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7010400" cy="9296400"/>
  <p:embeddedFontLst>
    <p:embeddedFont>
      <p:font typeface="Calibri" panose="020F0502020204030204" pitchFamily="34" charset="0"/>
      <p:regular r:id="rId44"/>
      <p:bold r:id="rId45"/>
      <p:italic r:id="rId46"/>
      <p:boldItalic r:id="rId47"/>
    </p:embeddedFont>
    <p:embeddedFont>
      <p:font typeface="Libre Franklin" pitchFamily="2" charset="0"/>
      <p:regular r:id="rId48"/>
      <p:bold r:id="rId49"/>
      <p:italic r:id="rId50"/>
      <p:boldItalic r:id="rId51"/>
    </p:embeddedFont>
    <p:embeddedFont>
      <p:font typeface="Libre Franklin Thin" pitchFamily="2"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44">
          <p15:clr>
            <a:srgbClr val="A4A3A4"/>
          </p15:clr>
        </p15:guide>
        <p15:guide id="2" pos="4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jpjFoqb9vjTa8hjb3EnizHup5X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12" y="-280"/>
      </p:cViewPr>
      <p:guideLst>
        <p:guide orient="horz" pos="944"/>
        <p:guide pos="468"/>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916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Title slide + Image Option 2</a:t>
            </a:r>
            <a:endParaRPr/>
          </a:p>
        </p:txBody>
      </p:sp>
      <p:sp>
        <p:nvSpPr>
          <p:cNvPr id="128" name="Google Shape;128;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285afec38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e285afec38_0_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e285afec38_0_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285afec38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e285afec38_0_2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e285afec38_0_2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85afec38_0_3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8" name="Google Shape;238;ge285afec38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285afec38_0_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e285afec38_0_5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9" name="Google Shape;249;ge285afec38_0_5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285afec38_0_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e285afec38_0_6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9" name="Google Shape;259;ge285afec38_0_6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285afec38_0_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285afec38_0_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8" name="Google Shape;268;ge285afec38_0_7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285afec38_0_7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e285afec38_0_7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7" name="Google Shape;277;ge285afec38_0_7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285afec38_0_8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e285afec38_0_8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6" name="Google Shape;286;ge285afec38_0_8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Divider Slide</a:t>
            </a:r>
            <a:endParaRPr/>
          </a:p>
        </p:txBody>
      </p:sp>
      <p:sp>
        <p:nvSpPr>
          <p:cNvPr id="135" name="Google Shape;135;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319107efb_0_10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e319107efb_0_10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2" name="Google Shape;292;ge319107efb_0_10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19107efb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e319107efb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9" name="Google Shape;299;ge319107efb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319107efb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e319107efb_0_1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9" name="Google Shape;309;ge319107efb_0_1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319107efb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e319107efb_0_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8" name="Google Shape;318;ge319107efb_0_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319107efb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e319107efb_0_2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7" name="Google Shape;327;ge319107efb_0_2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e319107efb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e319107efb_0_3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6" name="Google Shape;336;ge319107efb_0_3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19107efb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e319107efb_0_4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7" name="Google Shape;347;ge319107efb_0_4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319107efb_0_1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e319107efb_0_10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3" name="Google Shape;353;ge319107efb_0_10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319107efb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e319107efb_0_5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0" name="Google Shape;360;ge319107efb_0_5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319107efb_0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e319107efb_0_6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9" name="Google Shape;369;ge319107efb_0_6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285afec38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e285afec38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Divider Slide</a:t>
            </a:r>
            <a:endParaRPr/>
          </a:p>
        </p:txBody>
      </p:sp>
      <p:sp>
        <p:nvSpPr>
          <p:cNvPr id="142" name="Google Shape;142;ge285afec38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319107efb_0_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e319107efb_0_7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9" name="Google Shape;379;ge319107efb_0_7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319107efb_0_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e319107efb_0_8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8" name="Google Shape;388;ge319107efb_0_8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319107efb_0_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e319107efb_0_9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97" name="Google Shape;397;ge319107efb_0_9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319107efb_0_1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e319107efb_0_1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03" name="Google Shape;403;ge319107efb_0_1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319107efb_0_1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e319107efb_0_12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9" name="Google Shape;419;ge319107efb_0_12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319107efb_0_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e319107efb_0_1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29" name="Google Shape;429;ge319107efb_0_1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319107efb_0_1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e319107efb_0_13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8" name="Google Shape;438;ge319107efb_0_13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319107efb_0_1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e319107efb_0_14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7" name="Google Shape;447;ge319107efb_0_14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e319107efb_0_1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e319107efb_0_15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6" name="Google Shape;456;ge319107efb_0_15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319107efb_0_1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e319107efb_0_1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5" name="Google Shape;465;ge319107efb_0_16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74" name="Google Shape;474;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285afec38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e285afec38_0_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e285afec38_0_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19107efb_0_9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e319107efb_0_9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ge319107efb_0_9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low ink)">
  <p:cSld name="1_Title Slide (low ink)">
    <p:bg>
      <p:bgPr>
        <a:solidFill>
          <a:schemeClr val="lt1"/>
        </a:solidFill>
        <a:effectLst/>
      </p:bgPr>
    </p:bg>
    <p:spTree>
      <p:nvGrpSpPr>
        <p:cNvPr id="1" name="Shape 16"/>
        <p:cNvGrpSpPr/>
        <p:nvPr/>
      </p:nvGrpSpPr>
      <p:grpSpPr>
        <a:xfrm>
          <a:off x="0" y="0"/>
          <a:ext cx="0" cy="0"/>
          <a:chOff x="0" y="0"/>
          <a:chExt cx="0" cy="0"/>
        </a:xfrm>
      </p:grpSpPr>
      <p:pic>
        <p:nvPicPr>
          <p:cNvPr id="17" name="Google Shape;17;p24" descr="A view of a city&#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4"/>
          <p:cNvSpPr/>
          <p:nvPr/>
        </p:nvSpPr>
        <p:spPr>
          <a:xfrm>
            <a:off x="-3437" y="-10246"/>
            <a:ext cx="12192000" cy="6858002"/>
          </a:xfrm>
          <a:prstGeom prst="rect">
            <a:avLst/>
          </a:prstGeom>
          <a:solidFill>
            <a:srgbClr val="005288">
              <a:alpha val="6666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19" name="Google Shape;19;p24"/>
          <p:cNvSpPr txBox="1">
            <a:spLocks noGrp="1"/>
          </p:cNvSpPr>
          <p:nvPr>
            <p:ph type="title"/>
          </p:nvPr>
        </p:nvSpPr>
        <p:spPr>
          <a:xfrm>
            <a:off x="738190" y="390543"/>
            <a:ext cx="10708748" cy="18169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5400"/>
              <a:buFont typeface="Libre Franklin Thin"/>
              <a:buNone/>
              <a:defRPr sz="5400" b="0" i="0">
                <a:solidFill>
                  <a:schemeClr val="lt1"/>
                </a:solidFill>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body" idx="1"/>
          </p:nvPr>
        </p:nvSpPr>
        <p:spPr>
          <a:xfrm>
            <a:off x="738189" y="2280634"/>
            <a:ext cx="10708748" cy="1148366"/>
          </a:xfrm>
          <a:prstGeom prst="rect">
            <a:avLst/>
          </a:prstGeom>
          <a:noFill/>
          <a:ln>
            <a:noFill/>
          </a:ln>
        </p:spPr>
        <p:txBody>
          <a:bodyPr spcFirstLastPara="1" wrap="square" lIns="0" tIns="0" rIns="0" bIns="0" anchor="t" anchorCtr="0">
            <a:normAutofit/>
          </a:bodyPr>
          <a:lstStyle>
            <a:lvl1pPr marL="457200" lvl="0" indent="-228600" algn="l">
              <a:lnSpc>
                <a:spcPct val="108333"/>
              </a:lnSpc>
              <a:spcBef>
                <a:spcPts val="1000"/>
              </a:spcBef>
              <a:spcAft>
                <a:spcPts val="0"/>
              </a:spcAft>
              <a:buSzPts val="2400"/>
              <a:buNone/>
              <a:defRPr sz="2400" b="0" i="0">
                <a:solidFill>
                  <a:schemeClr val="lt1"/>
                </a:solidFill>
                <a:latin typeface="Libre Franklin Thin"/>
                <a:ea typeface="Libre Franklin Thin"/>
                <a:cs typeface="Libre Franklin Thin"/>
                <a:sym typeface="Libre Franklin Thin"/>
              </a:defRPr>
            </a:lvl1pPr>
            <a:lvl2pPr marL="914400" lvl="1" indent="-285750" algn="l">
              <a:lnSpc>
                <a:spcPct val="100000"/>
              </a:lnSpc>
              <a:spcBef>
                <a:spcPts val="1000"/>
              </a:spcBef>
              <a:spcAft>
                <a:spcPts val="0"/>
              </a:spcAft>
              <a:buSzPts val="900"/>
              <a:buChar char="◻"/>
              <a:defRPr/>
            </a:lvl2pPr>
            <a:lvl3pPr marL="1371600" lvl="2" indent="-342900" algn="l">
              <a:lnSpc>
                <a:spcPct val="100000"/>
              </a:lnSpc>
              <a:spcBef>
                <a:spcPts val="100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low ink)">
  <p:cSld name="Title Slide (low ink)">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738189" y="2164956"/>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4000"/>
              <a:buFont typeface="Libre Franklin Thin"/>
              <a:buNone/>
              <a:defRPr sz="4000" b="0">
                <a:solidFill>
                  <a:srgbClr val="005288"/>
                </a:solidFill>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3"/>
          <p:cNvSpPr txBox="1">
            <a:spLocks noGrp="1"/>
          </p:cNvSpPr>
          <p:nvPr>
            <p:ph type="body" idx="1"/>
          </p:nvPr>
        </p:nvSpPr>
        <p:spPr>
          <a:xfrm>
            <a:off x="745067" y="2895600"/>
            <a:ext cx="10708748" cy="1148366"/>
          </a:xfrm>
          <a:prstGeom prst="rect">
            <a:avLst/>
          </a:prstGeom>
          <a:noFill/>
          <a:ln>
            <a:noFill/>
          </a:ln>
        </p:spPr>
        <p:txBody>
          <a:bodyPr spcFirstLastPara="1" wrap="square" lIns="91425" tIns="45700" rIns="91425" bIns="45700" anchor="t" anchorCtr="0">
            <a:normAutofit/>
          </a:bodyPr>
          <a:lstStyle>
            <a:lvl1pPr marL="457200" lvl="0" indent="-228600" algn="l">
              <a:lnSpc>
                <a:spcPct val="162500"/>
              </a:lnSpc>
              <a:spcBef>
                <a:spcPts val="1000"/>
              </a:spcBef>
              <a:spcAft>
                <a:spcPts val="0"/>
              </a:spcAft>
              <a:buSzPts val="1600"/>
              <a:buNone/>
              <a:defRPr sz="1600">
                <a:solidFill>
                  <a:srgbClr val="43484E"/>
                </a:solidFill>
                <a:latin typeface="Libre Franklin Thin"/>
                <a:ea typeface="Libre Franklin Thin"/>
                <a:cs typeface="Libre Franklin Thin"/>
                <a:sym typeface="Libre Franklin Thin"/>
              </a:defRPr>
            </a:lvl1pPr>
            <a:lvl2pPr marL="914400" lvl="1" indent="-285750" algn="l">
              <a:lnSpc>
                <a:spcPct val="100000"/>
              </a:lnSpc>
              <a:spcBef>
                <a:spcPts val="1000"/>
              </a:spcBef>
              <a:spcAft>
                <a:spcPts val="0"/>
              </a:spcAft>
              <a:buSzPts val="900"/>
              <a:buChar char="◻"/>
              <a:defRPr/>
            </a:lvl2pPr>
            <a:lvl3pPr marL="1371600" lvl="2" indent="-342900" algn="l">
              <a:lnSpc>
                <a:spcPct val="100000"/>
              </a:lnSpc>
              <a:spcBef>
                <a:spcPts val="100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wo Content">
  <p:cSld name="2_Two Content">
    <p:bg>
      <p:bgPr>
        <a:solidFill>
          <a:schemeClr val="dk1"/>
        </a:solidFill>
        <a:effectLst/>
      </p:bgPr>
    </p:bg>
    <p:spTree>
      <p:nvGrpSpPr>
        <p:cNvPr id="1" name="Shape 77"/>
        <p:cNvGrpSpPr/>
        <p:nvPr/>
      </p:nvGrpSpPr>
      <p:grpSpPr>
        <a:xfrm>
          <a:off x="0" y="0"/>
          <a:ext cx="0" cy="0"/>
          <a:chOff x="0" y="0"/>
          <a:chExt cx="0" cy="0"/>
        </a:xfrm>
      </p:grpSpPr>
      <p:pic>
        <p:nvPicPr>
          <p:cNvPr id="78" name="Google Shape;78;p31" descr="A picture containing person, person, boy, chil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9" name="Google Shape;79;p31"/>
          <p:cNvSpPr/>
          <p:nvPr/>
        </p:nvSpPr>
        <p:spPr>
          <a:xfrm>
            <a:off x="6096000" y="0"/>
            <a:ext cx="6096000" cy="6858000"/>
          </a:xfrm>
          <a:prstGeom prst="rect">
            <a:avLst/>
          </a:prstGeom>
          <a:solidFill>
            <a:srgbClr val="5A5B5D">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80" name="Google Shape;80;p31"/>
          <p:cNvSpPr/>
          <p:nvPr/>
        </p:nvSpPr>
        <p:spPr>
          <a:xfrm>
            <a:off x="0" y="0"/>
            <a:ext cx="6096000" cy="6858000"/>
          </a:xfrm>
          <a:prstGeom prst="rect">
            <a:avLst/>
          </a:prstGeom>
          <a:solidFill>
            <a:srgbClr val="005188">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81" name="Google Shape;81;p31"/>
          <p:cNvSpPr txBox="1">
            <a:spLocks noGrp="1"/>
          </p:cNvSpPr>
          <p:nvPr>
            <p:ph type="sldNum" idx="12"/>
          </p:nvPr>
        </p:nvSpPr>
        <p:spPr>
          <a:xfrm>
            <a:off x="10968043" y="6409008"/>
            <a:ext cx="485773" cy="20182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31"/>
          <p:cNvSpPr txBox="1">
            <a:spLocks noGrp="1"/>
          </p:cNvSpPr>
          <p:nvPr>
            <p:ph type="ftr" idx="11"/>
          </p:nvPr>
        </p:nvSpPr>
        <p:spPr>
          <a:xfrm>
            <a:off x="6534987" y="630286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688767" y="2154312"/>
            <a:ext cx="5129793" cy="3473276"/>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solidFill>
                  <a:schemeClr val="lt1"/>
                </a:solidFill>
              </a:defRPr>
            </a:lvl1pPr>
            <a:lvl2pPr marL="914400" lvl="1" indent="-285750" algn="l">
              <a:lnSpc>
                <a:spcPct val="100000"/>
              </a:lnSpc>
              <a:spcBef>
                <a:spcPts val="1000"/>
              </a:spcBef>
              <a:spcAft>
                <a:spcPts val="0"/>
              </a:spcAft>
              <a:buSzPts val="900"/>
              <a:buChar char="◻"/>
              <a:defRPr sz="1800">
                <a:solidFill>
                  <a:schemeClr val="lt1"/>
                </a:solidFill>
              </a:defRPr>
            </a:lvl2pPr>
            <a:lvl3pPr marL="1371600" lvl="2" indent="-342900" algn="l">
              <a:lnSpc>
                <a:spcPct val="100000"/>
              </a:lnSpc>
              <a:spcBef>
                <a:spcPts val="1000"/>
              </a:spcBef>
              <a:spcAft>
                <a:spcPts val="0"/>
              </a:spcAft>
              <a:buClr>
                <a:schemeClr val="lt1"/>
              </a:buClr>
              <a:buSzPts val="1800"/>
              <a:buChar char="•"/>
              <a:defRPr sz="1800">
                <a:solidFill>
                  <a:schemeClr val="lt1"/>
                </a:solidFill>
              </a:defRPr>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4" name="Google Shape;84;p31"/>
          <p:cNvSpPr txBox="1">
            <a:spLocks noGrp="1"/>
          </p:cNvSpPr>
          <p:nvPr>
            <p:ph type="body" idx="2"/>
          </p:nvPr>
        </p:nvSpPr>
        <p:spPr>
          <a:xfrm>
            <a:off x="661773" y="1634561"/>
            <a:ext cx="5131808" cy="371679"/>
          </a:xfrm>
          <a:prstGeom prst="rect">
            <a:avLst/>
          </a:prstGeom>
          <a:noFill/>
          <a:ln>
            <a:noFill/>
          </a:ln>
        </p:spPr>
        <p:txBody>
          <a:bodyPr spcFirstLastPara="1" wrap="square" lIns="91425" tIns="45700" rIns="91425" bIns="45700" anchor="b" anchorCtr="0">
            <a:noAutofit/>
          </a:bodyPr>
          <a:lstStyle>
            <a:lvl1pPr marL="457200" lvl="0" indent="-228600" algn="l">
              <a:lnSpc>
                <a:spcPct val="92857"/>
              </a:lnSpc>
              <a:spcBef>
                <a:spcPts val="1000"/>
              </a:spcBef>
              <a:spcAft>
                <a:spcPts val="0"/>
              </a:spcAft>
              <a:buSzPts val="2800"/>
              <a:buNone/>
              <a:defRPr sz="2800" b="1">
                <a:solidFill>
                  <a:schemeClr val="lt1"/>
                </a:solidFill>
                <a:latin typeface="Libre Franklin Thin"/>
                <a:ea typeface="Libre Franklin Thin"/>
                <a:cs typeface="Libre Franklin Thin"/>
                <a:sym typeface="Libre Franklin Thin"/>
              </a:defRPr>
            </a:lvl1pPr>
            <a:lvl2pPr marL="914400" lvl="1" indent="-228600" algn="l">
              <a:lnSpc>
                <a:spcPct val="100000"/>
              </a:lnSpc>
              <a:spcBef>
                <a:spcPts val="1000"/>
              </a:spcBef>
              <a:spcAft>
                <a:spcPts val="0"/>
              </a:spcAft>
              <a:buSzPts val="1000"/>
              <a:buNone/>
              <a:defRPr sz="2000" b="1"/>
            </a:lvl2pPr>
            <a:lvl3pPr marL="1371600" lvl="2" indent="-228600" algn="l">
              <a:lnSpc>
                <a:spcPct val="100000"/>
              </a:lnSpc>
              <a:spcBef>
                <a:spcPts val="100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5" name="Google Shape;85;p31"/>
          <p:cNvSpPr txBox="1">
            <a:spLocks noGrp="1"/>
          </p:cNvSpPr>
          <p:nvPr>
            <p:ph type="body" idx="3"/>
          </p:nvPr>
        </p:nvSpPr>
        <p:spPr>
          <a:xfrm>
            <a:off x="6479111" y="2207696"/>
            <a:ext cx="5129793" cy="3473276"/>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solidFill>
                  <a:schemeClr val="lt1"/>
                </a:solidFill>
              </a:defRPr>
            </a:lvl1pPr>
            <a:lvl2pPr marL="914400" lvl="1" indent="-285750" algn="l">
              <a:lnSpc>
                <a:spcPct val="100000"/>
              </a:lnSpc>
              <a:spcBef>
                <a:spcPts val="1000"/>
              </a:spcBef>
              <a:spcAft>
                <a:spcPts val="0"/>
              </a:spcAft>
              <a:buSzPts val="900"/>
              <a:buChar char="◻"/>
              <a:defRPr sz="1800">
                <a:solidFill>
                  <a:schemeClr val="lt1"/>
                </a:solidFill>
              </a:defRPr>
            </a:lvl2pPr>
            <a:lvl3pPr marL="1371600" lvl="2" indent="-342900" algn="l">
              <a:lnSpc>
                <a:spcPct val="100000"/>
              </a:lnSpc>
              <a:spcBef>
                <a:spcPts val="1000"/>
              </a:spcBef>
              <a:spcAft>
                <a:spcPts val="0"/>
              </a:spcAft>
              <a:buClr>
                <a:schemeClr val="lt1"/>
              </a:buClr>
              <a:buSzPts val="1800"/>
              <a:buChar char="•"/>
              <a:defRPr sz="1800">
                <a:solidFill>
                  <a:schemeClr val="lt1"/>
                </a:solidFill>
              </a:defRPr>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6" name="Google Shape;86;p31"/>
          <p:cNvSpPr txBox="1">
            <a:spLocks noGrp="1"/>
          </p:cNvSpPr>
          <p:nvPr>
            <p:ph type="body" idx="4"/>
          </p:nvPr>
        </p:nvSpPr>
        <p:spPr>
          <a:xfrm>
            <a:off x="6452117" y="1687945"/>
            <a:ext cx="5131808" cy="371679"/>
          </a:xfrm>
          <a:prstGeom prst="rect">
            <a:avLst/>
          </a:prstGeom>
          <a:noFill/>
          <a:ln>
            <a:noFill/>
          </a:ln>
        </p:spPr>
        <p:txBody>
          <a:bodyPr spcFirstLastPara="1" wrap="square" lIns="91425" tIns="45700" rIns="91425" bIns="45700" anchor="b" anchorCtr="0">
            <a:noAutofit/>
          </a:bodyPr>
          <a:lstStyle>
            <a:lvl1pPr marL="457200" lvl="0" indent="-228600" algn="l">
              <a:lnSpc>
                <a:spcPct val="92857"/>
              </a:lnSpc>
              <a:spcBef>
                <a:spcPts val="1000"/>
              </a:spcBef>
              <a:spcAft>
                <a:spcPts val="0"/>
              </a:spcAft>
              <a:buSzPts val="2800"/>
              <a:buNone/>
              <a:defRPr sz="2800" b="1">
                <a:solidFill>
                  <a:schemeClr val="lt1"/>
                </a:solidFill>
                <a:latin typeface="Libre Franklin Thin"/>
                <a:ea typeface="Libre Franklin Thin"/>
                <a:cs typeface="Libre Franklin Thin"/>
                <a:sym typeface="Libre Franklin Thin"/>
              </a:defRPr>
            </a:lvl1pPr>
            <a:lvl2pPr marL="914400" lvl="1" indent="-228600" algn="l">
              <a:lnSpc>
                <a:spcPct val="100000"/>
              </a:lnSpc>
              <a:spcBef>
                <a:spcPts val="1000"/>
              </a:spcBef>
              <a:spcAft>
                <a:spcPts val="0"/>
              </a:spcAft>
              <a:buSzPts val="1000"/>
              <a:buNone/>
              <a:defRPr sz="2000" b="1"/>
            </a:lvl2pPr>
            <a:lvl3pPr marL="1371600" lvl="2" indent="-228600" algn="l">
              <a:lnSpc>
                <a:spcPct val="100000"/>
              </a:lnSpc>
              <a:spcBef>
                <a:spcPts val="100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hart with title (3)">
  <p:cSld name="Chart with title (3)">
    <p:spTree>
      <p:nvGrpSpPr>
        <p:cNvPr id="1" name="Shape 87"/>
        <p:cNvGrpSpPr/>
        <p:nvPr/>
      </p:nvGrpSpPr>
      <p:grpSpPr>
        <a:xfrm>
          <a:off x="0" y="0"/>
          <a:ext cx="0" cy="0"/>
          <a:chOff x="0" y="0"/>
          <a:chExt cx="0" cy="0"/>
        </a:xfrm>
      </p:grpSpPr>
      <p:sp>
        <p:nvSpPr>
          <p:cNvPr id="88" name="Google Shape;88;p34"/>
          <p:cNvSpPr txBox="1">
            <a:spLocks noGrp="1"/>
          </p:cNvSpPr>
          <p:nvPr>
            <p:ph type="body" idx="1"/>
          </p:nvPr>
        </p:nvSpPr>
        <p:spPr>
          <a:xfrm>
            <a:off x="646695" y="5229211"/>
            <a:ext cx="6766343" cy="528224"/>
          </a:xfrm>
          <a:prstGeom prst="rect">
            <a:avLst/>
          </a:prstGeom>
          <a:noFill/>
          <a:ln>
            <a:noFill/>
          </a:ln>
        </p:spPr>
        <p:txBody>
          <a:bodyPr spcFirstLastPara="1" wrap="square" lIns="91425" tIns="45700" rIns="91425" bIns="45700" anchor="t" anchorCtr="0">
            <a:normAutofit/>
          </a:bodyPr>
          <a:lstStyle>
            <a:lvl1pPr marL="457200" lvl="0" indent="-228600" algn="l">
              <a:lnSpc>
                <a:spcPct val="216666"/>
              </a:lnSpc>
              <a:spcBef>
                <a:spcPts val="1000"/>
              </a:spcBef>
              <a:spcAft>
                <a:spcPts val="0"/>
              </a:spcAft>
              <a:buSzPts val="1200"/>
              <a:buFont typeface="Libre Franklin"/>
              <a:buNone/>
              <a:defRPr sz="1200" i="1"/>
            </a:lvl1pPr>
            <a:lvl2pPr marL="914400" lvl="1" indent="-228600" algn="l">
              <a:lnSpc>
                <a:spcPct val="100000"/>
              </a:lnSpc>
              <a:spcBef>
                <a:spcPts val="1000"/>
              </a:spcBef>
              <a:spcAft>
                <a:spcPts val="0"/>
              </a:spcAft>
              <a:buSzPts val="700"/>
              <a:buFont typeface="Libre Franklin"/>
              <a:buNone/>
              <a:defRPr sz="1400"/>
            </a:lvl2pPr>
            <a:lvl3pPr marL="1371600" lvl="2" indent="-228600" algn="l">
              <a:lnSpc>
                <a:spcPct val="100000"/>
              </a:lnSpc>
              <a:spcBef>
                <a:spcPts val="1000"/>
              </a:spcBef>
              <a:spcAft>
                <a:spcPts val="0"/>
              </a:spcAft>
              <a:buClr>
                <a:schemeClr val="dk1"/>
              </a:buClr>
              <a:buSzPts val="1400"/>
              <a:buFont typeface="Libre Franklin"/>
              <a:buNone/>
              <a:defRPr sz="14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34"/>
          <p:cNvSpPr txBox="1">
            <a:spLocks noGrp="1"/>
          </p:cNvSpPr>
          <p:nvPr>
            <p:ph type="body" idx="2"/>
          </p:nvPr>
        </p:nvSpPr>
        <p:spPr>
          <a:xfrm>
            <a:off x="646695" y="517967"/>
            <a:ext cx="10867972" cy="528224"/>
          </a:xfrm>
          <a:prstGeom prst="rect">
            <a:avLst/>
          </a:prstGeom>
          <a:noFill/>
          <a:ln>
            <a:noFill/>
          </a:ln>
        </p:spPr>
        <p:txBody>
          <a:bodyPr spcFirstLastPara="1" wrap="square" lIns="91425" tIns="45700" rIns="91425" bIns="45700" anchor="t" anchorCtr="0">
            <a:normAutofit/>
          </a:bodyPr>
          <a:lstStyle>
            <a:lvl1pPr marL="457200" lvl="0" indent="-228600" algn="l">
              <a:lnSpc>
                <a:spcPct val="122222"/>
              </a:lnSpc>
              <a:spcBef>
                <a:spcPts val="1500"/>
              </a:spcBef>
              <a:spcAft>
                <a:spcPts val="0"/>
              </a:spcAft>
              <a:buSzPts val="1800"/>
              <a:buNone/>
              <a:defRPr sz="1800">
                <a:solidFill>
                  <a:schemeClr val="dk1"/>
                </a:solidFill>
              </a:defRPr>
            </a:lvl1pPr>
            <a:lvl2pPr marL="914400" lvl="1" indent="-228600" algn="l">
              <a:lnSpc>
                <a:spcPct val="100000"/>
              </a:lnSpc>
              <a:spcBef>
                <a:spcPts val="1000"/>
              </a:spcBef>
              <a:spcAft>
                <a:spcPts val="0"/>
              </a:spcAft>
              <a:buSzPts val="600"/>
              <a:buNone/>
              <a:defRPr sz="1200"/>
            </a:lvl2pPr>
            <a:lvl3pPr marL="1371600" lvl="2" indent="-228600" algn="l">
              <a:lnSpc>
                <a:spcPct val="100000"/>
              </a:lnSpc>
              <a:spcBef>
                <a:spcPts val="10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0" name="Google Shape;90;p34"/>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93"/>
        <p:cNvGrpSpPr/>
        <p:nvPr/>
      </p:nvGrpSpPr>
      <p:grpSpPr>
        <a:xfrm>
          <a:off x="0" y="0"/>
          <a:ext cx="0" cy="0"/>
          <a:chOff x="0" y="0"/>
          <a:chExt cx="0" cy="0"/>
        </a:xfrm>
      </p:grpSpPr>
      <p:sp>
        <p:nvSpPr>
          <p:cNvPr id="94" name="Google Shape;94;p35"/>
          <p:cNvSpPr txBox="1">
            <a:spLocks noGrp="1"/>
          </p:cNvSpPr>
          <p:nvPr>
            <p:ph type="ctrTitle"/>
          </p:nvPr>
        </p:nvSpPr>
        <p:spPr>
          <a:xfrm>
            <a:off x="1204149" y="2300174"/>
            <a:ext cx="9746075" cy="880064"/>
          </a:xfrm>
          <a:prstGeom prst="rect">
            <a:avLst/>
          </a:prstGeom>
          <a:noFill/>
          <a:ln>
            <a:noFill/>
          </a:ln>
        </p:spPr>
        <p:txBody>
          <a:bodyPr spcFirstLastPara="1" wrap="square" lIns="64250" tIns="32125" rIns="64250" bIns="32125" anchor="ctr" anchorCtr="0">
            <a:normAutofit/>
          </a:bodyPr>
          <a:lstStyle>
            <a:lvl1pPr lvl="0" algn="l">
              <a:lnSpc>
                <a:spcPct val="108695"/>
              </a:lnSpc>
              <a:spcBef>
                <a:spcPts val="7500"/>
              </a:spcBef>
              <a:spcAft>
                <a:spcPts val="0"/>
              </a:spcAft>
              <a:buClr>
                <a:srgbClr val="005288"/>
              </a:buClr>
              <a:buSzPts val="4600"/>
              <a:buFont typeface="Libre Franklin Thin"/>
              <a:buNone/>
              <a:defRPr sz="4600">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5"/>
          <p:cNvSpPr txBox="1">
            <a:spLocks noGrp="1"/>
          </p:cNvSpPr>
          <p:nvPr>
            <p:ph type="subTitle" idx="1"/>
          </p:nvPr>
        </p:nvSpPr>
        <p:spPr>
          <a:xfrm>
            <a:off x="1204152" y="3202727"/>
            <a:ext cx="9746073" cy="717193"/>
          </a:xfrm>
          <a:prstGeom prst="rect">
            <a:avLst/>
          </a:prstGeom>
          <a:noFill/>
          <a:ln>
            <a:noFill/>
          </a:ln>
        </p:spPr>
        <p:txBody>
          <a:bodyPr spcFirstLastPara="1" wrap="square" lIns="64250" tIns="32125" rIns="64250" bIns="32125" anchor="t" anchorCtr="0">
            <a:spAutoFit/>
          </a:bodyPr>
          <a:lstStyle>
            <a:lvl1pPr lvl="0" algn="l">
              <a:lnSpc>
                <a:spcPct val="108695"/>
              </a:lnSpc>
              <a:spcBef>
                <a:spcPts val="2109"/>
              </a:spcBef>
              <a:spcAft>
                <a:spcPts val="0"/>
              </a:spcAft>
              <a:buClr>
                <a:schemeClr val="dk2"/>
              </a:buClr>
              <a:buSzPts val="4600"/>
              <a:buFont typeface="Libre Franklin"/>
              <a:buNone/>
              <a:defRPr sz="4600" cap="none">
                <a:solidFill>
                  <a:srgbClr val="5A5B5D"/>
                </a:solidFill>
              </a:defRPr>
            </a:lvl1pPr>
            <a:lvl2pPr lvl="1" algn="ctr">
              <a:lnSpc>
                <a:spcPct val="100000"/>
              </a:lnSpc>
              <a:spcBef>
                <a:spcPts val="1000"/>
              </a:spcBef>
              <a:spcAft>
                <a:spcPts val="0"/>
              </a:spcAft>
              <a:buSzPts val="1000"/>
              <a:buNone/>
              <a:defRPr>
                <a:solidFill>
                  <a:srgbClr val="888888"/>
                </a:solidFill>
              </a:defRPr>
            </a:lvl2pPr>
            <a:lvl3pPr lvl="2" algn="ctr">
              <a:lnSpc>
                <a:spcPct val="100000"/>
              </a:lnSpc>
              <a:spcBef>
                <a:spcPts val="1000"/>
              </a:spcBef>
              <a:spcAft>
                <a:spcPts val="0"/>
              </a:spcAft>
              <a:buClr>
                <a:srgbClr val="888888"/>
              </a:buClr>
              <a:buSzPts val="18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6" name="Google Shape;96;p35"/>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35"/>
          <p:cNvSpPr txBox="1"/>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A5B5D"/>
                </a:solidFill>
                <a:latin typeface="Libre Franklin"/>
                <a:ea typeface="Libre Franklin"/>
                <a:cs typeface="Libre Franklin"/>
                <a:sym typeface="Libre Franklin"/>
              </a:rPr>
              <a:t>‹#›</a:t>
            </a:fld>
            <a:endParaRPr sz="1200" b="0" i="0" u="none" strike="noStrike" cap="none">
              <a:solidFill>
                <a:srgbClr val="5A5B5D"/>
              </a:solidFill>
              <a:latin typeface="Libre Franklin"/>
              <a:ea typeface="Libre Franklin"/>
              <a:cs typeface="Libre Franklin"/>
              <a:sym typeface="Libre Frankl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1"/>
        <p:cNvGrpSpPr/>
        <p:nvPr/>
      </p:nvGrpSpPr>
      <p:grpSpPr>
        <a:xfrm>
          <a:off x="0" y="0"/>
          <a:ext cx="0" cy="0"/>
          <a:chOff x="0" y="0"/>
          <a:chExt cx="0" cy="0"/>
        </a:xfrm>
      </p:grpSpPr>
      <p:sp>
        <p:nvSpPr>
          <p:cNvPr id="102" name="Google Shape;102;p36"/>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6"/>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ed list">
  <p:cSld name="Numbered list">
    <p:spTree>
      <p:nvGrpSpPr>
        <p:cNvPr id="1" name="Shape 106"/>
        <p:cNvGrpSpPr/>
        <p:nvPr/>
      </p:nvGrpSpPr>
      <p:grpSpPr>
        <a:xfrm>
          <a:off x="0" y="0"/>
          <a:ext cx="0" cy="0"/>
          <a:chOff x="0" y="0"/>
          <a:chExt cx="0" cy="0"/>
        </a:xfrm>
      </p:grpSpPr>
      <p:sp>
        <p:nvSpPr>
          <p:cNvPr id="107" name="Google Shape;107;p37"/>
          <p:cNvSpPr txBox="1">
            <a:spLocks noGrp="1"/>
          </p:cNvSpPr>
          <p:nvPr>
            <p:ph type="body" idx="1"/>
          </p:nvPr>
        </p:nvSpPr>
        <p:spPr>
          <a:xfrm>
            <a:off x="738193" y="1549400"/>
            <a:ext cx="10715625" cy="4022725"/>
          </a:xfrm>
          <a:prstGeom prst="rect">
            <a:avLst/>
          </a:prstGeom>
          <a:noFill/>
          <a:ln>
            <a:noFill/>
          </a:ln>
        </p:spPr>
        <p:txBody>
          <a:bodyPr spcFirstLastPara="1" wrap="square" lIns="91425" tIns="45700" rIns="91425" bIns="45700" anchor="t" anchorCtr="0">
            <a:normAutofit/>
          </a:bodyPr>
          <a:lstStyle>
            <a:lvl1pPr marL="457200" lvl="0" indent="-355600" algn="l">
              <a:lnSpc>
                <a:spcPct val="130000"/>
              </a:lnSpc>
              <a:spcBef>
                <a:spcPts val="1000"/>
              </a:spcBef>
              <a:spcAft>
                <a:spcPts val="0"/>
              </a:spcAft>
              <a:buClr>
                <a:srgbClr val="101820"/>
              </a:buClr>
              <a:buSzPts val="2000"/>
              <a:buFont typeface="Libre Franklin Thin"/>
              <a:buAutoNum type="arabicPeriod"/>
              <a:defRPr sz="2000">
                <a:solidFill>
                  <a:srgbClr val="101820"/>
                </a:solidFill>
              </a:defRPr>
            </a:lvl1pPr>
            <a:lvl2pPr marL="914400" lvl="1" indent="-342900" algn="l">
              <a:lnSpc>
                <a:spcPct val="100000"/>
              </a:lnSpc>
              <a:spcBef>
                <a:spcPts val="1000"/>
              </a:spcBef>
              <a:spcAft>
                <a:spcPts val="0"/>
              </a:spcAft>
              <a:buClr>
                <a:srgbClr val="101820"/>
              </a:buClr>
              <a:buSzPts val="1800"/>
              <a:buFont typeface="Libre Franklin Thin"/>
              <a:buAutoNum type="alphaLcPeriod"/>
              <a:defRPr sz="1800">
                <a:solidFill>
                  <a:srgbClr val="101820"/>
                </a:solidFill>
              </a:defRPr>
            </a:lvl2pPr>
            <a:lvl3pPr marL="1371600" lvl="2" indent="-330200" algn="l">
              <a:lnSpc>
                <a:spcPct val="100000"/>
              </a:lnSpc>
              <a:spcBef>
                <a:spcPts val="1000"/>
              </a:spcBef>
              <a:spcAft>
                <a:spcPts val="0"/>
              </a:spcAft>
              <a:buClr>
                <a:srgbClr val="101820"/>
              </a:buClr>
              <a:buSzPts val="1600"/>
              <a:buFont typeface="Noto Sans Symbols"/>
              <a:buChar char="▪"/>
              <a:defRPr sz="1600">
                <a:solidFill>
                  <a:srgbClr val="101820"/>
                </a:solidFill>
              </a:defRPr>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37"/>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7"/>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7"/>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rt with title (1)">
  <p:cSld name="Chart with title (1)">
    <p:spTree>
      <p:nvGrpSpPr>
        <p:cNvPr id="1" name="Shape 112"/>
        <p:cNvGrpSpPr/>
        <p:nvPr/>
      </p:nvGrpSpPr>
      <p:grpSpPr>
        <a:xfrm>
          <a:off x="0" y="0"/>
          <a:ext cx="0" cy="0"/>
          <a:chOff x="0" y="0"/>
          <a:chExt cx="0" cy="0"/>
        </a:xfrm>
      </p:grpSpPr>
      <p:sp>
        <p:nvSpPr>
          <p:cNvPr id="113" name="Google Shape;113;p38"/>
          <p:cNvSpPr/>
          <p:nvPr/>
        </p:nvSpPr>
        <p:spPr>
          <a:xfrm>
            <a:off x="-21833" y="2"/>
            <a:ext cx="12192000" cy="6857998"/>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Libre Franklin"/>
              <a:buNone/>
            </a:pPr>
            <a:endParaRPr sz="2400" b="0" i="0" u="none" strike="noStrike" cap="none">
              <a:solidFill>
                <a:srgbClr val="000000"/>
              </a:solidFill>
              <a:latin typeface="Arial"/>
              <a:ea typeface="Arial"/>
              <a:cs typeface="Arial"/>
              <a:sym typeface="Arial"/>
            </a:endParaRPr>
          </a:p>
        </p:txBody>
      </p:sp>
      <p:sp>
        <p:nvSpPr>
          <p:cNvPr id="114" name="Google Shape;114;p38"/>
          <p:cNvSpPr txBox="1">
            <a:spLocks noGrp="1"/>
          </p:cNvSpPr>
          <p:nvPr>
            <p:ph type="body" idx="1"/>
          </p:nvPr>
        </p:nvSpPr>
        <p:spPr>
          <a:xfrm>
            <a:off x="449407" y="5274393"/>
            <a:ext cx="3310144" cy="528224"/>
          </a:xfrm>
          <a:prstGeom prst="rect">
            <a:avLst/>
          </a:prstGeom>
          <a:noFill/>
          <a:ln>
            <a:noFill/>
          </a:ln>
        </p:spPr>
        <p:txBody>
          <a:bodyPr spcFirstLastPara="1" wrap="square" lIns="91425" tIns="45700" rIns="91425" bIns="45700" anchor="t" anchorCtr="0">
            <a:normAutofit/>
          </a:bodyPr>
          <a:lstStyle>
            <a:lvl1pPr marL="457200" lvl="0" indent="-228600" algn="l">
              <a:lnSpc>
                <a:spcPct val="216666"/>
              </a:lnSpc>
              <a:spcBef>
                <a:spcPts val="1000"/>
              </a:spcBef>
              <a:spcAft>
                <a:spcPts val="0"/>
              </a:spcAft>
              <a:buSzPts val="1200"/>
              <a:buFont typeface="Libre Franklin"/>
              <a:buNone/>
              <a:defRPr sz="1200" i="1"/>
            </a:lvl1pPr>
            <a:lvl2pPr marL="914400" lvl="1" indent="-228600" algn="l">
              <a:lnSpc>
                <a:spcPct val="100000"/>
              </a:lnSpc>
              <a:spcBef>
                <a:spcPts val="1000"/>
              </a:spcBef>
              <a:spcAft>
                <a:spcPts val="0"/>
              </a:spcAft>
              <a:buSzPts val="700"/>
              <a:buFont typeface="Libre Franklin"/>
              <a:buNone/>
              <a:defRPr sz="1400"/>
            </a:lvl2pPr>
            <a:lvl3pPr marL="1371600" lvl="2" indent="-228600" algn="l">
              <a:lnSpc>
                <a:spcPct val="100000"/>
              </a:lnSpc>
              <a:spcBef>
                <a:spcPts val="1000"/>
              </a:spcBef>
              <a:spcAft>
                <a:spcPts val="0"/>
              </a:spcAft>
              <a:buClr>
                <a:schemeClr val="dk1"/>
              </a:buClr>
              <a:buSzPts val="1400"/>
              <a:buFont typeface="Libre Franklin"/>
              <a:buNone/>
              <a:defRPr sz="1400"/>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38"/>
          <p:cNvSpPr txBox="1">
            <a:spLocks noGrp="1"/>
          </p:cNvSpPr>
          <p:nvPr>
            <p:ph type="body" idx="2"/>
          </p:nvPr>
        </p:nvSpPr>
        <p:spPr>
          <a:xfrm>
            <a:off x="7325955" y="564185"/>
            <a:ext cx="4234455" cy="705630"/>
          </a:xfrm>
          <a:prstGeom prst="rect">
            <a:avLst/>
          </a:prstGeom>
          <a:noFill/>
          <a:ln>
            <a:noFill/>
          </a:ln>
        </p:spPr>
        <p:txBody>
          <a:bodyPr spcFirstLastPara="1" wrap="square" lIns="91425" tIns="45700" rIns="91425" bIns="45700" anchor="t" anchorCtr="0">
            <a:normAutofit/>
          </a:bodyPr>
          <a:lstStyle>
            <a:lvl1pPr marL="457200" lvl="0" indent="-228600" algn="r">
              <a:lnSpc>
                <a:spcPct val="122222"/>
              </a:lnSpc>
              <a:spcBef>
                <a:spcPts val="1500"/>
              </a:spcBef>
              <a:spcAft>
                <a:spcPts val="0"/>
              </a:spcAft>
              <a:buSzPts val="1800"/>
              <a:buNone/>
              <a:defRPr sz="1800"/>
            </a:lvl1pPr>
            <a:lvl2pPr marL="914400" lvl="1" indent="-228600" algn="l">
              <a:lnSpc>
                <a:spcPct val="100000"/>
              </a:lnSpc>
              <a:spcBef>
                <a:spcPts val="1000"/>
              </a:spcBef>
              <a:spcAft>
                <a:spcPts val="0"/>
              </a:spcAft>
              <a:buSzPts val="600"/>
              <a:buNone/>
              <a:defRPr sz="1200"/>
            </a:lvl2pPr>
            <a:lvl3pPr marL="1371600" lvl="2" indent="-228600" algn="l">
              <a:lnSpc>
                <a:spcPct val="100000"/>
              </a:lnSpc>
              <a:spcBef>
                <a:spcPts val="10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6" name="Google Shape;116;p38"/>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8"/>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119"/>
        <p:cNvGrpSpPr/>
        <p:nvPr/>
      </p:nvGrpSpPr>
      <p:grpSpPr>
        <a:xfrm>
          <a:off x="0" y="0"/>
          <a:ext cx="0" cy="0"/>
          <a:chOff x="0" y="0"/>
          <a:chExt cx="0" cy="0"/>
        </a:xfrm>
      </p:grpSpPr>
      <p:sp>
        <p:nvSpPr>
          <p:cNvPr id="120" name="Google Shape;120;p39"/>
          <p:cNvSpPr txBox="1">
            <a:spLocks noGrp="1"/>
          </p:cNvSpPr>
          <p:nvPr>
            <p:ph type="subTitle" idx="1"/>
          </p:nvPr>
        </p:nvSpPr>
        <p:spPr>
          <a:xfrm>
            <a:off x="1204148" y="2996623"/>
            <a:ext cx="9746073" cy="447452"/>
          </a:xfrm>
          <a:prstGeom prst="rect">
            <a:avLst/>
          </a:prstGeom>
          <a:noFill/>
          <a:ln>
            <a:noFill/>
          </a:ln>
        </p:spPr>
        <p:txBody>
          <a:bodyPr spcFirstLastPara="1" wrap="square" lIns="64275" tIns="32125" rIns="64275" bIns="32125" anchor="t" anchorCtr="0">
            <a:spAutoFit/>
          </a:bodyPr>
          <a:lstStyle>
            <a:lvl1pPr marR="0" lvl="0" algn="l">
              <a:lnSpc>
                <a:spcPct val="140000"/>
              </a:lnSpc>
              <a:spcBef>
                <a:spcPts val="2109"/>
              </a:spcBef>
              <a:spcAft>
                <a:spcPts val="0"/>
              </a:spcAft>
              <a:buClr>
                <a:schemeClr val="dk2"/>
              </a:buClr>
              <a:buSzPts val="2000"/>
              <a:buFont typeface="Noto Sans Symbols"/>
              <a:buNone/>
              <a:defRPr sz="2000" cap="none">
                <a:solidFill>
                  <a:srgbClr val="050606"/>
                </a:solidFill>
              </a:defRPr>
            </a:lvl1pPr>
            <a:lvl2pPr lvl="1" algn="ctr">
              <a:lnSpc>
                <a:spcPct val="100000"/>
              </a:lnSpc>
              <a:spcBef>
                <a:spcPts val="2000"/>
              </a:spcBef>
              <a:spcAft>
                <a:spcPts val="0"/>
              </a:spcAft>
              <a:buSzPts val="1000"/>
              <a:buNone/>
              <a:defRPr>
                <a:solidFill>
                  <a:srgbClr val="888888"/>
                </a:solidFill>
              </a:defRPr>
            </a:lvl2pPr>
            <a:lvl3pPr lvl="2" algn="ctr">
              <a:lnSpc>
                <a:spcPct val="100000"/>
              </a:lnSpc>
              <a:spcBef>
                <a:spcPts val="1000"/>
              </a:spcBef>
              <a:spcAft>
                <a:spcPts val="0"/>
              </a:spcAft>
              <a:buClr>
                <a:srgbClr val="888888"/>
              </a:buClr>
              <a:buSzPts val="18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1" name="Google Shape;121;p39"/>
          <p:cNvSpPr txBox="1">
            <a:spLocks noGrp="1"/>
          </p:cNvSpPr>
          <p:nvPr>
            <p:ph type="title"/>
          </p:nvPr>
        </p:nvSpPr>
        <p:spPr>
          <a:xfrm>
            <a:off x="1150313" y="2345635"/>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9"/>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rgbClr val="005288"/>
        </a:solidFill>
        <a:effectLst/>
      </p:bgPr>
    </p:bg>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738189" y="2579484"/>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Libre Franklin Thin"/>
              <a:buNone/>
              <a:defRPr sz="4000" b="0">
                <a:solidFill>
                  <a:schemeClr val="lt1"/>
                </a:solidFill>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745067" y="3310128"/>
            <a:ext cx="10708748" cy="1148366"/>
          </a:xfrm>
          <a:prstGeom prst="rect">
            <a:avLst/>
          </a:prstGeom>
          <a:noFill/>
          <a:ln>
            <a:noFill/>
          </a:ln>
        </p:spPr>
        <p:txBody>
          <a:bodyPr spcFirstLastPara="1" wrap="square" lIns="91425" tIns="45700" rIns="91425" bIns="45700" anchor="t" anchorCtr="0">
            <a:normAutofit/>
          </a:bodyPr>
          <a:lstStyle>
            <a:lvl1pPr marL="457200" lvl="0" indent="-228600" algn="l">
              <a:lnSpc>
                <a:spcPct val="162500"/>
              </a:lnSpc>
              <a:spcBef>
                <a:spcPts val="1000"/>
              </a:spcBef>
              <a:spcAft>
                <a:spcPts val="0"/>
              </a:spcAft>
              <a:buSzPts val="1600"/>
              <a:buNone/>
              <a:defRPr sz="1600">
                <a:solidFill>
                  <a:schemeClr val="lt1"/>
                </a:solidFill>
                <a:latin typeface="Libre Franklin Thin"/>
                <a:ea typeface="Libre Franklin Thin"/>
                <a:cs typeface="Libre Franklin Thin"/>
                <a:sym typeface="Libre Franklin Thin"/>
              </a:defRPr>
            </a:lvl1pPr>
            <a:lvl2pPr marL="914400" lvl="1" indent="-285750" algn="l">
              <a:lnSpc>
                <a:spcPct val="100000"/>
              </a:lnSpc>
              <a:spcBef>
                <a:spcPts val="1000"/>
              </a:spcBef>
              <a:spcAft>
                <a:spcPts val="0"/>
              </a:spcAft>
              <a:buSzPts val="900"/>
              <a:buChar char="◻"/>
              <a:defRPr/>
            </a:lvl2pPr>
            <a:lvl3pPr marL="1371600" lvl="2" indent="-342900" algn="l">
              <a:lnSpc>
                <a:spcPct val="100000"/>
              </a:lnSpc>
              <a:spcBef>
                <a:spcPts val="100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27"/>
          <p:cNvSpPr txBox="1">
            <a:spLocks noGrp="1"/>
          </p:cNvSpPr>
          <p:nvPr>
            <p:ph type="body" idx="1"/>
          </p:nvPr>
        </p:nvSpPr>
        <p:spPr>
          <a:xfrm>
            <a:off x="738189" y="1524000"/>
            <a:ext cx="10715627" cy="4106412"/>
          </a:xfrm>
          <a:prstGeom prst="rect">
            <a:avLst/>
          </a:prstGeom>
          <a:noFill/>
          <a:ln>
            <a:noFill/>
          </a:ln>
        </p:spPr>
        <p:txBody>
          <a:bodyPr spcFirstLastPara="1" wrap="square" lIns="91425" tIns="45700" rIns="91425" bIns="45700" anchor="t" anchorCtr="0">
            <a:normAutofit/>
          </a:bodyPr>
          <a:lstStyle>
            <a:lvl1pPr marL="457200" lvl="0" indent="-342900" algn="l">
              <a:lnSpc>
                <a:spcPct val="144444"/>
              </a:lnSpc>
              <a:spcBef>
                <a:spcPts val="1000"/>
              </a:spcBef>
              <a:spcAft>
                <a:spcPts val="0"/>
              </a:spcAft>
              <a:buSzPts val="1800"/>
              <a:buChar char="▪"/>
              <a:defRPr/>
            </a:lvl1pPr>
            <a:lvl2pPr marL="914400" lvl="1" indent="-285750" algn="l">
              <a:lnSpc>
                <a:spcPct val="100000"/>
              </a:lnSpc>
              <a:spcBef>
                <a:spcPts val="1000"/>
              </a:spcBef>
              <a:spcAft>
                <a:spcPts val="0"/>
              </a:spcAft>
              <a:buSzPts val="900"/>
              <a:buChar char="◻"/>
              <a:defRPr/>
            </a:lvl2pPr>
            <a:lvl3pPr marL="1371600" lvl="2" indent="-342900" algn="l">
              <a:lnSpc>
                <a:spcPct val="100000"/>
              </a:lnSpc>
              <a:spcBef>
                <a:spcPts val="100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27"/>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chemeClr val="dk2"/>
        </a:solidFill>
        <a:effectLst/>
      </p:bgPr>
    </p:bg>
    <p:spTree>
      <p:nvGrpSpPr>
        <p:cNvPr id="1" name="Shape 31"/>
        <p:cNvGrpSpPr/>
        <p:nvPr/>
      </p:nvGrpSpPr>
      <p:grpSpPr>
        <a:xfrm>
          <a:off x="0" y="0"/>
          <a:ext cx="0" cy="0"/>
          <a:chOff x="0" y="0"/>
          <a:chExt cx="0" cy="0"/>
        </a:xfrm>
      </p:grpSpPr>
      <p:pic>
        <p:nvPicPr>
          <p:cNvPr id="32" name="Google Shape;32;p26" descr="A large body of water surrounded by trees&#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Google Shape;33;p26"/>
          <p:cNvSpPr/>
          <p:nvPr/>
        </p:nvSpPr>
        <p:spPr>
          <a:xfrm>
            <a:off x="0" y="0"/>
            <a:ext cx="12192000" cy="6858000"/>
          </a:xfrm>
          <a:prstGeom prst="rect">
            <a:avLst/>
          </a:prstGeom>
          <a:solidFill>
            <a:srgbClr val="005288">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4" name="Google Shape;34;p26"/>
          <p:cNvSpPr txBox="1">
            <a:spLocks noGrp="1"/>
          </p:cNvSpPr>
          <p:nvPr>
            <p:ph type="title"/>
          </p:nvPr>
        </p:nvSpPr>
        <p:spPr>
          <a:xfrm>
            <a:off x="738189" y="2579484"/>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000"/>
              <a:buFont typeface="Libre Franklin Thin"/>
              <a:buNone/>
              <a:defRPr sz="4000" b="0">
                <a:solidFill>
                  <a:schemeClr val="lt1"/>
                </a:solidFill>
                <a:latin typeface="Libre Franklin Thin"/>
                <a:ea typeface="Libre Franklin Thin"/>
                <a:cs typeface="Libre Franklin Thin"/>
                <a:sym typeface="Libre Franklin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745067" y="3310128"/>
            <a:ext cx="10708748" cy="1148366"/>
          </a:xfrm>
          <a:prstGeom prst="rect">
            <a:avLst/>
          </a:prstGeom>
          <a:noFill/>
          <a:ln>
            <a:noFill/>
          </a:ln>
        </p:spPr>
        <p:txBody>
          <a:bodyPr spcFirstLastPara="1" wrap="square" lIns="91425" tIns="45700" rIns="91425" bIns="45700" anchor="t" anchorCtr="0">
            <a:normAutofit/>
          </a:bodyPr>
          <a:lstStyle>
            <a:lvl1pPr marL="457200" lvl="0" indent="-228600" algn="l">
              <a:lnSpc>
                <a:spcPct val="162500"/>
              </a:lnSpc>
              <a:spcBef>
                <a:spcPts val="1000"/>
              </a:spcBef>
              <a:spcAft>
                <a:spcPts val="0"/>
              </a:spcAft>
              <a:buSzPts val="1600"/>
              <a:buNone/>
              <a:defRPr sz="1600">
                <a:solidFill>
                  <a:schemeClr val="lt1"/>
                </a:solidFill>
                <a:latin typeface="Libre Franklin Thin"/>
                <a:ea typeface="Libre Franklin Thin"/>
                <a:cs typeface="Libre Franklin Thin"/>
                <a:sym typeface="Libre Franklin Thin"/>
              </a:defRPr>
            </a:lvl1pPr>
            <a:lvl2pPr marL="914400" lvl="1" indent="-285750" algn="l">
              <a:lnSpc>
                <a:spcPct val="100000"/>
              </a:lnSpc>
              <a:spcBef>
                <a:spcPts val="1000"/>
              </a:spcBef>
              <a:spcAft>
                <a:spcPts val="0"/>
              </a:spcAft>
              <a:buSzPts val="900"/>
              <a:buChar char="◻"/>
              <a:defRPr/>
            </a:lvl2pPr>
            <a:lvl3pPr marL="1371600" lvl="2" indent="-342900" algn="l">
              <a:lnSpc>
                <a:spcPct val="100000"/>
              </a:lnSpc>
              <a:spcBef>
                <a:spcPts val="100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4_Two Content">
  <p:cSld name="4_Two Content">
    <p:bg>
      <p:bgPr>
        <a:solidFill>
          <a:schemeClr val="lt1"/>
        </a:solidFill>
        <a:effectLst/>
      </p:bgPr>
    </p:bg>
    <p:spTree>
      <p:nvGrpSpPr>
        <p:cNvPr id="1" name="Shape 36"/>
        <p:cNvGrpSpPr/>
        <p:nvPr/>
      </p:nvGrpSpPr>
      <p:grpSpPr>
        <a:xfrm>
          <a:off x="0" y="0"/>
          <a:ext cx="0" cy="0"/>
          <a:chOff x="0" y="0"/>
          <a:chExt cx="0" cy="0"/>
        </a:xfrm>
      </p:grpSpPr>
      <p:sp>
        <p:nvSpPr>
          <p:cNvPr id="37" name="Google Shape;37;p29"/>
          <p:cNvSpPr/>
          <p:nvPr/>
        </p:nvSpPr>
        <p:spPr>
          <a:xfrm>
            <a:off x="6096000" y="0"/>
            <a:ext cx="6096000" cy="6858000"/>
          </a:xfrm>
          <a:prstGeom prst="rect">
            <a:avLst/>
          </a:prstGeom>
          <a:solidFill>
            <a:srgbClr val="0051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38" name="Google Shape;38;p29"/>
          <p:cNvSpPr txBox="1">
            <a:spLocks noGrp="1"/>
          </p:cNvSpPr>
          <p:nvPr>
            <p:ph type="ftr" idx="11"/>
          </p:nvPr>
        </p:nvSpPr>
        <p:spPr>
          <a:xfrm>
            <a:off x="6587490" y="629952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11030903" y="629952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9"/>
          <p:cNvSpPr txBox="1">
            <a:spLocks noGrp="1"/>
          </p:cNvSpPr>
          <p:nvPr>
            <p:ph type="body" idx="1"/>
          </p:nvPr>
        </p:nvSpPr>
        <p:spPr>
          <a:xfrm>
            <a:off x="725837" y="2143639"/>
            <a:ext cx="5129793" cy="3473276"/>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lvl1pPr>
            <a:lvl2pPr marL="914400" lvl="1" indent="-285750" algn="l">
              <a:lnSpc>
                <a:spcPct val="100000"/>
              </a:lnSpc>
              <a:spcBef>
                <a:spcPts val="1000"/>
              </a:spcBef>
              <a:spcAft>
                <a:spcPts val="0"/>
              </a:spcAft>
              <a:buSzPts val="900"/>
              <a:buChar char="◻"/>
              <a:defRPr sz="1800"/>
            </a:lvl2pPr>
            <a:lvl3pPr marL="1371600" lvl="2" indent="-342900" algn="l">
              <a:lnSpc>
                <a:spcPct val="100000"/>
              </a:lnSpc>
              <a:spcBef>
                <a:spcPts val="100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29"/>
          <p:cNvSpPr txBox="1">
            <a:spLocks noGrp="1"/>
          </p:cNvSpPr>
          <p:nvPr>
            <p:ph type="title"/>
          </p:nvPr>
        </p:nvSpPr>
        <p:spPr>
          <a:xfrm>
            <a:off x="738189" y="1206938"/>
            <a:ext cx="5117441"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body" idx="2"/>
          </p:nvPr>
        </p:nvSpPr>
        <p:spPr>
          <a:xfrm>
            <a:off x="6722076" y="1379318"/>
            <a:ext cx="4860325" cy="3764177"/>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SzPts val="2000"/>
              <a:buNone/>
              <a:defRPr sz="2000">
                <a:solidFill>
                  <a:schemeClr val="lt1"/>
                </a:solidFill>
              </a:defRPr>
            </a:lvl1pPr>
            <a:lvl2pPr marL="914400" lvl="1" indent="-285750" algn="l">
              <a:lnSpc>
                <a:spcPct val="100000"/>
              </a:lnSpc>
              <a:spcBef>
                <a:spcPts val="1000"/>
              </a:spcBef>
              <a:spcAft>
                <a:spcPts val="0"/>
              </a:spcAft>
              <a:buSzPts val="900"/>
              <a:buChar char="◻"/>
              <a:defRPr sz="1800"/>
            </a:lvl2pPr>
            <a:lvl3pPr marL="1371600" lvl="2" indent="-330200" algn="l">
              <a:lnSpc>
                <a:spcPct val="100000"/>
              </a:lnSpc>
              <a:spcBef>
                <a:spcPts val="1000"/>
              </a:spcBef>
              <a:spcAft>
                <a:spcPts val="0"/>
              </a:spcAft>
              <a:buClr>
                <a:schemeClr val="dk1"/>
              </a:buClr>
              <a:buSzPts val="1600"/>
              <a:buChar char="•"/>
              <a:defRPr sz="16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txBox="1">
            <a:spLocks noGrp="1"/>
          </p:cNvSpPr>
          <p:nvPr>
            <p:ph type="ftr" idx="11"/>
          </p:nvPr>
        </p:nvSpPr>
        <p:spPr>
          <a:xfrm>
            <a:off x="6530340" y="627666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10973753" y="627666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8"/>
          <p:cNvSpPr txBox="1">
            <a:spLocks noGrp="1"/>
          </p:cNvSpPr>
          <p:nvPr>
            <p:ph type="body" idx="1"/>
          </p:nvPr>
        </p:nvSpPr>
        <p:spPr>
          <a:xfrm>
            <a:off x="6619773" y="2159000"/>
            <a:ext cx="5268383" cy="3717544"/>
          </a:xfrm>
          <a:prstGeom prst="rect">
            <a:avLst/>
          </a:prstGeom>
          <a:noFill/>
          <a:ln>
            <a:noFill/>
          </a:ln>
        </p:spPr>
        <p:txBody>
          <a:bodyPr spcFirstLastPara="1" wrap="square" lIns="91425" tIns="45700" rIns="91425" bIns="45700" anchor="t" anchorCtr="0">
            <a:normAutofit/>
          </a:bodyPr>
          <a:lstStyle>
            <a:lvl1pPr marL="457200" lvl="0" indent="-355600" algn="l">
              <a:lnSpc>
                <a:spcPct val="130000"/>
              </a:lnSpc>
              <a:spcBef>
                <a:spcPts val="1000"/>
              </a:spcBef>
              <a:spcAft>
                <a:spcPts val="0"/>
              </a:spcAft>
              <a:buSzPts val="2000"/>
              <a:buChar char="▪"/>
              <a:defRPr sz="2000"/>
            </a:lvl1pPr>
            <a:lvl2pPr marL="914400" lvl="1" indent="-285750" algn="l">
              <a:lnSpc>
                <a:spcPct val="100000"/>
              </a:lnSpc>
              <a:spcBef>
                <a:spcPts val="1000"/>
              </a:spcBef>
              <a:spcAft>
                <a:spcPts val="0"/>
              </a:spcAft>
              <a:buSzPts val="900"/>
              <a:buChar char="◻"/>
              <a:defRPr sz="1800"/>
            </a:lvl2pPr>
            <a:lvl3pPr marL="1371600" lvl="2" indent="-330200" algn="l">
              <a:lnSpc>
                <a:spcPct val="100000"/>
              </a:lnSpc>
              <a:spcBef>
                <a:spcPts val="1000"/>
              </a:spcBef>
              <a:spcAft>
                <a:spcPts val="0"/>
              </a:spcAft>
              <a:buClr>
                <a:schemeClr val="dk1"/>
              </a:buClr>
              <a:buSzPts val="1600"/>
              <a:buChar char="•"/>
              <a:defRPr sz="16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title"/>
          </p:nvPr>
        </p:nvSpPr>
        <p:spPr>
          <a:xfrm>
            <a:off x="6619773" y="1387209"/>
            <a:ext cx="4833555"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28" descr="A view of a large city landscape&#10;&#10;Description automatically generated"/>
          <p:cNvPicPr preferRelativeResize="0"/>
          <p:nvPr/>
        </p:nvPicPr>
        <p:blipFill rotWithShape="1">
          <a:blip r:embed="rId2">
            <a:alphaModFix/>
          </a:blip>
          <a:srcRect/>
          <a:stretch/>
        </p:blipFill>
        <p:spPr>
          <a:xfrm>
            <a:off x="0" y="0"/>
            <a:ext cx="6096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with caption ">
  <p:cSld name="Chart with caption ">
    <p:spTree>
      <p:nvGrpSpPr>
        <p:cNvPr id="1" name="Shape 50"/>
        <p:cNvGrpSpPr/>
        <p:nvPr/>
      </p:nvGrpSpPr>
      <p:grpSpPr>
        <a:xfrm>
          <a:off x="0" y="0"/>
          <a:ext cx="0" cy="0"/>
          <a:chOff x="0" y="0"/>
          <a:chExt cx="0" cy="0"/>
        </a:xfrm>
      </p:grpSpPr>
      <p:sp>
        <p:nvSpPr>
          <p:cNvPr id="51" name="Google Shape;51;p33"/>
          <p:cNvSpPr txBox="1">
            <a:spLocks noGrp="1"/>
          </p:cNvSpPr>
          <p:nvPr>
            <p:ph type="body" idx="1"/>
          </p:nvPr>
        </p:nvSpPr>
        <p:spPr>
          <a:xfrm>
            <a:off x="7219366" y="1549401"/>
            <a:ext cx="4234455" cy="3880720"/>
          </a:xfrm>
          <a:prstGeom prst="rect">
            <a:avLst/>
          </a:prstGeom>
          <a:noFill/>
          <a:ln>
            <a:noFill/>
          </a:ln>
        </p:spPr>
        <p:txBody>
          <a:bodyPr spcFirstLastPara="1" wrap="square" lIns="91425" tIns="45700" rIns="91425" bIns="45700" anchor="t" anchorCtr="0">
            <a:normAutofit/>
          </a:bodyPr>
          <a:lstStyle>
            <a:lvl1pPr marL="457200" lvl="0" indent="-228600" algn="l">
              <a:lnSpc>
                <a:spcPct val="137500"/>
              </a:lnSpc>
              <a:spcBef>
                <a:spcPts val="1500"/>
              </a:spcBef>
              <a:spcAft>
                <a:spcPts val="0"/>
              </a:spcAft>
              <a:buSzPts val="1600"/>
              <a:buNone/>
              <a:defRPr sz="1600"/>
            </a:lvl1pPr>
            <a:lvl2pPr marL="914400" lvl="1" indent="-228600" algn="l">
              <a:lnSpc>
                <a:spcPct val="100000"/>
              </a:lnSpc>
              <a:spcBef>
                <a:spcPts val="1000"/>
              </a:spcBef>
              <a:spcAft>
                <a:spcPts val="0"/>
              </a:spcAft>
              <a:buSzPts val="600"/>
              <a:buNone/>
              <a:defRPr sz="1200"/>
            </a:lvl2pPr>
            <a:lvl3pPr marL="1371600" lvl="2" indent="-228600" algn="l">
              <a:lnSpc>
                <a:spcPct val="100000"/>
              </a:lnSpc>
              <a:spcBef>
                <a:spcPts val="10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33"/>
          <p:cNvSpPr txBox="1">
            <a:spLocks noGrp="1"/>
          </p:cNvSpPr>
          <p:nvPr>
            <p:ph type="body" idx="2"/>
          </p:nvPr>
        </p:nvSpPr>
        <p:spPr>
          <a:xfrm>
            <a:off x="763008" y="1549402"/>
            <a:ext cx="6023847" cy="3880719"/>
          </a:xfrm>
          <a:prstGeom prst="rect">
            <a:avLst/>
          </a:prstGeom>
          <a:noFill/>
          <a:ln>
            <a:noFill/>
          </a:ln>
        </p:spPr>
        <p:txBody>
          <a:bodyPr spcFirstLastPara="1" wrap="square" lIns="91425" tIns="45700" rIns="91425" bIns="45700" anchor="t" anchorCtr="0">
            <a:normAutofit/>
          </a:bodyPr>
          <a:lstStyle>
            <a:lvl1pPr marL="457200" lvl="0" indent="-228600" algn="l">
              <a:lnSpc>
                <a:spcPct val="118181"/>
              </a:lnSpc>
              <a:spcBef>
                <a:spcPts val="1000"/>
              </a:spcBef>
              <a:spcAft>
                <a:spcPts val="0"/>
              </a:spcAft>
              <a:buSzPts val="2200"/>
              <a:buNone/>
              <a:defRPr/>
            </a:lvl1pPr>
            <a:lvl2pPr marL="914400" lvl="1" indent="-285750" algn="l">
              <a:lnSpc>
                <a:spcPct val="100000"/>
              </a:lnSpc>
              <a:spcBef>
                <a:spcPts val="1000"/>
              </a:spcBef>
              <a:spcAft>
                <a:spcPts val="0"/>
              </a:spcAft>
              <a:buSzPts val="900"/>
              <a:buChar char="◻"/>
              <a:defRPr/>
            </a:lvl2pPr>
            <a:lvl3pPr marL="1371600" lvl="2" indent="-342900" algn="l">
              <a:lnSpc>
                <a:spcPct val="100000"/>
              </a:lnSpc>
              <a:spcBef>
                <a:spcPts val="100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33"/>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7"/>
        <p:cNvGrpSpPr/>
        <p:nvPr/>
      </p:nvGrpSpPr>
      <p:grpSpPr>
        <a:xfrm>
          <a:off x="0" y="0"/>
          <a:ext cx="0" cy="0"/>
          <a:chOff x="0" y="0"/>
          <a:chExt cx="0" cy="0"/>
        </a:xfrm>
      </p:grpSpPr>
      <p:sp>
        <p:nvSpPr>
          <p:cNvPr id="58" name="Google Shape;58;p30"/>
          <p:cNvSpPr txBox="1">
            <a:spLocks noGrp="1"/>
          </p:cNvSpPr>
          <p:nvPr>
            <p:ph type="body" idx="1"/>
          </p:nvPr>
        </p:nvSpPr>
        <p:spPr>
          <a:xfrm>
            <a:off x="738194" y="2098850"/>
            <a:ext cx="5129793" cy="3473276"/>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lvl1pPr>
            <a:lvl2pPr marL="914400" lvl="1" indent="-285750" algn="l">
              <a:lnSpc>
                <a:spcPct val="100000"/>
              </a:lnSpc>
              <a:spcBef>
                <a:spcPts val="1000"/>
              </a:spcBef>
              <a:spcAft>
                <a:spcPts val="0"/>
              </a:spcAft>
              <a:buSzPts val="900"/>
              <a:buChar char="◻"/>
              <a:defRPr sz="1800"/>
            </a:lvl2pPr>
            <a:lvl3pPr marL="1371600" lvl="2" indent="-342900" algn="l">
              <a:lnSpc>
                <a:spcPct val="100000"/>
              </a:lnSpc>
              <a:spcBef>
                <a:spcPts val="100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30"/>
          <p:cNvSpPr txBox="1">
            <a:spLocks noGrp="1"/>
          </p:cNvSpPr>
          <p:nvPr>
            <p:ph type="body" idx="2"/>
          </p:nvPr>
        </p:nvSpPr>
        <p:spPr>
          <a:xfrm>
            <a:off x="6322005" y="1579099"/>
            <a:ext cx="5131808" cy="371679"/>
          </a:xfrm>
          <a:prstGeom prst="rect">
            <a:avLst/>
          </a:prstGeom>
          <a:noFill/>
          <a:ln>
            <a:noFill/>
          </a:ln>
        </p:spPr>
        <p:txBody>
          <a:bodyPr spcFirstLastPara="1" wrap="square" lIns="91425" tIns="45700" rIns="91425" bIns="45700" anchor="b" anchorCtr="0">
            <a:noAutofit/>
          </a:bodyPr>
          <a:lstStyle>
            <a:lvl1pPr marL="457200" lvl="0" indent="-228600" algn="l">
              <a:lnSpc>
                <a:spcPct val="130000"/>
              </a:lnSpc>
              <a:spcBef>
                <a:spcPts val="1000"/>
              </a:spcBef>
              <a:spcAft>
                <a:spcPts val="0"/>
              </a:spcAft>
              <a:buSzPts val="2000"/>
              <a:buNone/>
              <a:defRPr sz="2000" b="1">
                <a:latin typeface="Libre Franklin Thin"/>
                <a:ea typeface="Libre Franklin Thin"/>
                <a:cs typeface="Libre Franklin Thin"/>
                <a:sym typeface="Libre Franklin Thin"/>
              </a:defRPr>
            </a:lvl1pPr>
            <a:lvl2pPr marL="914400" lvl="1" indent="-228600" algn="l">
              <a:lnSpc>
                <a:spcPct val="100000"/>
              </a:lnSpc>
              <a:spcBef>
                <a:spcPts val="1000"/>
              </a:spcBef>
              <a:spcAft>
                <a:spcPts val="0"/>
              </a:spcAft>
              <a:buSzPts val="1000"/>
              <a:buNone/>
              <a:defRPr sz="2000" b="1"/>
            </a:lvl2pPr>
            <a:lvl3pPr marL="1371600" lvl="2" indent="-228600" algn="l">
              <a:lnSpc>
                <a:spcPct val="100000"/>
              </a:lnSpc>
              <a:spcBef>
                <a:spcPts val="100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0" name="Google Shape;60;p30"/>
          <p:cNvSpPr txBox="1">
            <a:spLocks noGrp="1"/>
          </p:cNvSpPr>
          <p:nvPr>
            <p:ph type="body" idx="3"/>
          </p:nvPr>
        </p:nvSpPr>
        <p:spPr>
          <a:xfrm>
            <a:off x="6322005" y="2098850"/>
            <a:ext cx="5131808" cy="3473276"/>
          </a:xfrm>
          <a:prstGeom prst="rect">
            <a:avLst/>
          </a:prstGeom>
          <a:noFill/>
          <a:ln>
            <a:noFill/>
          </a:ln>
        </p:spPr>
        <p:txBody>
          <a:bodyPr spcFirstLastPara="1" wrap="square" lIns="91425" tIns="45700" rIns="91425" bIns="45700" anchor="t" anchorCtr="0">
            <a:normAutofit/>
          </a:bodyPr>
          <a:lstStyle>
            <a:lvl1pPr marL="457200" lvl="0" indent="-355600" algn="l">
              <a:lnSpc>
                <a:spcPct val="120000"/>
              </a:lnSpc>
              <a:spcBef>
                <a:spcPts val="1000"/>
              </a:spcBef>
              <a:spcAft>
                <a:spcPts val="0"/>
              </a:spcAft>
              <a:buSzPts val="2000"/>
              <a:buChar char="▪"/>
              <a:defRPr sz="2000"/>
            </a:lvl1pPr>
            <a:lvl2pPr marL="914400" lvl="1" indent="-285750" algn="l">
              <a:lnSpc>
                <a:spcPct val="100000"/>
              </a:lnSpc>
              <a:spcBef>
                <a:spcPts val="1000"/>
              </a:spcBef>
              <a:spcAft>
                <a:spcPts val="0"/>
              </a:spcAft>
              <a:buSzPts val="900"/>
              <a:buChar char="◻"/>
              <a:defRPr sz="1800"/>
            </a:lvl2pPr>
            <a:lvl3pPr marL="1371600" lvl="2" indent="-330200" algn="l">
              <a:lnSpc>
                <a:spcPct val="100000"/>
              </a:lnSpc>
              <a:spcBef>
                <a:spcPts val="100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1" name="Google Shape;61;p30"/>
          <p:cNvSpPr txBox="1">
            <a:spLocks noGrp="1"/>
          </p:cNvSpPr>
          <p:nvPr>
            <p:ph type="body" idx="4"/>
          </p:nvPr>
        </p:nvSpPr>
        <p:spPr>
          <a:xfrm>
            <a:off x="711200" y="1579099"/>
            <a:ext cx="5131808" cy="371679"/>
          </a:xfrm>
          <a:prstGeom prst="rect">
            <a:avLst/>
          </a:prstGeom>
          <a:noFill/>
          <a:ln>
            <a:noFill/>
          </a:ln>
        </p:spPr>
        <p:txBody>
          <a:bodyPr spcFirstLastPara="1" wrap="square" lIns="91425" tIns="45700" rIns="91425" bIns="45700" anchor="b" anchorCtr="0">
            <a:noAutofit/>
          </a:bodyPr>
          <a:lstStyle>
            <a:lvl1pPr marL="457200" lvl="0" indent="-228600" algn="l">
              <a:lnSpc>
                <a:spcPct val="130000"/>
              </a:lnSpc>
              <a:spcBef>
                <a:spcPts val="1000"/>
              </a:spcBef>
              <a:spcAft>
                <a:spcPts val="0"/>
              </a:spcAft>
              <a:buSzPts val="2000"/>
              <a:buNone/>
              <a:defRPr sz="2000" b="1">
                <a:latin typeface="Libre Franklin Thin"/>
                <a:ea typeface="Libre Franklin Thin"/>
                <a:cs typeface="Libre Franklin Thin"/>
                <a:sym typeface="Libre Franklin Thin"/>
              </a:defRPr>
            </a:lvl1pPr>
            <a:lvl2pPr marL="914400" lvl="1" indent="-228600" algn="l">
              <a:lnSpc>
                <a:spcPct val="100000"/>
              </a:lnSpc>
              <a:spcBef>
                <a:spcPts val="1000"/>
              </a:spcBef>
              <a:spcAft>
                <a:spcPts val="0"/>
              </a:spcAft>
              <a:buSzPts val="1000"/>
              <a:buNone/>
              <a:defRPr sz="2000" b="1"/>
            </a:lvl2pPr>
            <a:lvl3pPr marL="1371600" lvl="2" indent="-228600" algn="l">
              <a:lnSpc>
                <a:spcPct val="100000"/>
              </a:lnSpc>
              <a:spcBef>
                <a:spcPts val="100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 name="Google Shape;62;p30"/>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32"/>
          <p:cNvSpPr txBox="1">
            <a:spLocks noGrp="1"/>
          </p:cNvSpPr>
          <p:nvPr>
            <p:ph type="body" idx="1"/>
          </p:nvPr>
        </p:nvSpPr>
        <p:spPr>
          <a:xfrm>
            <a:off x="726018" y="1549400"/>
            <a:ext cx="5268383" cy="3994150"/>
          </a:xfrm>
          <a:prstGeom prst="rect">
            <a:avLst/>
          </a:prstGeom>
          <a:noFill/>
          <a:ln>
            <a:noFill/>
          </a:ln>
        </p:spPr>
        <p:txBody>
          <a:bodyPr spcFirstLastPara="1" wrap="square" lIns="91425" tIns="45700" rIns="91425" bIns="45700" anchor="t" anchorCtr="0">
            <a:normAutofit/>
          </a:bodyPr>
          <a:lstStyle>
            <a:lvl1pPr marL="457200" lvl="0" indent="-355600" algn="l">
              <a:lnSpc>
                <a:spcPct val="130000"/>
              </a:lnSpc>
              <a:spcBef>
                <a:spcPts val="1000"/>
              </a:spcBef>
              <a:spcAft>
                <a:spcPts val="0"/>
              </a:spcAft>
              <a:buSzPts val="2000"/>
              <a:buChar char="▪"/>
              <a:defRPr sz="2000"/>
            </a:lvl1pPr>
            <a:lvl2pPr marL="914400" lvl="1" indent="-285750" algn="l">
              <a:lnSpc>
                <a:spcPct val="100000"/>
              </a:lnSpc>
              <a:spcBef>
                <a:spcPts val="1000"/>
              </a:spcBef>
              <a:spcAft>
                <a:spcPts val="0"/>
              </a:spcAft>
              <a:buSzPts val="900"/>
              <a:buChar char="◻"/>
              <a:defRPr sz="1800"/>
            </a:lvl2pPr>
            <a:lvl3pPr marL="1371600" lvl="2" indent="-330200" algn="l">
              <a:lnSpc>
                <a:spcPct val="100000"/>
              </a:lnSpc>
              <a:spcBef>
                <a:spcPts val="1000"/>
              </a:spcBef>
              <a:spcAft>
                <a:spcPts val="0"/>
              </a:spcAft>
              <a:buClr>
                <a:schemeClr val="dk1"/>
              </a:buClr>
              <a:buSzPts val="1600"/>
              <a:buChar char="•"/>
              <a:defRPr sz="16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8" name="Google Shape;68;p32"/>
          <p:cNvSpPr txBox="1">
            <a:spLocks noGrp="1"/>
          </p:cNvSpPr>
          <p:nvPr>
            <p:ph type="body" idx="2"/>
          </p:nvPr>
        </p:nvSpPr>
        <p:spPr>
          <a:xfrm>
            <a:off x="6314018" y="1549400"/>
            <a:ext cx="5268383" cy="3994150"/>
          </a:xfrm>
          <a:prstGeom prst="rect">
            <a:avLst/>
          </a:prstGeom>
          <a:noFill/>
          <a:ln>
            <a:noFill/>
          </a:ln>
        </p:spPr>
        <p:txBody>
          <a:bodyPr spcFirstLastPara="1" wrap="square" lIns="91425" tIns="45700" rIns="91425" bIns="45700" anchor="t" anchorCtr="0">
            <a:normAutofit/>
          </a:bodyPr>
          <a:lstStyle>
            <a:lvl1pPr marL="457200" lvl="0" indent="-355600" algn="l">
              <a:lnSpc>
                <a:spcPct val="130000"/>
              </a:lnSpc>
              <a:spcBef>
                <a:spcPts val="1000"/>
              </a:spcBef>
              <a:spcAft>
                <a:spcPts val="0"/>
              </a:spcAft>
              <a:buSzPts val="2000"/>
              <a:buChar char="▪"/>
              <a:defRPr sz="2000"/>
            </a:lvl1pPr>
            <a:lvl2pPr marL="914400" lvl="1" indent="-285750" algn="l">
              <a:lnSpc>
                <a:spcPct val="100000"/>
              </a:lnSpc>
              <a:spcBef>
                <a:spcPts val="1000"/>
              </a:spcBef>
              <a:spcAft>
                <a:spcPts val="0"/>
              </a:spcAft>
              <a:buSzPts val="900"/>
              <a:buChar char="◻"/>
              <a:defRPr sz="1800"/>
            </a:lvl2pPr>
            <a:lvl3pPr marL="1371600" lvl="2" indent="-330200" algn="l">
              <a:lnSpc>
                <a:spcPct val="100000"/>
              </a:lnSpc>
              <a:spcBef>
                <a:spcPts val="1000"/>
              </a:spcBef>
              <a:spcAft>
                <a:spcPts val="0"/>
              </a:spcAft>
              <a:buClr>
                <a:schemeClr val="dk1"/>
              </a:buClr>
              <a:buSzPts val="1600"/>
              <a:buChar char="•"/>
              <a:defRPr sz="16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32"/>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5288"/>
              </a:buClr>
              <a:buSzPts val="2800"/>
              <a:buFont typeface="Libre Franklin Thin"/>
              <a:buNone/>
              <a:defRPr>
                <a:solidFill>
                  <a:srgbClr val="0052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5A5B5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A5B5D"/>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dt" idx="10"/>
          </p:nvPr>
        </p:nvSpPr>
        <p:spPr>
          <a:xfrm>
            <a:off x="3251200" y="6173791"/>
            <a:ext cx="284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 name="Google Shape;11;p22"/>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Libre Franklin Thin"/>
              <a:buNone/>
              <a:defRPr sz="2800" b="0" i="0" u="none" strike="noStrike" cap="none">
                <a:solidFill>
                  <a:schemeClr val="dk1"/>
                </a:solidFill>
                <a:latin typeface="Libre Franklin Thin"/>
                <a:ea typeface="Libre Franklin Thin"/>
                <a:cs typeface="Libre Franklin Thin"/>
                <a:sym typeface="Libre Franklin Th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2" name="Google Shape;12;p22"/>
          <p:cNvCxnSpPr/>
          <p:nvPr/>
        </p:nvCxnSpPr>
        <p:spPr>
          <a:xfrm>
            <a:off x="738194" y="1297384"/>
            <a:ext cx="10715625" cy="0"/>
          </a:xfrm>
          <a:prstGeom prst="straightConnector1">
            <a:avLst/>
          </a:prstGeom>
          <a:noFill/>
          <a:ln w="25400" cap="flat" cmpd="sng">
            <a:solidFill>
              <a:srgbClr val="8A8B8F"/>
            </a:solidFill>
            <a:prstDash val="solid"/>
            <a:round/>
            <a:headEnd type="none" w="sm" len="sm"/>
            <a:tailEnd type="none" w="sm" len="sm"/>
          </a:ln>
        </p:spPr>
      </p:cxnSp>
      <p:sp>
        <p:nvSpPr>
          <p:cNvPr id="13" name="Google Shape;13;p22"/>
          <p:cNvSpPr txBox="1">
            <a:spLocks noGrp="1"/>
          </p:cNvSpPr>
          <p:nvPr>
            <p:ph type="body" idx="1"/>
          </p:nvPr>
        </p:nvSpPr>
        <p:spPr>
          <a:xfrm>
            <a:off x="738189" y="1524000"/>
            <a:ext cx="10715627" cy="4106412"/>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18181"/>
              </a:lnSpc>
              <a:spcBef>
                <a:spcPts val="1000"/>
              </a:spcBef>
              <a:spcAft>
                <a:spcPts val="0"/>
              </a:spcAft>
              <a:buClr>
                <a:srgbClr val="8A8B8F"/>
              </a:buClr>
              <a:buSzPts val="2200"/>
              <a:buFont typeface="Noto Sans Symbols"/>
              <a:buChar char="▪"/>
              <a:defRPr sz="2200" b="0" i="0" u="none" strike="noStrike" cap="none">
                <a:solidFill>
                  <a:schemeClr val="dk1"/>
                </a:solidFill>
                <a:latin typeface="Libre Franklin"/>
                <a:ea typeface="Libre Franklin"/>
                <a:cs typeface="Libre Franklin"/>
                <a:sym typeface="Libre Franklin"/>
              </a:defRPr>
            </a:lvl1pPr>
            <a:lvl2pPr marL="914400" marR="0" lvl="1" indent="-292100" algn="l" rtl="0">
              <a:lnSpc>
                <a:spcPct val="100000"/>
              </a:lnSpc>
              <a:spcBef>
                <a:spcPts val="1000"/>
              </a:spcBef>
              <a:spcAft>
                <a:spcPts val="0"/>
              </a:spcAft>
              <a:buClr>
                <a:srgbClr val="8A8B8F"/>
              </a:buClr>
              <a:buSzPts val="1000"/>
              <a:buFont typeface="Noto Sans Symbols"/>
              <a:buChar char="◻"/>
              <a:defRPr sz="2000" b="0" i="0" u="none" strike="noStrike" cap="none">
                <a:solidFill>
                  <a:schemeClr val="dk1"/>
                </a:solidFill>
                <a:latin typeface="Libre Franklin"/>
                <a:ea typeface="Libre Franklin"/>
                <a:cs typeface="Libre Franklin"/>
                <a:sym typeface="Libre Franklin"/>
              </a:defRPr>
            </a:lvl2pPr>
            <a:lvl3pPr marL="1371600" marR="0" lvl="2" indent="-342900" algn="l" rtl="0">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22"/>
          <p:cNvSpPr txBox="1">
            <a:spLocks noGrp="1"/>
          </p:cNvSpPr>
          <p:nvPr>
            <p:ph type="ftr" idx="11"/>
          </p:nvPr>
        </p:nvSpPr>
        <p:spPr>
          <a:xfrm>
            <a:off x="6096000" y="6173791"/>
            <a:ext cx="444341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22"/>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earchlightnm.org/navajo-elders-alone-without-food-in-despair/"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greenbaypressgazette.com/story/news/2021/01/15/hate-crime-dropped-wisconsin-man-shot-gun-near-tribal-spearfishers/4178407001/"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nativeknot.com/news/Native-American-News/NonNative-Fires-Gun-at-Tribal-Harvesters-on-Lac-du-Flambeau-Res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theguardian.com/us-news/2018/oct/19/native-american-homeless-heroin-minneapoli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hyperlink" Target="https://www.startribune.com/hiawatha-av-homeless-camp-returns-bringing-a-call-to-action/57231218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weisswomanprodns/sviolencesarahdeer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fox11online.com/news/local/snow-totals-surpass-30-inches-in-shawano-county?video=ebef513c-9b16-40c9-be0a-36837d7c03e8&amp;jwsource=cl"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title"/>
          </p:nvPr>
        </p:nvSpPr>
        <p:spPr>
          <a:xfrm>
            <a:off x="741615" y="1098668"/>
            <a:ext cx="10708800" cy="181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5400"/>
              <a:buFont typeface="Libre Franklin Thin"/>
              <a:buNone/>
            </a:pPr>
            <a:r>
              <a:rPr lang="en-US"/>
              <a:t>Climate Change, COVID-19 and the Community</a:t>
            </a:r>
            <a:endParaRPr/>
          </a:p>
        </p:txBody>
      </p:sp>
      <p:sp>
        <p:nvSpPr>
          <p:cNvPr id="131" name="Google Shape;131;p2"/>
          <p:cNvSpPr txBox="1">
            <a:spLocks noGrp="1"/>
          </p:cNvSpPr>
          <p:nvPr>
            <p:ph type="body" idx="1"/>
          </p:nvPr>
        </p:nvSpPr>
        <p:spPr>
          <a:xfrm>
            <a:off x="820000" y="3082204"/>
            <a:ext cx="10708800" cy="640500"/>
          </a:xfrm>
          <a:prstGeom prst="rect">
            <a:avLst/>
          </a:prstGeom>
          <a:noFill/>
          <a:ln>
            <a:noFill/>
          </a:ln>
        </p:spPr>
        <p:txBody>
          <a:bodyPr spcFirstLastPara="1" wrap="square" lIns="0" tIns="0" rIns="0" bIns="0" anchor="t" anchorCtr="0">
            <a:normAutofit/>
          </a:bodyPr>
          <a:lstStyle/>
          <a:p>
            <a:pPr marL="0" lvl="0" indent="0" algn="l" rtl="0">
              <a:lnSpc>
                <a:spcPct val="108333"/>
              </a:lnSpc>
              <a:spcBef>
                <a:spcPts val="0"/>
              </a:spcBef>
              <a:spcAft>
                <a:spcPts val="0"/>
              </a:spcAft>
              <a:buSzPts val="2400"/>
              <a:buNone/>
            </a:pPr>
            <a:r>
              <a:rPr lang="en-US"/>
              <a:t>Module 2 |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e285afec38_0_14"/>
          <p:cNvSpPr txBox="1">
            <a:spLocks noGrp="1"/>
          </p:cNvSpPr>
          <p:nvPr>
            <p:ph type="title"/>
          </p:nvPr>
        </p:nvSpPr>
        <p:spPr>
          <a:xfrm>
            <a:off x="738189" y="1606992"/>
            <a:ext cx="51174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ct val="100000"/>
              <a:buFont typeface="Libre Franklin Thin"/>
              <a:buNone/>
            </a:pPr>
            <a:r>
              <a:rPr lang="en-US"/>
              <a:t>Tribes and Federal Assistance</a:t>
            </a:r>
            <a:endParaRPr/>
          </a:p>
        </p:txBody>
      </p:sp>
      <p:sp>
        <p:nvSpPr>
          <p:cNvPr id="202" name="Google Shape;202;ge285afec38_0_14"/>
          <p:cNvSpPr txBox="1">
            <a:spLocks noGrp="1"/>
          </p:cNvSpPr>
          <p:nvPr>
            <p:ph type="body" idx="1"/>
          </p:nvPr>
        </p:nvSpPr>
        <p:spPr>
          <a:xfrm>
            <a:off x="732062" y="2350393"/>
            <a:ext cx="5129700" cy="3473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000"/>
              <a:buNone/>
            </a:pPr>
            <a:r>
              <a:rPr lang="en-US"/>
              <a:t>Despite recent improvements to the Robert T. Stafford Disaster Relief and Emergency Assistance Act, only 228 of the 574 federally-recognized tribes have FEMA-approved hazard mitigation plans. [4]</a:t>
            </a:r>
            <a:endParaRPr/>
          </a:p>
        </p:txBody>
      </p:sp>
      <p:sp>
        <p:nvSpPr>
          <p:cNvPr id="205" name="Google Shape;205;ge285afec38_0_14"/>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Disaster Frequency on Tribal lands</a:t>
            </a:r>
            <a:endParaRPr/>
          </a:p>
        </p:txBody>
      </p:sp>
      <p:sp>
        <p:nvSpPr>
          <p:cNvPr id="211" name="Google Shape;211;p13"/>
          <p:cNvSpPr txBox="1">
            <a:spLocks noGrp="1"/>
          </p:cNvSpPr>
          <p:nvPr>
            <p:ph type="body" idx="1"/>
          </p:nvPr>
        </p:nvSpPr>
        <p:spPr>
          <a:xfrm>
            <a:off x="7219366" y="1549401"/>
            <a:ext cx="4234500" cy="3880800"/>
          </a:xfrm>
          <a:prstGeom prst="rect">
            <a:avLst/>
          </a:prstGeom>
          <a:noFill/>
          <a:ln>
            <a:noFill/>
          </a:ln>
        </p:spPr>
        <p:txBody>
          <a:bodyPr spcFirstLastPara="1" wrap="square" lIns="91425" tIns="45700" rIns="91425" bIns="45700" anchor="t" anchorCtr="0">
            <a:normAutofit/>
          </a:bodyPr>
          <a:lstStyle/>
          <a:p>
            <a:pPr marL="0" lvl="0" indent="0" algn="l" rtl="0">
              <a:lnSpc>
                <a:spcPct val="137500"/>
              </a:lnSpc>
              <a:spcBef>
                <a:spcPts val="0"/>
              </a:spcBef>
              <a:spcAft>
                <a:spcPts val="0"/>
              </a:spcAft>
              <a:buSzPts val="1600"/>
              <a:buNone/>
            </a:pPr>
            <a:r>
              <a:rPr lang="en-US"/>
              <a:t>The Emergency Management gap is especially important because between 1976-2016, Tribal areas have been hit by 120 disasters. Those incidents have steadily increased in frequency. </a:t>
            </a:r>
            <a:endParaRPr/>
          </a:p>
          <a:p>
            <a:pPr marL="0" lvl="0" indent="0" algn="l" rtl="0">
              <a:lnSpc>
                <a:spcPct val="137500"/>
              </a:lnSpc>
              <a:spcBef>
                <a:spcPts val="0"/>
              </a:spcBef>
              <a:spcAft>
                <a:spcPts val="0"/>
              </a:spcAft>
              <a:buSzPts val="1600"/>
              <a:buNone/>
            </a:pPr>
            <a:endParaRPr/>
          </a:p>
          <a:p>
            <a:pPr marL="0" lvl="0" indent="0" algn="l" rtl="0">
              <a:lnSpc>
                <a:spcPct val="137500"/>
              </a:lnSpc>
              <a:spcBef>
                <a:spcPts val="0"/>
              </a:spcBef>
              <a:spcAft>
                <a:spcPts val="0"/>
              </a:spcAft>
              <a:buSzPts val="1600"/>
              <a:buNone/>
            </a:pPr>
            <a:r>
              <a:rPr lang="en-US"/>
              <a:t>The National Congress of American Indians has testified that the majority of disasters to hit Tribal communities are never designated for federal disaster declaration status.[7]</a:t>
            </a:r>
            <a:endParaRPr/>
          </a:p>
        </p:txBody>
      </p:sp>
      <p:sp>
        <p:nvSpPr>
          <p:cNvPr id="213" name="Google Shape;213;p13"/>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14" name="Google Shape;214;p13"/>
          <p:cNvPicPr preferRelativeResize="0"/>
          <p:nvPr/>
        </p:nvPicPr>
        <p:blipFill rotWithShape="1">
          <a:blip r:embed="rId3">
            <a:alphaModFix/>
          </a:blip>
          <a:srcRect/>
          <a:stretch/>
        </p:blipFill>
        <p:spPr>
          <a:xfrm>
            <a:off x="738200" y="1745838"/>
            <a:ext cx="6121849" cy="3366336"/>
          </a:xfrm>
          <a:prstGeom prst="rect">
            <a:avLst/>
          </a:prstGeom>
          <a:noFill/>
          <a:ln>
            <a:noFill/>
          </a:ln>
        </p:spPr>
      </p:pic>
      <p:sp>
        <p:nvSpPr>
          <p:cNvPr id="215" name="Google Shape;215;p13"/>
          <p:cNvSpPr txBox="1"/>
          <p:nvPr/>
        </p:nvSpPr>
        <p:spPr>
          <a:xfrm>
            <a:off x="899700" y="5246150"/>
            <a:ext cx="61218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Libre Franklin"/>
                <a:ea typeface="Libre Franklin"/>
                <a:cs typeface="Libre Franklin"/>
                <a:sym typeface="Libre Franklin"/>
              </a:rPr>
              <a:t>Number of Tribal disaster declarations by decade (1976-2016) [8]</a:t>
            </a:r>
            <a:endParaRPr sz="1400" b="0"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Poverty and Climate Change</a:t>
            </a:r>
            <a:endParaRPr/>
          </a:p>
        </p:txBody>
      </p:sp>
      <p:sp>
        <p:nvSpPr>
          <p:cNvPr id="222" name="Google Shape;222;p8"/>
          <p:cNvSpPr txBox="1">
            <a:spLocks noGrp="1"/>
          </p:cNvSpPr>
          <p:nvPr>
            <p:ph type="body" idx="4"/>
          </p:nvPr>
        </p:nvSpPr>
        <p:spPr>
          <a:xfrm>
            <a:off x="738150" y="1861200"/>
            <a:ext cx="10715700" cy="371700"/>
          </a:xfrm>
          <a:prstGeom prst="rect">
            <a:avLst/>
          </a:prstGeom>
          <a:noFill/>
          <a:ln>
            <a:noFill/>
          </a:ln>
        </p:spPr>
        <p:txBody>
          <a:bodyPr spcFirstLastPara="1" wrap="square" lIns="91425" tIns="45700" rIns="91425" bIns="45700" anchor="b" anchorCtr="0">
            <a:noAutofit/>
          </a:bodyPr>
          <a:lstStyle/>
          <a:p>
            <a:pPr marL="0" lvl="0" indent="0" algn="l" rtl="0">
              <a:lnSpc>
                <a:spcPct val="130000"/>
              </a:lnSpc>
              <a:spcBef>
                <a:spcPts val="0"/>
              </a:spcBef>
              <a:spcAft>
                <a:spcPts val="0"/>
              </a:spcAft>
              <a:buSzPts val="2000"/>
              <a:buNone/>
            </a:pPr>
            <a:r>
              <a:rPr lang="en-US" sz="2100" b="0">
                <a:latin typeface="Libre Franklin"/>
                <a:ea typeface="Libre Franklin"/>
                <a:cs typeface="Libre Franklin"/>
                <a:sym typeface="Libre Franklin"/>
              </a:rPr>
              <a:t>Individuals in communities stricken by poverty face unique challenges in the event of climate change-related disasters, such as:</a:t>
            </a:r>
            <a:endParaRPr sz="2100" b="0">
              <a:latin typeface="Libre Franklin"/>
              <a:ea typeface="Libre Franklin"/>
              <a:cs typeface="Libre Franklin"/>
              <a:sym typeface="Libre Franklin"/>
            </a:endParaRPr>
          </a:p>
        </p:txBody>
      </p:sp>
      <p:sp>
        <p:nvSpPr>
          <p:cNvPr id="223" name="Google Shape;223;p8"/>
          <p:cNvSpPr txBox="1">
            <a:spLocks noGrp="1"/>
          </p:cNvSpPr>
          <p:nvPr>
            <p:ph type="body" idx="1"/>
          </p:nvPr>
        </p:nvSpPr>
        <p:spPr>
          <a:xfrm>
            <a:off x="820030" y="2443275"/>
            <a:ext cx="9719400" cy="34734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000"/>
              </a:spcBef>
              <a:spcAft>
                <a:spcPts val="0"/>
              </a:spcAft>
              <a:buSzPts val="2000"/>
              <a:buChar char="▪"/>
            </a:pPr>
            <a:r>
              <a:rPr lang="en-US"/>
              <a:t>A general increase in the exposure to the negative impacts of climate change</a:t>
            </a:r>
            <a:endParaRPr/>
          </a:p>
          <a:p>
            <a:pPr marL="342900" lvl="0" indent="-342900" algn="l" rtl="0">
              <a:lnSpc>
                <a:spcPct val="120000"/>
              </a:lnSpc>
              <a:spcBef>
                <a:spcPts val="1000"/>
              </a:spcBef>
              <a:spcAft>
                <a:spcPts val="0"/>
              </a:spcAft>
              <a:buSzPts val="2000"/>
              <a:buChar char="▪"/>
            </a:pPr>
            <a:r>
              <a:rPr lang="en-US"/>
              <a:t>An increased susceptibility to the damage caused by climate change</a:t>
            </a:r>
            <a:endParaRPr/>
          </a:p>
          <a:p>
            <a:pPr marL="342900" lvl="0" indent="-342900" algn="l" rtl="0">
              <a:lnSpc>
                <a:spcPct val="120000"/>
              </a:lnSpc>
              <a:spcBef>
                <a:spcPts val="1000"/>
              </a:spcBef>
              <a:spcAft>
                <a:spcPts val="0"/>
              </a:spcAft>
              <a:buSzPts val="2000"/>
              <a:buChar char="▪"/>
            </a:pPr>
            <a:r>
              <a:rPr lang="en-US"/>
              <a:t>A decreased ability to “bounce back” from the effects of climate change, due to a very small to nonexistent personal safety net  [9]</a:t>
            </a:r>
            <a:endParaRPr/>
          </a:p>
        </p:txBody>
      </p:sp>
      <p:sp>
        <p:nvSpPr>
          <p:cNvPr id="225" name="Google Shape;225;p8"/>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285afec38_0_25"/>
          <p:cNvSpPr txBox="1">
            <a:spLocks noGrp="1"/>
          </p:cNvSpPr>
          <p:nvPr>
            <p:ph type="title"/>
          </p:nvPr>
        </p:nvSpPr>
        <p:spPr>
          <a:xfrm>
            <a:off x="738189" y="1606992"/>
            <a:ext cx="51174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Poverty and Pandemics</a:t>
            </a:r>
            <a:endParaRPr/>
          </a:p>
        </p:txBody>
      </p:sp>
      <p:sp>
        <p:nvSpPr>
          <p:cNvPr id="232" name="Google Shape;232;ge285afec38_0_25"/>
          <p:cNvSpPr txBox="1">
            <a:spLocks noGrp="1"/>
          </p:cNvSpPr>
          <p:nvPr>
            <p:ph type="body" idx="1"/>
          </p:nvPr>
        </p:nvSpPr>
        <p:spPr>
          <a:xfrm>
            <a:off x="725837" y="2543693"/>
            <a:ext cx="5129700" cy="3473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000"/>
              <a:buNone/>
            </a:pPr>
            <a:r>
              <a:rPr lang="en-US"/>
              <a:t>During the COVID-19 pandemic, poverty has been a factor in how many Native Americans get sick, as many are forced to work in frontline positions or dwell in overcrowded living situations </a:t>
            </a:r>
            <a:endParaRPr/>
          </a:p>
          <a:p>
            <a:pPr marL="0" lvl="0" indent="0" algn="l" rtl="0">
              <a:lnSpc>
                <a:spcPct val="120000"/>
              </a:lnSpc>
              <a:spcBef>
                <a:spcPts val="1000"/>
              </a:spcBef>
              <a:spcAft>
                <a:spcPts val="0"/>
              </a:spcAft>
              <a:buSzPts val="2000"/>
              <a:buNone/>
            </a:pPr>
            <a:r>
              <a:rPr lang="en-US"/>
              <a:t>Some who have not gotten sick have been furloughed and have had difficulty putting food on the table </a:t>
            </a:r>
            <a:endParaRPr/>
          </a:p>
        </p:txBody>
      </p:sp>
      <p:sp>
        <p:nvSpPr>
          <p:cNvPr id="235" name="Google Shape;235;ge285afec38_0_25"/>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e285afec38_0_34"/>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Unemployment and COVID-19</a:t>
            </a:r>
            <a:endParaRPr/>
          </a:p>
        </p:txBody>
      </p:sp>
      <p:sp>
        <p:nvSpPr>
          <p:cNvPr id="241" name="Google Shape;241;ge285afec38_0_34"/>
          <p:cNvSpPr txBox="1">
            <a:spLocks noGrp="1"/>
          </p:cNvSpPr>
          <p:nvPr>
            <p:ph type="body" idx="1"/>
          </p:nvPr>
        </p:nvSpPr>
        <p:spPr>
          <a:xfrm>
            <a:off x="7219366" y="1549401"/>
            <a:ext cx="4234500" cy="3880800"/>
          </a:xfrm>
          <a:prstGeom prst="rect">
            <a:avLst/>
          </a:prstGeom>
          <a:noFill/>
          <a:ln>
            <a:noFill/>
          </a:ln>
        </p:spPr>
        <p:txBody>
          <a:bodyPr spcFirstLastPara="1" wrap="square" lIns="91425" tIns="45700" rIns="91425" bIns="45700" anchor="t" anchorCtr="0">
            <a:normAutofit/>
          </a:bodyPr>
          <a:lstStyle/>
          <a:p>
            <a:pPr marL="0" lvl="0" indent="0" algn="l" rtl="0">
              <a:lnSpc>
                <a:spcPct val="137500"/>
              </a:lnSpc>
              <a:spcBef>
                <a:spcPts val="0"/>
              </a:spcBef>
              <a:spcAft>
                <a:spcPts val="0"/>
              </a:spcAft>
              <a:buSzPts val="1600"/>
              <a:buNone/>
            </a:pPr>
            <a:r>
              <a:rPr lang="en-US"/>
              <a:t>Prior to the COVID-19 recession, Native American employment already lagged behind both employment among White and Black employment rates (.81 for White Americans, .75 for Black Americans, and .68 for Native Americans).</a:t>
            </a:r>
            <a:endParaRPr/>
          </a:p>
          <a:p>
            <a:pPr marL="0" lvl="0" indent="0" algn="l" rtl="0">
              <a:lnSpc>
                <a:spcPct val="137500"/>
              </a:lnSpc>
              <a:spcBef>
                <a:spcPts val="0"/>
              </a:spcBef>
              <a:spcAft>
                <a:spcPts val="0"/>
              </a:spcAft>
              <a:buSzPts val="1600"/>
              <a:buNone/>
            </a:pPr>
            <a:endParaRPr/>
          </a:p>
          <a:p>
            <a:pPr marL="0" lvl="0" indent="0" algn="l" rtl="0">
              <a:lnSpc>
                <a:spcPct val="137500"/>
              </a:lnSpc>
              <a:spcBef>
                <a:spcPts val="0"/>
              </a:spcBef>
              <a:spcAft>
                <a:spcPts val="0"/>
              </a:spcAft>
              <a:buSzPts val="1600"/>
              <a:buNone/>
            </a:pPr>
            <a:r>
              <a:rPr lang="en-US"/>
              <a:t>After the pandemic hit, the Native American ratio showed the largest drop, falling from .7 in January 2020 to .55 in April 2020 [link]</a:t>
            </a:r>
            <a:endParaRPr/>
          </a:p>
        </p:txBody>
      </p:sp>
      <p:sp>
        <p:nvSpPr>
          <p:cNvPr id="243" name="Google Shape;243;ge285afec38_0_34"/>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44" name="Google Shape;244;ge285afec38_0_34"/>
          <p:cNvSpPr txBox="1"/>
          <p:nvPr/>
        </p:nvSpPr>
        <p:spPr>
          <a:xfrm>
            <a:off x="899700" y="5246150"/>
            <a:ext cx="61218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Libre Franklin"/>
                <a:ea typeface="Libre Franklin"/>
                <a:cs typeface="Libre Franklin"/>
                <a:sym typeface="Libre Franklin"/>
              </a:rPr>
              <a:t>Number of Tribal disaster declarations by decade (1976-2016) [8]</a:t>
            </a:r>
            <a:endParaRPr sz="1400" b="0" i="0" u="none" strike="noStrike" cap="none">
              <a:solidFill>
                <a:srgbClr val="000000"/>
              </a:solidFill>
              <a:latin typeface="Libre Franklin"/>
              <a:ea typeface="Libre Franklin"/>
              <a:cs typeface="Libre Franklin"/>
              <a:sym typeface="Libre Franklin"/>
            </a:endParaRPr>
          </a:p>
        </p:txBody>
      </p:sp>
      <p:pic>
        <p:nvPicPr>
          <p:cNvPr id="245" name="Google Shape;245;ge285afec38_0_34"/>
          <p:cNvPicPr preferRelativeResize="0"/>
          <p:nvPr/>
        </p:nvPicPr>
        <p:blipFill rotWithShape="1">
          <a:blip r:embed="rId3">
            <a:alphaModFix/>
          </a:blip>
          <a:srcRect/>
          <a:stretch/>
        </p:blipFill>
        <p:spPr>
          <a:xfrm>
            <a:off x="839375" y="1616075"/>
            <a:ext cx="5901727" cy="34436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e285afec38_0_53"/>
          <p:cNvSpPr txBox="1">
            <a:spLocks noGrp="1"/>
          </p:cNvSpPr>
          <p:nvPr>
            <p:ph type="title"/>
          </p:nvPr>
        </p:nvSpPr>
        <p:spPr>
          <a:xfrm>
            <a:off x="738189" y="1606992"/>
            <a:ext cx="51174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Case Study: Poverty and Elders</a:t>
            </a:r>
            <a:endParaRPr/>
          </a:p>
        </p:txBody>
      </p:sp>
      <p:sp>
        <p:nvSpPr>
          <p:cNvPr id="252" name="Google Shape;252;ge285afec38_0_53"/>
          <p:cNvSpPr txBox="1">
            <a:spLocks noGrp="1"/>
          </p:cNvSpPr>
          <p:nvPr>
            <p:ph type="body" idx="1"/>
          </p:nvPr>
        </p:nvSpPr>
        <p:spPr>
          <a:xfrm>
            <a:off x="725837" y="2543693"/>
            <a:ext cx="5129700" cy="3473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000"/>
              <a:buNone/>
            </a:pPr>
            <a:r>
              <a:rPr lang="en-US" b="1"/>
              <a:t>Read: </a:t>
            </a:r>
            <a:r>
              <a:rPr lang="en-US" b="1" u="sng">
                <a:solidFill>
                  <a:schemeClr val="hlink"/>
                </a:solidFill>
                <a:hlinkClick r:id="rId3"/>
              </a:rPr>
              <a:t>Navajo elders: Alone, without food, in despair by Sunnie R. Clahchischiligi </a:t>
            </a:r>
            <a:endParaRPr b="1"/>
          </a:p>
          <a:p>
            <a:pPr marL="0" lvl="0" indent="0" algn="l" rtl="0">
              <a:lnSpc>
                <a:spcPct val="120000"/>
              </a:lnSpc>
              <a:spcBef>
                <a:spcPts val="1000"/>
              </a:spcBef>
              <a:spcAft>
                <a:spcPts val="0"/>
              </a:spcAft>
              <a:buSzPts val="2000"/>
              <a:buNone/>
            </a:pPr>
            <a:r>
              <a:rPr lang="en-US"/>
              <a:t>Does the issues in this article seem like issues particular to the Navajo Nations or are there things that can be learned from the consideration of this article that translate to one’s own community?</a:t>
            </a:r>
            <a:endParaRPr/>
          </a:p>
        </p:txBody>
      </p:sp>
      <p:sp>
        <p:nvSpPr>
          <p:cNvPr id="254" name="Google Shape;254;ge285afec38_0_53"/>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55" name="Google Shape;255;ge285afec38_0_53"/>
          <p:cNvPicPr preferRelativeResize="0"/>
          <p:nvPr/>
        </p:nvPicPr>
        <p:blipFill rotWithShape="1">
          <a:blip r:embed="rId4">
            <a:alphaModFix/>
          </a:blip>
          <a:srcRect/>
          <a:stretch/>
        </p:blipFill>
        <p:spPr>
          <a:xfrm>
            <a:off x="6676152" y="1720800"/>
            <a:ext cx="5119272" cy="3416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e285afec38_0_63"/>
          <p:cNvSpPr txBox="1">
            <a:spLocks noGrp="1"/>
          </p:cNvSpPr>
          <p:nvPr>
            <p:ph type="title"/>
          </p:nvPr>
        </p:nvSpPr>
        <p:spPr>
          <a:xfrm>
            <a:off x="6619773" y="1387209"/>
            <a:ext cx="48336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Reliance On Subsistence</a:t>
            </a:r>
            <a:endParaRPr/>
          </a:p>
        </p:txBody>
      </p:sp>
      <p:sp>
        <p:nvSpPr>
          <p:cNvPr id="262" name="Google Shape;262;ge285afec38_0_63"/>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a:bodyPr>
          <a:lstStyle/>
          <a:p>
            <a:pPr marL="342900" lvl="0" indent="0" algn="l" rtl="0">
              <a:lnSpc>
                <a:spcPct val="130000"/>
              </a:lnSpc>
              <a:spcBef>
                <a:spcPts val="0"/>
              </a:spcBef>
              <a:spcAft>
                <a:spcPts val="0"/>
              </a:spcAft>
              <a:buSzPts val="2000"/>
              <a:buNone/>
            </a:pPr>
            <a:r>
              <a:rPr lang="en-US"/>
              <a:t>As a result of poverty and a continuation of Indigenous ancestral relationships with the land, many Indigenous people rely on subsistence hunting, fishing and gathering to supplement their income and provide for their families.</a:t>
            </a:r>
            <a:endParaRPr/>
          </a:p>
        </p:txBody>
      </p:sp>
      <p:sp>
        <p:nvSpPr>
          <p:cNvPr id="264" name="Google Shape;264;ge285afec38_0_63"/>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e285afec38_0_71"/>
          <p:cNvSpPr txBox="1">
            <a:spLocks noGrp="1"/>
          </p:cNvSpPr>
          <p:nvPr>
            <p:ph type="title"/>
          </p:nvPr>
        </p:nvSpPr>
        <p:spPr>
          <a:xfrm>
            <a:off x="6619773" y="1387209"/>
            <a:ext cx="48336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Treaties and Tension</a:t>
            </a:r>
            <a:endParaRPr/>
          </a:p>
        </p:txBody>
      </p:sp>
      <p:sp>
        <p:nvSpPr>
          <p:cNvPr id="271" name="Google Shape;271;ge285afec38_0_71"/>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fontScale="92500" lnSpcReduction="10000"/>
          </a:bodyPr>
          <a:lstStyle/>
          <a:p>
            <a:pPr marL="342900" lvl="0" indent="0" algn="l" rtl="0">
              <a:lnSpc>
                <a:spcPct val="130000"/>
              </a:lnSpc>
              <a:spcBef>
                <a:spcPts val="0"/>
              </a:spcBef>
              <a:spcAft>
                <a:spcPts val="0"/>
              </a:spcAft>
              <a:buSzPts val="2000"/>
              <a:buNone/>
            </a:pPr>
            <a:r>
              <a:rPr lang="en-US"/>
              <a:t>In the case of treaty tribes, these activities are often rights guaranteed to them in perpetuity as well as important cultural practices that strengthen intergenerational relationships.</a:t>
            </a:r>
            <a:endParaRPr/>
          </a:p>
          <a:p>
            <a:pPr marL="342900" lvl="0" indent="0" algn="l" rtl="0">
              <a:lnSpc>
                <a:spcPct val="130000"/>
              </a:lnSpc>
              <a:spcBef>
                <a:spcPts val="0"/>
              </a:spcBef>
              <a:spcAft>
                <a:spcPts val="0"/>
              </a:spcAft>
              <a:buSzPts val="2000"/>
              <a:buNone/>
            </a:pPr>
            <a:endParaRPr/>
          </a:p>
          <a:p>
            <a:pPr marL="342900" lvl="0" indent="0" algn="l" rtl="0">
              <a:lnSpc>
                <a:spcPct val="130000"/>
              </a:lnSpc>
              <a:spcBef>
                <a:spcPts val="0"/>
              </a:spcBef>
              <a:spcAft>
                <a:spcPts val="0"/>
              </a:spcAft>
              <a:buSzPts val="2000"/>
              <a:buNone/>
            </a:pPr>
            <a:r>
              <a:rPr lang="en-US"/>
              <a:t>These rights have been the subject of vitriolic and even violent racial tensions between Indigenous people and surrounding non-Native communities.</a:t>
            </a:r>
            <a:endParaRPr/>
          </a:p>
        </p:txBody>
      </p:sp>
      <p:sp>
        <p:nvSpPr>
          <p:cNvPr id="273" name="Google Shape;273;ge285afec38_0_71"/>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e285afec38_0_79"/>
          <p:cNvSpPr txBox="1">
            <a:spLocks noGrp="1"/>
          </p:cNvSpPr>
          <p:nvPr>
            <p:ph type="title"/>
          </p:nvPr>
        </p:nvSpPr>
        <p:spPr>
          <a:xfrm>
            <a:off x="731964" y="1498592"/>
            <a:ext cx="51174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Case Study: Treaty Rights and Spearfishing</a:t>
            </a:r>
            <a:endParaRPr/>
          </a:p>
        </p:txBody>
      </p:sp>
      <p:sp>
        <p:nvSpPr>
          <p:cNvPr id="280" name="Google Shape;280;ge285afec38_0_79"/>
          <p:cNvSpPr txBox="1">
            <a:spLocks noGrp="1"/>
          </p:cNvSpPr>
          <p:nvPr>
            <p:ph type="body" idx="1"/>
          </p:nvPr>
        </p:nvSpPr>
        <p:spPr>
          <a:xfrm>
            <a:off x="725837" y="2315343"/>
            <a:ext cx="5129700" cy="3473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1000"/>
              </a:spcBef>
              <a:spcAft>
                <a:spcPts val="0"/>
              </a:spcAft>
              <a:buSzPct val="142857"/>
              <a:buNone/>
            </a:pPr>
            <a:r>
              <a:rPr lang="en-US" b="1"/>
              <a:t>Read: </a:t>
            </a:r>
            <a:r>
              <a:rPr lang="en-US" b="1" u="sng">
                <a:solidFill>
                  <a:schemeClr val="hlink"/>
                </a:solidFill>
                <a:hlinkClick r:id="rId3"/>
              </a:rPr>
              <a:t>“Hate Crime Dropped Against Wisconsin man who shot gun near spearfishers” </a:t>
            </a:r>
            <a:endParaRPr b="1"/>
          </a:p>
          <a:p>
            <a:pPr marL="0" lvl="0" indent="0" algn="l" rtl="0">
              <a:lnSpc>
                <a:spcPct val="120000"/>
              </a:lnSpc>
              <a:spcBef>
                <a:spcPts val="1000"/>
              </a:spcBef>
              <a:spcAft>
                <a:spcPts val="0"/>
              </a:spcAft>
              <a:buSzPct val="142857"/>
              <a:buNone/>
            </a:pPr>
            <a:r>
              <a:rPr lang="en-US" b="1" u="sng">
                <a:solidFill>
                  <a:schemeClr val="hlink"/>
                </a:solidFill>
                <a:hlinkClick r:id="rId4"/>
              </a:rPr>
              <a:t>“Non-Native Fires Gun at Tribal Harvesters on Lac du Flambeau Reservation”</a:t>
            </a:r>
            <a:endParaRPr b="1"/>
          </a:p>
          <a:p>
            <a:pPr marL="0" lvl="0" indent="0" algn="l" rtl="0">
              <a:lnSpc>
                <a:spcPct val="120000"/>
              </a:lnSpc>
              <a:spcBef>
                <a:spcPts val="1000"/>
              </a:spcBef>
              <a:spcAft>
                <a:spcPts val="0"/>
              </a:spcAft>
              <a:buSzPct val="142857"/>
              <a:buNone/>
            </a:pPr>
            <a:r>
              <a:rPr lang="en-US"/>
              <a:t>In May 2019, Lac du Flambeau Tribal members Tyler Chapman and T.J. Maulson were harvesting fish on Gunlock Lake in northern Wisconsin when a non-Native individual fired on them with his gun. Also in the boat was Chapman’s 13-year-old daughter. </a:t>
            </a:r>
            <a:endParaRPr/>
          </a:p>
          <a:p>
            <a:pPr marL="0" lvl="0" indent="0" algn="l" rtl="0">
              <a:lnSpc>
                <a:spcPct val="120000"/>
              </a:lnSpc>
              <a:spcBef>
                <a:spcPts val="1000"/>
              </a:spcBef>
              <a:spcAft>
                <a:spcPts val="0"/>
              </a:spcAft>
              <a:buSzPct val="142857"/>
              <a:buNone/>
            </a:pPr>
            <a:r>
              <a:rPr lang="en-US"/>
              <a:t>The individual who fired on them was a non-Tribal resident who owned a home on Gunlock Lake. This incident was just one of several reported that season, including racial epithets and death threats issued to Tribal members exercising their Treaty rights in the Ceded Territory.</a:t>
            </a:r>
            <a:endParaRPr/>
          </a:p>
        </p:txBody>
      </p:sp>
      <p:sp>
        <p:nvSpPr>
          <p:cNvPr id="282" name="Google Shape;282;ge285afec38_0_79"/>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e285afec38_0_88"/>
          <p:cNvSpPr txBox="1">
            <a:spLocks noGrp="1"/>
          </p:cNvSpPr>
          <p:nvPr>
            <p:ph type="title"/>
          </p:nvPr>
        </p:nvSpPr>
        <p:spPr>
          <a:xfrm>
            <a:off x="738152" y="27923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Housing Insecurity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738139" y="183073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Introduction</a:t>
            </a:r>
            <a:endParaRPr/>
          </a:p>
        </p:txBody>
      </p:sp>
      <p:sp>
        <p:nvSpPr>
          <p:cNvPr id="138" name="Google Shape;138;p3"/>
          <p:cNvSpPr txBox="1">
            <a:spLocks noGrp="1"/>
          </p:cNvSpPr>
          <p:nvPr>
            <p:ph type="body" idx="1"/>
          </p:nvPr>
        </p:nvSpPr>
        <p:spPr>
          <a:xfrm>
            <a:off x="741617" y="2574128"/>
            <a:ext cx="10708800" cy="11484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SzPts val="1000"/>
              <a:buNone/>
            </a:pPr>
            <a:r>
              <a:rPr lang="en-US" sz="1500"/>
              <a:t>In stressed communities, one major disaster can trigger a number of smaller, interrelated disasters within the community, due to a history of socioeconomic vulnerability.</a:t>
            </a:r>
            <a:br>
              <a:rPr lang="en-US" sz="1500"/>
            </a:br>
            <a:endParaRPr sz="1500"/>
          </a:p>
          <a:p>
            <a:pPr marL="0" lvl="0" indent="0" algn="l" rtl="0">
              <a:lnSpc>
                <a:spcPct val="162500"/>
              </a:lnSpc>
              <a:spcBef>
                <a:spcPts val="0"/>
              </a:spcBef>
              <a:spcAft>
                <a:spcPts val="0"/>
              </a:spcAft>
              <a:buSzPts val="1000"/>
              <a:buNone/>
            </a:pPr>
            <a:r>
              <a:rPr lang="en-US" sz="1500"/>
              <a:t>These disasters might occur at the individual scale or the community scale.</a:t>
            </a:r>
            <a:endParaRPr sz="1500"/>
          </a:p>
          <a:p>
            <a:pPr marL="0" lvl="0" indent="0" algn="l" rtl="0">
              <a:lnSpc>
                <a:spcPct val="162500"/>
              </a:lnSpc>
              <a:spcBef>
                <a:spcPts val="0"/>
              </a:spcBef>
              <a:spcAft>
                <a:spcPts val="0"/>
              </a:spcAft>
              <a:buSzPts val="1000"/>
              <a:buNone/>
            </a:pPr>
            <a:br>
              <a:rPr lang="en-US" sz="1500"/>
            </a:br>
            <a:r>
              <a:rPr lang="en-US" sz="1500"/>
              <a:t>These issues have the potential to complicate efforts around addressing a major event and should be considered as part of the broader strategy for emergency response.</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e319107efb_0_102"/>
          <p:cNvSpPr txBox="1">
            <a:spLocks noGrp="1"/>
          </p:cNvSpPr>
          <p:nvPr>
            <p:ph type="title"/>
          </p:nvPr>
        </p:nvSpPr>
        <p:spPr>
          <a:xfrm>
            <a:off x="738152" y="20303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Housing Insecurity</a:t>
            </a:r>
            <a:endParaRPr/>
          </a:p>
        </p:txBody>
      </p:sp>
      <p:sp>
        <p:nvSpPr>
          <p:cNvPr id="295" name="Google Shape;295;ge319107efb_0_102"/>
          <p:cNvSpPr txBox="1">
            <a:spLocks noGrp="1"/>
          </p:cNvSpPr>
          <p:nvPr>
            <p:ph type="body" idx="1"/>
          </p:nvPr>
        </p:nvSpPr>
        <p:spPr>
          <a:xfrm>
            <a:off x="791800" y="2773770"/>
            <a:ext cx="10708800" cy="3126600"/>
          </a:xfrm>
          <a:prstGeom prst="rect">
            <a:avLst/>
          </a:prstGeom>
          <a:noFill/>
          <a:ln>
            <a:noFill/>
          </a:ln>
        </p:spPr>
        <p:txBody>
          <a:bodyPr spcFirstLastPara="1" wrap="square" lIns="91425" tIns="45700" rIns="91425" bIns="45700" anchor="t" anchorCtr="0">
            <a:noAutofit/>
          </a:bodyPr>
          <a:lstStyle/>
          <a:p>
            <a:pPr marL="457200" lvl="0" indent="-330200" algn="l" rtl="0">
              <a:lnSpc>
                <a:spcPct val="162500"/>
              </a:lnSpc>
              <a:spcBef>
                <a:spcPts val="1000"/>
              </a:spcBef>
              <a:spcAft>
                <a:spcPts val="0"/>
              </a:spcAft>
              <a:buClr>
                <a:schemeClr val="lt1"/>
              </a:buClr>
              <a:buSzPts val="1600"/>
              <a:buChar char="●"/>
            </a:pPr>
            <a:r>
              <a:rPr lang="en-US"/>
              <a:t>As of 2019, Native Americans account for approximately 1.5% of North America’s population but more than 10%</a:t>
            </a:r>
            <a:r>
              <a:rPr lang="en-US" b="1">
                <a:latin typeface="Libre Franklin"/>
                <a:ea typeface="Libre Franklin"/>
                <a:cs typeface="Libre Franklin"/>
                <a:sym typeface="Libre Franklin"/>
              </a:rPr>
              <a:t> </a:t>
            </a:r>
            <a:r>
              <a:rPr lang="en-US"/>
              <a:t>of the national homeless population (Invisible People)</a:t>
            </a:r>
            <a:endParaRPr/>
          </a:p>
          <a:p>
            <a:pPr marL="457200" lvl="0" indent="-330200" algn="l" rtl="0">
              <a:lnSpc>
                <a:spcPct val="162500"/>
              </a:lnSpc>
              <a:spcBef>
                <a:spcPts val="0"/>
              </a:spcBef>
              <a:spcAft>
                <a:spcPts val="0"/>
              </a:spcAft>
              <a:buClr>
                <a:schemeClr val="lt1"/>
              </a:buClr>
              <a:buSzPts val="1600"/>
              <a:buChar char="●"/>
            </a:pPr>
            <a:r>
              <a:rPr lang="en-US"/>
              <a:t>Native Americans are 26 times more likely to experience homelessness than white people (Greater Twin Cities United Way)</a:t>
            </a:r>
            <a:endParaRPr/>
          </a:p>
          <a:p>
            <a:pPr marL="457200" lvl="0" indent="-330200" algn="l" rtl="0">
              <a:lnSpc>
                <a:spcPct val="162500"/>
              </a:lnSpc>
              <a:spcBef>
                <a:spcPts val="0"/>
              </a:spcBef>
              <a:spcAft>
                <a:spcPts val="0"/>
              </a:spcAft>
              <a:buClr>
                <a:schemeClr val="lt1"/>
              </a:buClr>
              <a:buSzPts val="1600"/>
              <a:buChar char="●"/>
            </a:pPr>
            <a:r>
              <a:rPr lang="en-US"/>
              <a:t>Overcrowding affected 16 percent of American Indian and Alaska Native households in tribal areas and 10 percent in urban areas compared with 2 percent of all U.S. households. (HUD User)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e319107efb_0_0"/>
          <p:cNvSpPr txBox="1">
            <a:spLocks noGrp="1"/>
          </p:cNvSpPr>
          <p:nvPr>
            <p:ph type="title"/>
          </p:nvPr>
        </p:nvSpPr>
        <p:spPr>
          <a:xfrm>
            <a:off x="738189" y="1606992"/>
            <a:ext cx="51174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Housing Insecurity on the Reservation</a:t>
            </a:r>
            <a:endParaRPr/>
          </a:p>
        </p:txBody>
      </p:sp>
      <p:sp>
        <p:nvSpPr>
          <p:cNvPr id="302" name="Google Shape;302;ge319107efb_0_0"/>
          <p:cNvSpPr txBox="1">
            <a:spLocks noGrp="1"/>
          </p:cNvSpPr>
          <p:nvPr>
            <p:ph type="body" idx="1"/>
          </p:nvPr>
        </p:nvSpPr>
        <p:spPr>
          <a:xfrm>
            <a:off x="725837" y="2543693"/>
            <a:ext cx="5129700" cy="3473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1000"/>
              </a:spcBef>
              <a:spcAft>
                <a:spcPts val="0"/>
              </a:spcAft>
              <a:buSzPct val="117647"/>
              <a:buNone/>
            </a:pPr>
            <a:r>
              <a:rPr lang="en-US"/>
              <a:t>Homelessness in American Indian communities is difficult to accurately measure and track, because it often takes the form of “doubling up”-- moving from the home of one family member or friend to another to avoid having to literally sleep on the street where they are vulnerable to the elements or further exploitation (link)</a:t>
            </a:r>
            <a:endParaRPr/>
          </a:p>
          <a:p>
            <a:pPr marL="0" lvl="0" indent="0" algn="l" rtl="0">
              <a:lnSpc>
                <a:spcPct val="120000"/>
              </a:lnSpc>
              <a:spcBef>
                <a:spcPts val="1000"/>
              </a:spcBef>
              <a:spcAft>
                <a:spcPts val="0"/>
              </a:spcAft>
              <a:buSzPct val="117647"/>
              <a:buNone/>
            </a:pPr>
            <a:r>
              <a:rPr lang="en-US"/>
              <a:t>This housing gap has been exacerbated on reservations by a combination of socioeconomic factors, drug and alcohol abuse, mental illness and cuts to federal funding allocated for reservation housing</a:t>
            </a:r>
            <a:endParaRPr/>
          </a:p>
        </p:txBody>
      </p:sp>
      <p:sp>
        <p:nvSpPr>
          <p:cNvPr id="305" name="Google Shape;305;ge319107efb_0_0"/>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e319107efb_0_17"/>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Urban Natives and Homelessness</a:t>
            </a:r>
            <a:endParaRPr/>
          </a:p>
        </p:txBody>
      </p:sp>
      <p:sp>
        <p:nvSpPr>
          <p:cNvPr id="312" name="Google Shape;312;ge319107efb_0_17"/>
          <p:cNvSpPr txBox="1">
            <a:spLocks noGrp="1"/>
          </p:cNvSpPr>
          <p:nvPr>
            <p:ph type="body" idx="1"/>
          </p:nvPr>
        </p:nvSpPr>
        <p:spPr>
          <a:xfrm>
            <a:off x="738189" y="1524000"/>
            <a:ext cx="10715700" cy="4106400"/>
          </a:xfrm>
          <a:prstGeom prst="rect">
            <a:avLst/>
          </a:prstGeom>
          <a:noFill/>
          <a:ln>
            <a:noFill/>
          </a:ln>
        </p:spPr>
        <p:txBody>
          <a:bodyPr spcFirstLastPara="1" wrap="square" lIns="91425" tIns="45700" rIns="91425" bIns="45700" anchor="t" anchorCtr="0">
            <a:normAutofit fontScale="32500" lnSpcReduction="20000"/>
          </a:bodyPr>
          <a:lstStyle/>
          <a:p>
            <a:pPr marL="342900" lvl="0" indent="-203200" algn="l" rtl="0">
              <a:lnSpc>
                <a:spcPct val="118181"/>
              </a:lnSpc>
              <a:spcBef>
                <a:spcPts val="1000"/>
              </a:spcBef>
              <a:spcAft>
                <a:spcPts val="0"/>
              </a:spcAft>
              <a:buSzPct val="33973"/>
              <a:buNone/>
            </a:pPr>
            <a:r>
              <a:rPr lang="en-US" sz="6475"/>
              <a:t>While much of the focus on Indigenous homelessness focuses on the reservation, more than half of self-identified AIAN live in or near cities.</a:t>
            </a:r>
            <a:endParaRPr sz="6475"/>
          </a:p>
          <a:p>
            <a:pPr marL="342900" lvl="0" indent="-203200" algn="l" rtl="0">
              <a:lnSpc>
                <a:spcPct val="118181"/>
              </a:lnSpc>
              <a:spcBef>
                <a:spcPts val="1000"/>
              </a:spcBef>
              <a:spcAft>
                <a:spcPts val="0"/>
              </a:spcAft>
              <a:buSzPct val="33973"/>
              <a:buNone/>
            </a:pPr>
            <a:r>
              <a:rPr lang="en-US" sz="6475"/>
              <a:t>Like many people of color, Indigenous people have historically been subject to discriminatory housing practices which force them into poorly kept living situations</a:t>
            </a:r>
            <a:endParaRPr sz="6475"/>
          </a:p>
          <a:p>
            <a:pPr marL="342900" lvl="0" indent="-203200" algn="l" rtl="0">
              <a:lnSpc>
                <a:spcPct val="118181"/>
              </a:lnSpc>
              <a:spcBef>
                <a:spcPts val="1000"/>
              </a:spcBef>
              <a:spcAft>
                <a:spcPts val="0"/>
              </a:spcAft>
              <a:buSzPct val="33973"/>
              <a:buNone/>
            </a:pPr>
            <a:r>
              <a:rPr lang="en-US" sz="6475"/>
              <a:t>People of color in general also rent at a higher rate than the general population, making them more vulnerable to eviction. (National Law Center on Homelessness and Poverty)</a:t>
            </a:r>
            <a:endParaRPr sz="6475"/>
          </a:p>
          <a:p>
            <a:pPr marL="342900" lvl="0" indent="-203200" algn="l" rtl="0">
              <a:lnSpc>
                <a:spcPct val="118181"/>
              </a:lnSpc>
              <a:spcBef>
                <a:spcPts val="1000"/>
              </a:spcBef>
              <a:spcAft>
                <a:spcPts val="0"/>
              </a:spcAft>
              <a:buSzPct val="33973"/>
              <a:buNone/>
            </a:pPr>
            <a:r>
              <a:rPr lang="en-US" sz="6475"/>
              <a:t>Urban AIAN face great challenges in accessing affordable quality healthcare. Urban AIAN are much more likely to seek treatment at urban Indian Health organizations but only 1% of the Indian Health budget is allocated to urban areas.</a:t>
            </a:r>
            <a:endParaRPr/>
          </a:p>
        </p:txBody>
      </p:sp>
      <p:sp>
        <p:nvSpPr>
          <p:cNvPr id="314" name="Google Shape;314;ge319107efb_0_17"/>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e319107efb_0_9"/>
          <p:cNvSpPr txBox="1">
            <a:spLocks noGrp="1"/>
          </p:cNvSpPr>
          <p:nvPr>
            <p:ph type="title"/>
          </p:nvPr>
        </p:nvSpPr>
        <p:spPr>
          <a:xfrm>
            <a:off x="6619775" y="1387200"/>
            <a:ext cx="53898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Climate change and homelessness</a:t>
            </a:r>
            <a:endParaRPr/>
          </a:p>
        </p:txBody>
      </p:sp>
      <p:sp>
        <p:nvSpPr>
          <p:cNvPr id="321" name="Google Shape;321;ge319107efb_0_9"/>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fontScale="92500"/>
          </a:bodyPr>
          <a:lstStyle/>
          <a:p>
            <a:pPr marL="342900" lvl="0" indent="0" algn="l" rtl="0">
              <a:lnSpc>
                <a:spcPct val="130000"/>
              </a:lnSpc>
              <a:spcBef>
                <a:spcPts val="0"/>
              </a:spcBef>
              <a:spcAft>
                <a:spcPts val="0"/>
              </a:spcAft>
              <a:buSzPts val="2000"/>
              <a:buNone/>
            </a:pPr>
            <a:r>
              <a:rPr lang="en-US"/>
              <a:t>Whether in an urban setting or on the reservation, homelessness leaves people vulnerable to the extreme weather of climate change. </a:t>
            </a:r>
            <a:endParaRPr/>
          </a:p>
          <a:p>
            <a:pPr marL="342900" lvl="0" indent="0" algn="l" rtl="0">
              <a:lnSpc>
                <a:spcPct val="130000"/>
              </a:lnSpc>
              <a:spcBef>
                <a:spcPts val="0"/>
              </a:spcBef>
              <a:spcAft>
                <a:spcPts val="0"/>
              </a:spcAft>
              <a:buSzPts val="2000"/>
              <a:buNone/>
            </a:pPr>
            <a:r>
              <a:rPr lang="en-US"/>
              <a:t>Lack of shelter and exposure to the elements, as well as limited capacity to flee to safer ground in the event of emergency, places these individuals on the front lines of climate change no matter where they are. </a:t>
            </a:r>
            <a:endParaRPr/>
          </a:p>
        </p:txBody>
      </p:sp>
      <p:sp>
        <p:nvSpPr>
          <p:cNvPr id="323" name="Google Shape;323;ge319107efb_0_9"/>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e319107efb_0_25"/>
          <p:cNvSpPr txBox="1">
            <a:spLocks noGrp="1"/>
          </p:cNvSpPr>
          <p:nvPr>
            <p:ph type="title"/>
          </p:nvPr>
        </p:nvSpPr>
        <p:spPr>
          <a:xfrm>
            <a:off x="6619773" y="1387209"/>
            <a:ext cx="48336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Housing insecurity limits an individual’s access to:</a:t>
            </a:r>
            <a:endParaRPr/>
          </a:p>
        </p:txBody>
      </p:sp>
      <p:sp>
        <p:nvSpPr>
          <p:cNvPr id="330" name="Google Shape;330;ge319107efb_0_25"/>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lnSpcReduction="10000"/>
          </a:bodyPr>
          <a:lstStyle/>
          <a:p>
            <a:pPr marL="457200" lvl="0" indent="-357822" algn="l" rtl="0">
              <a:lnSpc>
                <a:spcPct val="130000"/>
              </a:lnSpc>
              <a:spcBef>
                <a:spcPts val="0"/>
              </a:spcBef>
              <a:spcAft>
                <a:spcPts val="0"/>
              </a:spcAft>
              <a:buSzPct val="100000"/>
              <a:buChar char="▪"/>
            </a:pPr>
            <a:r>
              <a:rPr lang="en-US" sz="2200"/>
              <a:t>Nutritious food</a:t>
            </a:r>
            <a:endParaRPr sz="2200"/>
          </a:p>
          <a:p>
            <a:pPr marL="457200" lvl="0" indent="-357822" algn="l" rtl="0">
              <a:lnSpc>
                <a:spcPct val="130000"/>
              </a:lnSpc>
              <a:spcBef>
                <a:spcPts val="0"/>
              </a:spcBef>
              <a:spcAft>
                <a:spcPts val="0"/>
              </a:spcAft>
              <a:buSzPct val="100000"/>
              <a:buChar char="▪"/>
            </a:pPr>
            <a:r>
              <a:rPr lang="en-US" sz="2200"/>
              <a:t>Hygiene and sanitation</a:t>
            </a:r>
            <a:endParaRPr sz="2200"/>
          </a:p>
          <a:p>
            <a:pPr marL="457200" lvl="0" indent="-357822" algn="l" rtl="0">
              <a:lnSpc>
                <a:spcPct val="130000"/>
              </a:lnSpc>
              <a:spcBef>
                <a:spcPts val="0"/>
              </a:spcBef>
              <a:spcAft>
                <a:spcPts val="0"/>
              </a:spcAft>
              <a:buSzPct val="100000"/>
              <a:buChar char="▪"/>
            </a:pPr>
            <a:r>
              <a:rPr lang="en-US" sz="2200"/>
              <a:t>General health care </a:t>
            </a:r>
            <a:endParaRPr sz="2200"/>
          </a:p>
          <a:p>
            <a:pPr marL="0" lvl="0" indent="0" algn="l" rtl="0">
              <a:lnSpc>
                <a:spcPct val="130000"/>
              </a:lnSpc>
              <a:spcBef>
                <a:spcPts val="0"/>
              </a:spcBef>
              <a:spcAft>
                <a:spcPts val="0"/>
              </a:spcAft>
              <a:buSzPct val="98280"/>
              <a:buNone/>
            </a:pPr>
            <a:r>
              <a:rPr lang="en-US" sz="2200"/>
              <a:t>During a pandemic, those without permanent housing may find it more difficult to follow recommended protocols for outbreak prevention and care (such as social distancing, mask wearing and hand sanitizing) despite their best efforts</a:t>
            </a:r>
            <a:endParaRPr sz="2200"/>
          </a:p>
        </p:txBody>
      </p:sp>
      <p:sp>
        <p:nvSpPr>
          <p:cNvPr id="332" name="Google Shape;332;ge319107efb_0_25"/>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e319107efb_0_33"/>
          <p:cNvSpPr txBox="1">
            <a:spLocks noGrp="1"/>
          </p:cNvSpPr>
          <p:nvPr>
            <p:ph type="title"/>
          </p:nvPr>
        </p:nvSpPr>
        <p:spPr>
          <a:xfrm>
            <a:off x="731964" y="844992"/>
            <a:ext cx="51174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Case Study: the Wall of Forgotten Natives</a:t>
            </a:r>
            <a:endParaRPr/>
          </a:p>
        </p:txBody>
      </p:sp>
      <p:sp>
        <p:nvSpPr>
          <p:cNvPr id="339" name="Google Shape;339;ge319107efb_0_33"/>
          <p:cNvSpPr txBox="1">
            <a:spLocks noGrp="1"/>
          </p:cNvSpPr>
          <p:nvPr>
            <p:ph type="body" idx="1"/>
          </p:nvPr>
        </p:nvSpPr>
        <p:spPr>
          <a:xfrm>
            <a:off x="725825" y="1642452"/>
            <a:ext cx="5129700" cy="4374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1000"/>
              </a:spcBef>
              <a:spcAft>
                <a:spcPts val="0"/>
              </a:spcAft>
              <a:buSzPct val="117647"/>
              <a:buNone/>
            </a:pPr>
            <a:r>
              <a:rPr lang="en-US" b="1"/>
              <a:t>Read: </a:t>
            </a:r>
            <a:r>
              <a:rPr lang="en-US" b="1" u="sng">
                <a:solidFill>
                  <a:schemeClr val="hlink"/>
                </a:solidFill>
                <a:hlinkClick r:id="rId3"/>
              </a:rPr>
              <a:t>“City Camp is Site of Native American homelessness, heroin and hope” - the Guardian, 2018</a:t>
            </a:r>
            <a:endParaRPr b="1"/>
          </a:p>
          <a:p>
            <a:pPr marL="0" lvl="0" indent="0" algn="l" rtl="0">
              <a:lnSpc>
                <a:spcPct val="120000"/>
              </a:lnSpc>
              <a:spcBef>
                <a:spcPts val="1000"/>
              </a:spcBef>
              <a:spcAft>
                <a:spcPts val="0"/>
              </a:spcAft>
              <a:buSzPct val="117647"/>
              <a:buNone/>
            </a:pPr>
            <a:r>
              <a:rPr lang="en-US" b="1" u="sng">
                <a:solidFill>
                  <a:schemeClr val="hlink"/>
                </a:solidFill>
                <a:hlinkClick r:id="rId4"/>
              </a:rPr>
              <a:t>“Encampment returns to Wall of Forgotten Natives, bringing call to action from Indigenous leaders” - StarTribune, 2020</a:t>
            </a:r>
            <a:endParaRPr b="1"/>
          </a:p>
          <a:p>
            <a:pPr marL="0" lvl="0" indent="0" algn="l" rtl="0">
              <a:lnSpc>
                <a:spcPct val="120000"/>
              </a:lnSpc>
              <a:spcBef>
                <a:spcPts val="1000"/>
              </a:spcBef>
              <a:spcAft>
                <a:spcPts val="0"/>
              </a:spcAft>
              <a:buSzPct val="117647"/>
              <a:buNone/>
            </a:pPr>
            <a:r>
              <a:rPr lang="en-US"/>
              <a:t>The Wall of Forgotten Natives (also known as the Franklin Hiawatha encampment) was a makeshift camp near downtown Minneapolis. This camp consisted of several tents covered in tarps, as well as a few tipis and a communal kitchen. At its peak in the summer of 2018, this camp housed an estimated 300 people-- mostly Indigenous-- including children, elders, and pregnant women.</a:t>
            </a:r>
            <a:endParaRPr/>
          </a:p>
        </p:txBody>
      </p:sp>
      <p:sp>
        <p:nvSpPr>
          <p:cNvPr id="341" name="Google Shape;341;ge319107efb_0_33"/>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42" name="Google Shape;342;ge319107efb_0_33"/>
          <p:cNvPicPr preferRelativeResize="0"/>
          <p:nvPr/>
        </p:nvPicPr>
        <p:blipFill rotWithShape="1">
          <a:blip r:embed="rId5">
            <a:alphaModFix/>
          </a:blip>
          <a:srcRect l="9491" r="19560"/>
          <a:stretch/>
        </p:blipFill>
        <p:spPr>
          <a:xfrm>
            <a:off x="7000175" y="1301263"/>
            <a:ext cx="4499575" cy="3805725"/>
          </a:xfrm>
          <a:prstGeom prst="rect">
            <a:avLst/>
          </a:prstGeom>
          <a:noFill/>
          <a:ln>
            <a:noFill/>
          </a:ln>
        </p:spPr>
      </p:pic>
      <p:sp>
        <p:nvSpPr>
          <p:cNvPr id="343" name="Google Shape;343;ge319107efb_0_33"/>
          <p:cNvSpPr txBox="1"/>
          <p:nvPr/>
        </p:nvSpPr>
        <p:spPr>
          <a:xfrm>
            <a:off x="7000100" y="5162675"/>
            <a:ext cx="44997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Libre Franklin"/>
                <a:ea typeface="Libre Franklin"/>
                <a:cs typeface="Libre Franklin"/>
                <a:sym typeface="Libre Franklin"/>
              </a:rPr>
              <a:t>The Wall of Forgotten Natives: Serena and Joachim, who are staying at the makeshift camp. Photograph: Heidi Inman, the Guardian</a:t>
            </a:r>
            <a:endParaRPr sz="1000" b="0" i="0" u="none" strike="noStrike" cap="none">
              <a:solidFill>
                <a:schemeClr val="lt1"/>
              </a:solidFill>
              <a:latin typeface="Libre Franklin"/>
              <a:ea typeface="Libre Franklin"/>
              <a:cs typeface="Libre Franklin"/>
              <a:sym typeface="Libre Frankl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e319107efb_0_44"/>
          <p:cNvSpPr txBox="1">
            <a:spLocks noGrp="1"/>
          </p:cNvSpPr>
          <p:nvPr>
            <p:ph type="title"/>
          </p:nvPr>
        </p:nvSpPr>
        <p:spPr>
          <a:xfrm>
            <a:off x="738152" y="2562709"/>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Sexual and Domestic Violence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e319107efb_0_108"/>
          <p:cNvSpPr txBox="1">
            <a:spLocks noGrp="1"/>
          </p:cNvSpPr>
          <p:nvPr>
            <p:ph type="title"/>
          </p:nvPr>
        </p:nvSpPr>
        <p:spPr>
          <a:xfrm>
            <a:off x="738152" y="1725584"/>
            <a:ext cx="107157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Libre Franklin Thin"/>
              <a:buNone/>
            </a:pPr>
            <a:r>
              <a:rPr lang="en-US"/>
              <a:t>When compared to national averages, Indigenous women are:</a:t>
            </a:r>
            <a:endParaRPr/>
          </a:p>
          <a:p>
            <a:pPr marL="0" lvl="0" indent="0" algn="l" rtl="0">
              <a:lnSpc>
                <a:spcPct val="100000"/>
              </a:lnSpc>
              <a:spcBef>
                <a:spcPts val="0"/>
              </a:spcBef>
              <a:spcAft>
                <a:spcPts val="0"/>
              </a:spcAft>
              <a:buClr>
                <a:schemeClr val="lt1"/>
              </a:buClr>
              <a:buSzPct val="100000"/>
              <a:buFont typeface="Libre Franklin Thin"/>
              <a:buNone/>
            </a:pPr>
            <a:endParaRPr/>
          </a:p>
        </p:txBody>
      </p:sp>
      <p:sp>
        <p:nvSpPr>
          <p:cNvPr id="356" name="Google Shape;356;ge319107efb_0_108"/>
          <p:cNvSpPr txBox="1">
            <a:spLocks noGrp="1"/>
          </p:cNvSpPr>
          <p:nvPr>
            <p:ph type="body" idx="1"/>
          </p:nvPr>
        </p:nvSpPr>
        <p:spPr>
          <a:xfrm>
            <a:off x="791800" y="2468975"/>
            <a:ext cx="9715200" cy="31266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1000"/>
              </a:spcBef>
              <a:spcAft>
                <a:spcPts val="0"/>
              </a:spcAft>
              <a:buClr>
                <a:schemeClr val="lt1"/>
              </a:buClr>
              <a:buSzPts val="1600"/>
              <a:buChar char="●"/>
            </a:pPr>
            <a:r>
              <a:rPr lang="en-US"/>
              <a:t>2 ½ times more likely to be assaulted</a:t>
            </a:r>
            <a:endParaRPr/>
          </a:p>
          <a:p>
            <a:pPr marL="457200" lvl="0" indent="-330200" algn="l" rtl="0">
              <a:lnSpc>
                <a:spcPct val="150000"/>
              </a:lnSpc>
              <a:spcBef>
                <a:spcPts val="0"/>
              </a:spcBef>
              <a:spcAft>
                <a:spcPts val="0"/>
              </a:spcAft>
              <a:buClr>
                <a:schemeClr val="lt1"/>
              </a:buClr>
              <a:buSzPts val="1600"/>
              <a:buChar char="●"/>
            </a:pPr>
            <a:r>
              <a:rPr lang="en-US"/>
              <a:t>2 times more likely to be stalked</a:t>
            </a:r>
            <a:endParaRPr/>
          </a:p>
          <a:p>
            <a:pPr marL="457200" lvl="0" indent="-330200" algn="l" rtl="0">
              <a:lnSpc>
                <a:spcPct val="150000"/>
              </a:lnSpc>
              <a:spcBef>
                <a:spcPts val="0"/>
              </a:spcBef>
              <a:spcAft>
                <a:spcPts val="0"/>
              </a:spcAft>
              <a:buClr>
                <a:schemeClr val="lt1"/>
              </a:buClr>
              <a:buSzPts val="1600"/>
              <a:buChar char="●"/>
            </a:pPr>
            <a:r>
              <a:rPr lang="en-US"/>
              <a:t>5 times more likely to experience interracial violence</a:t>
            </a:r>
            <a:endParaRPr/>
          </a:p>
          <a:p>
            <a:pPr marL="457200" lvl="0" indent="-330200" algn="l" rtl="0">
              <a:lnSpc>
                <a:spcPct val="150000"/>
              </a:lnSpc>
              <a:spcBef>
                <a:spcPts val="0"/>
              </a:spcBef>
              <a:spcAft>
                <a:spcPts val="0"/>
              </a:spcAft>
              <a:buClr>
                <a:schemeClr val="lt1"/>
              </a:buClr>
              <a:buSzPts val="1600"/>
              <a:buChar char="●"/>
            </a:pPr>
            <a:r>
              <a:rPr lang="en-US"/>
              <a:t>10 times more likely to be murdered (on some reservations)</a:t>
            </a:r>
            <a:endParaRPr/>
          </a:p>
          <a:p>
            <a:pPr marL="457200" lvl="0" indent="-330200" algn="l" rtl="0">
              <a:lnSpc>
                <a:spcPct val="150000"/>
              </a:lnSpc>
              <a:spcBef>
                <a:spcPts val="0"/>
              </a:spcBef>
              <a:spcAft>
                <a:spcPts val="0"/>
              </a:spcAft>
              <a:buClr>
                <a:schemeClr val="lt1"/>
              </a:buClr>
              <a:buSzPts val="1600"/>
              <a:buChar char="●"/>
            </a:pPr>
            <a:r>
              <a:rPr lang="en-US"/>
              <a:t>More than 1 in 3 (or 34.1 %) Indigenous women will be raped in her lifetime</a:t>
            </a:r>
            <a:endParaRPr/>
          </a:p>
          <a:p>
            <a:pPr marL="457200" lvl="0" indent="-330200" algn="l" rtl="0">
              <a:lnSpc>
                <a:spcPct val="150000"/>
              </a:lnSpc>
              <a:spcBef>
                <a:spcPts val="0"/>
              </a:spcBef>
              <a:spcAft>
                <a:spcPts val="0"/>
              </a:spcAft>
              <a:buClr>
                <a:schemeClr val="lt1"/>
              </a:buClr>
              <a:buSzPts val="1600"/>
              <a:buChar char="●"/>
            </a:pPr>
            <a:r>
              <a:rPr lang="en-US"/>
              <a:t>6 in 10 Indigenous women will be physically assaulted</a:t>
            </a:r>
            <a:endParaRPr/>
          </a:p>
          <a:p>
            <a:pPr marL="1828800" lvl="0" indent="0" algn="l" rtl="0">
              <a:lnSpc>
                <a:spcPct val="162500"/>
              </a:lnSpc>
              <a:spcBef>
                <a:spcPts val="1000"/>
              </a:spcBef>
              <a:spcAft>
                <a:spcPts val="0"/>
              </a:spcAft>
              <a:buSzPts val="1600"/>
              <a:buNone/>
            </a:pPr>
            <a:r>
              <a:rPr lang="en-US" i="1"/>
              <a:t>-A Primer on Missing and Murdered Indigenous Women, Portland, OR</a:t>
            </a:r>
            <a:endParaRPr i="1"/>
          </a:p>
          <a:p>
            <a:pPr marL="0" lvl="0" indent="0" algn="l" rtl="0">
              <a:lnSpc>
                <a:spcPct val="162500"/>
              </a:lnSpc>
              <a:spcBef>
                <a:spcPts val="1000"/>
              </a:spcBef>
              <a:spcAft>
                <a:spcPts val="0"/>
              </a:spcAft>
              <a:buSzPts val="1600"/>
              <a:buNone/>
            </a:pPr>
            <a:endParaRPr b="1">
              <a:latin typeface="Libre Franklin"/>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e319107efb_0_56"/>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Video: Sarah Deer: Injustice in Indian Country: Native Women and Violent Crime</a:t>
            </a:r>
            <a:endParaRPr/>
          </a:p>
        </p:txBody>
      </p:sp>
      <p:sp>
        <p:nvSpPr>
          <p:cNvPr id="364" name="Google Shape;364;ge319107efb_0_56"/>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5" name="Google Shape;365;ge319107efb_0_56">
            <a:hlinkClick r:id="rId3"/>
          </p:cNvPr>
          <p:cNvPicPr preferRelativeResize="0"/>
          <p:nvPr/>
        </p:nvPicPr>
        <p:blipFill rotWithShape="1">
          <a:blip r:embed="rId4">
            <a:alphaModFix/>
          </a:blip>
          <a:srcRect/>
          <a:stretch/>
        </p:blipFill>
        <p:spPr>
          <a:xfrm>
            <a:off x="2355875" y="1809825"/>
            <a:ext cx="7037573" cy="39586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319107efb_0_65"/>
          <p:cNvSpPr txBox="1">
            <a:spLocks noGrp="1"/>
          </p:cNvSpPr>
          <p:nvPr>
            <p:ph type="title"/>
          </p:nvPr>
        </p:nvSpPr>
        <p:spPr>
          <a:xfrm>
            <a:off x="738189" y="1378392"/>
            <a:ext cx="51174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Climate Change and Violence</a:t>
            </a:r>
            <a:endParaRPr/>
          </a:p>
        </p:txBody>
      </p:sp>
      <p:sp>
        <p:nvSpPr>
          <p:cNvPr id="372" name="Google Shape;372;ge319107efb_0_65"/>
          <p:cNvSpPr txBox="1">
            <a:spLocks noGrp="1"/>
          </p:cNvSpPr>
          <p:nvPr>
            <p:ph type="body" idx="1"/>
          </p:nvPr>
        </p:nvSpPr>
        <p:spPr>
          <a:xfrm>
            <a:off x="725837" y="2238893"/>
            <a:ext cx="5129700" cy="34734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1000"/>
              </a:spcBef>
              <a:spcAft>
                <a:spcPts val="0"/>
              </a:spcAft>
              <a:buSzPct val="129032"/>
              <a:buNone/>
            </a:pPr>
            <a:r>
              <a:rPr lang="en-US"/>
              <a:t>Research on the social impacts of climate change around the world have revealed that climate change is an important contributor to sexual, domestic and gender-based violence</a:t>
            </a:r>
            <a:endParaRPr/>
          </a:p>
          <a:p>
            <a:pPr marL="0" lvl="0" indent="0" algn="l" rtl="0">
              <a:lnSpc>
                <a:spcPct val="120000"/>
              </a:lnSpc>
              <a:spcBef>
                <a:spcPts val="1000"/>
              </a:spcBef>
              <a:spcAft>
                <a:spcPts val="0"/>
              </a:spcAft>
              <a:buSzPct val="129032"/>
              <a:buNone/>
            </a:pPr>
            <a:r>
              <a:rPr lang="en-US"/>
              <a:t>This is especially important in Indigenous communities where the rate of sexual and domestic violence is already staggering</a:t>
            </a:r>
            <a:endParaRPr/>
          </a:p>
          <a:p>
            <a:pPr marL="0" lvl="0" indent="0" algn="l" rtl="0">
              <a:lnSpc>
                <a:spcPct val="120000"/>
              </a:lnSpc>
              <a:spcBef>
                <a:spcPts val="1000"/>
              </a:spcBef>
              <a:spcAft>
                <a:spcPts val="0"/>
              </a:spcAft>
              <a:buSzPct val="129032"/>
              <a:buNone/>
            </a:pPr>
            <a:r>
              <a:rPr lang="en-US"/>
              <a:t>The MMIW (Murdered and Missing Indigenous Women) and MMIP (Murdered and Missing Indigenous People) movements have been a major player in the fight for climate justice, citing the increase of trafficking for “man camps”, temporary camps that house men working in oil and gas drilling operations. </a:t>
            </a:r>
            <a:endParaRPr/>
          </a:p>
        </p:txBody>
      </p:sp>
      <p:sp>
        <p:nvSpPr>
          <p:cNvPr id="375" name="Google Shape;375;ge319107efb_0_65"/>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e285afec38_0_0"/>
          <p:cNvSpPr txBox="1">
            <a:spLocks noGrp="1"/>
          </p:cNvSpPr>
          <p:nvPr>
            <p:ph type="title"/>
          </p:nvPr>
        </p:nvSpPr>
        <p:spPr>
          <a:xfrm>
            <a:off x="738189" y="22746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Caution</a:t>
            </a:r>
            <a:endParaRPr/>
          </a:p>
        </p:txBody>
      </p:sp>
      <p:sp>
        <p:nvSpPr>
          <p:cNvPr id="145" name="Google Shape;145;ge285afec38_0_0"/>
          <p:cNvSpPr txBox="1">
            <a:spLocks noGrp="1"/>
          </p:cNvSpPr>
          <p:nvPr>
            <p:ph type="body" idx="1"/>
          </p:nvPr>
        </p:nvSpPr>
        <p:spPr>
          <a:xfrm>
            <a:off x="745067" y="3310128"/>
            <a:ext cx="10708800" cy="11484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0"/>
              </a:spcBef>
              <a:spcAft>
                <a:spcPts val="0"/>
              </a:spcAft>
              <a:buSzPts val="1000"/>
              <a:buNone/>
            </a:pPr>
            <a:r>
              <a:rPr lang="en-US" sz="1500"/>
              <a:t>While the following are common examples of considerations within Indian Country, it is important to note that every Indigenous community is different and comes with its own unique history, cultural values, and community priorities, and experiences its own unique set of circumstances</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e319107efb_0_74"/>
          <p:cNvSpPr txBox="1">
            <a:spLocks noGrp="1"/>
          </p:cNvSpPr>
          <p:nvPr>
            <p:ph type="title"/>
          </p:nvPr>
        </p:nvSpPr>
        <p:spPr>
          <a:xfrm>
            <a:off x="6619773" y="1387209"/>
            <a:ext cx="48336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Race, Gender and the Climate</a:t>
            </a:r>
            <a:endParaRPr/>
          </a:p>
        </p:txBody>
      </p:sp>
      <p:sp>
        <p:nvSpPr>
          <p:cNvPr id="382" name="Google Shape;382;ge319107efb_0_74"/>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30000"/>
              </a:lnSpc>
              <a:spcBef>
                <a:spcPts val="0"/>
              </a:spcBef>
              <a:spcAft>
                <a:spcPts val="0"/>
              </a:spcAft>
              <a:buSzPct val="106951"/>
              <a:buNone/>
            </a:pPr>
            <a:r>
              <a:rPr lang="en-US" sz="2200"/>
              <a:t>Indigenous women and LLGBT people in the United States are vulnerable because their race and gender intersect to create socioeconomic and environmental challenges that affect their climate change resilience. (link)</a:t>
            </a:r>
            <a:endParaRPr sz="2200"/>
          </a:p>
          <a:p>
            <a:pPr marL="0" lvl="0" indent="0" algn="l" rtl="0">
              <a:lnSpc>
                <a:spcPct val="130000"/>
              </a:lnSpc>
              <a:spcBef>
                <a:spcPts val="0"/>
              </a:spcBef>
              <a:spcAft>
                <a:spcPts val="0"/>
              </a:spcAft>
              <a:buSzPct val="106951"/>
              <a:buNone/>
            </a:pPr>
            <a:r>
              <a:rPr lang="en-US" sz="2200"/>
              <a:t>Rapid environmental change, such as those caused by extreme hazard events, has been shown to increase domestic and sexual violence, as well as human trafficking. </a:t>
            </a:r>
            <a:endParaRPr sz="2200"/>
          </a:p>
        </p:txBody>
      </p:sp>
      <p:sp>
        <p:nvSpPr>
          <p:cNvPr id="384" name="Google Shape;384;ge319107efb_0_74"/>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e319107efb_0_82"/>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Domestic Violence and Pandemics</a:t>
            </a:r>
            <a:endParaRPr/>
          </a:p>
        </p:txBody>
      </p:sp>
      <p:sp>
        <p:nvSpPr>
          <p:cNvPr id="391" name="Google Shape;391;ge319107efb_0_82"/>
          <p:cNvSpPr txBox="1">
            <a:spLocks noGrp="1"/>
          </p:cNvSpPr>
          <p:nvPr>
            <p:ph type="body" idx="1"/>
          </p:nvPr>
        </p:nvSpPr>
        <p:spPr>
          <a:xfrm>
            <a:off x="738189" y="1524000"/>
            <a:ext cx="10715700" cy="4106400"/>
          </a:xfrm>
          <a:prstGeom prst="rect">
            <a:avLst/>
          </a:prstGeom>
          <a:noFill/>
          <a:ln>
            <a:noFill/>
          </a:ln>
        </p:spPr>
        <p:txBody>
          <a:bodyPr spcFirstLastPara="1" wrap="square" lIns="91425" tIns="45700" rIns="91425" bIns="45700" anchor="t" anchorCtr="0">
            <a:normAutofit fontScale="40000" lnSpcReduction="10000"/>
          </a:bodyPr>
          <a:lstStyle/>
          <a:p>
            <a:pPr marL="342900" lvl="0" indent="-203200" algn="l" rtl="0">
              <a:lnSpc>
                <a:spcPct val="118181"/>
              </a:lnSpc>
              <a:spcBef>
                <a:spcPts val="1000"/>
              </a:spcBef>
              <a:spcAft>
                <a:spcPts val="0"/>
              </a:spcAft>
              <a:buSzPct val="33973"/>
              <a:buNone/>
            </a:pPr>
            <a:r>
              <a:rPr lang="en-US" sz="6475"/>
              <a:t>While 1 in 3 women experience incidents of intimate partner violence, Indigenous women experience sexual and domestic violence at even higher rates and are more likely to be hurt by people they know than strangers.</a:t>
            </a:r>
            <a:endParaRPr sz="6475"/>
          </a:p>
          <a:p>
            <a:pPr marL="342900" lvl="0" indent="-203200" algn="l" rtl="0">
              <a:lnSpc>
                <a:spcPct val="118181"/>
              </a:lnSpc>
              <a:spcBef>
                <a:spcPts val="1000"/>
              </a:spcBef>
              <a:spcAft>
                <a:spcPts val="0"/>
              </a:spcAft>
              <a:buSzPct val="33973"/>
              <a:buNone/>
            </a:pPr>
            <a:r>
              <a:rPr lang="en-US" sz="6475"/>
              <a:t>34% of Indigenous women are raped in their lifetime</a:t>
            </a:r>
            <a:endParaRPr sz="6475"/>
          </a:p>
          <a:p>
            <a:pPr marL="342900" lvl="0" indent="-203200" algn="l" rtl="0">
              <a:lnSpc>
                <a:spcPct val="118181"/>
              </a:lnSpc>
              <a:spcBef>
                <a:spcPts val="1000"/>
              </a:spcBef>
              <a:spcAft>
                <a:spcPts val="0"/>
              </a:spcAft>
              <a:buSzPct val="33973"/>
              <a:buNone/>
            </a:pPr>
            <a:r>
              <a:rPr lang="en-US" sz="6475"/>
              <a:t>39% are victims of domestic violence (link)</a:t>
            </a:r>
            <a:endParaRPr sz="6475"/>
          </a:p>
          <a:p>
            <a:pPr marL="342900" lvl="0" indent="-203200" algn="l" rtl="0">
              <a:lnSpc>
                <a:spcPct val="118181"/>
              </a:lnSpc>
              <a:spcBef>
                <a:spcPts val="1000"/>
              </a:spcBef>
              <a:spcAft>
                <a:spcPts val="0"/>
              </a:spcAft>
              <a:buSzPct val="33973"/>
              <a:buNone/>
            </a:pPr>
            <a:r>
              <a:rPr lang="en-US" sz="6475"/>
              <a:t>During the COVID-19 pandemic, quarantine increased the occurrence of intimate partner violence, including severe intimate partner violence (link) by trapping women in abusive relationships in desperate situations and in more frequent proximity to their abusers</a:t>
            </a:r>
            <a:endParaRPr sz="6475"/>
          </a:p>
        </p:txBody>
      </p:sp>
      <p:sp>
        <p:nvSpPr>
          <p:cNvPr id="393" name="Google Shape;393;ge319107efb_0_82"/>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e319107efb_0_90"/>
          <p:cNvSpPr txBox="1">
            <a:spLocks noGrp="1"/>
          </p:cNvSpPr>
          <p:nvPr>
            <p:ph type="title"/>
          </p:nvPr>
        </p:nvSpPr>
        <p:spPr>
          <a:xfrm>
            <a:off x="738152" y="28685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Community Health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e319107efb_0_114"/>
          <p:cNvSpPr txBox="1">
            <a:spLocks noGrp="1"/>
          </p:cNvSpPr>
          <p:nvPr>
            <p:ph type="title"/>
          </p:nvPr>
        </p:nvSpPr>
        <p:spPr>
          <a:xfrm>
            <a:off x="738152" y="17255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Community Health</a:t>
            </a:r>
            <a:endParaRPr/>
          </a:p>
        </p:txBody>
      </p:sp>
      <p:sp>
        <p:nvSpPr>
          <p:cNvPr id="406" name="Google Shape;406;ge319107efb_0_114"/>
          <p:cNvSpPr txBox="1">
            <a:spLocks noGrp="1"/>
          </p:cNvSpPr>
          <p:nvPr>
            <p:ph type="body" idx="1"/>
          </p:nvPr>
        </p:nvSpPr>
        <p:spPr>
          <a:xfrm>
            <a:off x="791800" y="2468975"/>
            <a:ext cx="9715200" cy="3126600"/>
          </a:xfrm>
          <a:prstGeom prst="rect">
            <a:avLst/>
          </a:prstGeom>
          <a:noFill/>
          <a:ln>
            <a:noFill/>
          </a:ln>
        </p:spPr>
        <p:txBody>
          <a:bodyPr spcFirstLastPara="1" wrap="square" lIns="91425" tIns="45700" rIns="91425" bIns="45700" anchor="t" anchorCtr="0">
            <a:noAutofit/>
          </a:bodyPr>
          <a:lstStyle/>
          <a:p>
            <a:pPr marL="0" lvl="0" indent="0" algn="l" rtl="0">
              <a:lnSpc>
                <a:spcPct val="162500"/>
              </a:lnSpc>
              <a:spcBef>
                <a:spcPts val="1000"/>
              </a:spcBef>
              <a:spcAft>
                <a:spcPts val="0"/>
              </a:spcAft>
              <a:buSzPts val="1600"/>
              <a:buNone/>
            </a:pPr>
            <a:r>
              <a:rPr lang="en-US" b="1">
                <a:latin typeface="Libre Franklin"/>
                <a:ea typeface="Libre Franklin"/>
                <a:cs typeface="Libre Franklin"/>
                <a:sym typeface="Libre Franklin"/>
              </a:rPr>
              <a:t>By the numbers:</a:t>
            </a:r>
            <a:endParaRPr b="1">
              <a:latin typeface="Libre Franklin"/>
              <a:ea typeface="Libre Franklin"/>
              <a:cs typeface="Libre Franklin"/>
              <a:sym typeface="Libre Franklin"/>
            </a:endParaRPr>
          </a:p>
          <a:p>
            <a:pPr marL="457200" lvl="0" indent="-330200" algn="l" rtl="0">
              <a:lnSpc>
                <a:spcPct val="150000"/>
              </a:lnSpc>
              <a:spcBef>
                <a:spcPts val="1000"/>
              </a:spcBef>
              <a:spcAft>
                <a:spcPts val="0"/>
              </a:spcAft>
              <a:buClr>
                <a:schemeClr val="lt1"/>
              </a:buClr>
              <a:buSzPts val="1600"/>
              <a:buChar char="●"/>
            </a:pPr>
            <a:r>
              <a:rPr lang="en-US"/>
              <a:t>Native Americans are twice as likely as whites to have diabetes</a:t>
            </a:r>
            <a:endParaRPr/>
          </a:p>
          <a:p>
            <a:pPr marL="457200" lvl="0" indent="-330200" algn="l" rtl="0">
              <a:lnSpc>
                <a:spcPct val="150000"/>
              </a:lnSpc>
              <a:spcBef>
                <a:spcPts val="0"/>
              </a:spcBef>
              <a:spcAft>
                <a:spcPts val="0"/>
              </a:spcAft>
              <a:buClr>
                <a:schemeClr val="lt1"/>
              </a:buClr>
              <a:buSzPts val="1600"/>
              <a:buChar char="●"/>
            </a:pPr>
            <a:r>
              <a:rPr lang="en-US"/>
              <a:t>Kidney failure from diabetes was highest among Native Americans (CDC)</a:t>
            </a:r>
            <a:endParaRPr/>
          </a:p>
          <a:p>
            <a:pPr marL="457200" lvl="0" indent="-330200" algn="l" rtl="0">
              <a:lnSpc>
                <a:spcPct val="150000"/>
              </a:lnSpc>
              <a:spcBef>
                <a:spcPts val="0"/>
              </a:spcBef>
              <a:spcAft>
                <a:spcPts val="0"/>
              </a:spcAft>
              <a:buClr>
                <a:schemeClr val="lt1"/>
              </a:buClr>
              <a:buSzPts val="1600"/>
              <a:buChar char="●"/>
            </a:pPr>
            <a:r>
              <a:rPr lang="en-US"/>
              <a:t>Native Americans have higher rates of multiple types of cancer than the general population, including lung (12%), colorectal (36%), cervical (69%), breast (26%), liver (three times higher), and stomach (two times higher) (CDC)</a:t>
            </a:r>
            <a:endParaRPr/>
          </a:p>
          <a:p>
            <a:pPr marL="457200" lvl="0" indent="-330200" algn="l" rtl="0">
              <a:lnSpc>
                <a:spcPct val="150000"/>
              </a:lnSpc>
              <a:spcBef>
                <a:spcPts val="0"/>
              </a:spcBef>
              <a:spcAft>
                <a:spcPts val="0"/>
              </a:spcAft>
              <a:buClr>
                <a:schemeClr val="lt1"/>
              </a:buClr>
              <a:buSzPts val="1600"/>
              <a:buChar char="●"/>
            </a:pPr>
            <a:r>
              <a:rPr lang="en-US"/>
              <a:t>Native American and Alaskan Native adults are 50% more likely to be obese than non-Hispanic whites. AI/AN youth are 30% more likely to be obese. (HHS)</a:t>
            </a:r>
            <a:endParaRPr/>
          </a:p>
          <a:p>
            <a:pPr marL="914400" lvl="0" indent="0" algn="l" rtl="0">
              <a:lnSpc>
                <a:spcPct val="150000"/>
              </a:lnSpc>
              <a:spcBef>
                <a:spcPts val="1000"/>
              </a:spcBef>
              <a:spcAft>
                <a:spcPts val="0"/>
              </a:spcAft>
              <a:buSzPts val="1600"/>
              <a:buNone/>
            </a:pPr>
            <a:endParaRPr b="1">
              <a:latin typeface="Libre Franklin"/>
              <a:ea typeface="Libre Franklin"/>
              <a:cs typeface="Libre Franklin"/>
              <a:sym typeface="Libre Frankl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0"/>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Defining Community Health</a:t>
            </a:r>
            <a:endParaRPr/>
          </a:p>
        </p:txBody>
      </p:sp>
      <p:sp>
        <p:nvSpPr>
          <p:cNvPr id="413" name="Google Shape;413;p10"/>
          <p:cNvSpPr txBox="1">
            <a:spLocks noGrp="1"/>
          </p:cNvSpPr>
          <p:nvPr>
            <p:ph type="body" idx="1"/>
          </p:nvPr>
        </p:nvSpPr>
        <p:spPr>
          <a:xfrm>
            <a:off x="726032" y="1549400"/>
            <a:ext cx="10715700" cy="3994200"/>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SzPts val="2000"/>
              <a:buNone/>
            </a:pPr>
            <a:r>
              <a:rPr lang="en-US" b="1"/>
              <a:t>Community health</a:t>
            </a:r>
            <a:r>
              <a:rPr lang="en-US"/>
              <a:t> is a medical specialty that focuses on the physical and mental well-being of the people in a specific geographic region. This important subsection of public health includes initiatives to help community members maintain and improve their health, prevent the spread of infectious diseases and prepare for natural disasters. (Rasmussen)</a:t>
            </a:r>
            <a:endParaRPr/>
          </a:p>
          <a:p>
            <a:pPr marL="0" lvl="0" indent="0" algn="l" rtl="0">
              <a:lnSpc>
                <a:spcPct val="130000"/>
              </a:lnSpc>
              <a:spcBef>
                <a:spcPts val="0"/>
              </a:spcBef>
              <a:spcAft>
                <a:spcPts val="0"/>
              </a:spcAft>
              <a:buSzPts val="2000"/>
              <a:buNone/>
            </a:pPr>
            <a:endParaRPr/>
          </a:p>
          <a:p>
            <a:pPr marL="0" lvl="0" indent="0" algn="l" rtl="0">
              <a:lnSpc>
                <a:spcPct val="130000"/>
              </a:lnSpc>
              <a:spcBef>
                <a:spcPts val="0"/>
              </a:spcBef>
              <a:spcAft>
                <a:spcPts val="0"/>
              </a:spcAft>
              <a:buSzPts val="2000"/>
              <a:buNone/>
            </a:pPr>
            <a:r>
              <a:rPr lang="en-US"/>
              <a:t>“Working at the community level promotes healthy living, helps prevent chronic diseases and brings the greatest health benefits to the greatest number of people in need,” reports the Centers for Disease Control and Prevention (CDC).</a:t>
            </a:r>
            <a:endParaRPr/>
          </a:p>
        </p:txBody>
      </p:sp>
      <p:sp>
        <p:nvSpPr>
          <p:cNvPr id="415" name="Google Shape;415;p10"/>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e319107efb_0_120"/>
          <p:cNvSpPr txBox="1">
            <a:spLocks noGrp="1"/>
          </p:cNvSpPr>
          <p:nvPr>
            <p:ph type="title"/>
          </p:nvPr>
        </p:nvSpPr>
        <p:spPr>
          <a:xfrm>
            <a:off x="738189" y="1378392"/>
            <a:ext cx="51174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Pandemics and Pre-existing Conditions</a:t>
            </a:r>
            <a:endParaRPr/>
          </a:p>
        </p:txBody>
      </p:sp>
      <p:sp>
        <p:nvSpPr>
          <p:cNvPr id="422" name="Google Shape;422;ge319107efb_0_120"/>
          <p:cNvSpPr txBox="1">
            <a:spLocks noGrp="1"/>
          </p:cNvSpPr>
          <p:nvPr>
            <p:ph type="body" idx="1"/>
          </p:nvPr>
        </p:nvSpPr>
        <p:spPr>
          <a:xfrm>
            <a:off x="725837" y="2238893"/>
            <a:ext cx="5129700" cy="3473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1000"/>
              </a:spcBef>
              <a:spcAft>
                <a:spcPts val="0"/>
              </a:spcAft>
              <a:buSzPct val="108108"/>
              <a:buNone/>
            </a:pPr>
            <a:r>
              <a:rPr lang="en-US"/>
              <a:t>The higher prevalence of pre-existing conditions makes Indigenous people more vulnerable in health emergencies</a:t>
            </a:r>
            <a:endParaRPr/>
          </a:p>
          <a:p>
            <a:pPr marL="0" lvl="0" indent="0" algn="l" rtl="0">
              <a:lnSpc>
                <a:spcPct val="120000"/>
              </a:lnSpc>
              <a:spcBef>
                <a:spcPts val="1000"/>
              </a:spcBef>
              <a:spcAft>
                <a:spcPts val="0"/>
              </a:spcAft>
              <a:buSzPct val="108108"/>
              <a:buNone/>
            </a:pPr>
            <a:r>
              <a:rPr lang="en-US"/>
              <a:t>During the COVID-19 pandemic, the virus has been shown to be more deadly in obese individuals and those with pre-existing health conditions</a:t>
            </a:r>
            <a:endParaRPr/>
          </a:p>
          <a:p>
            <a:pPr marL="0" lvl="0" indent="0" algn="l" rtl="0">
              <a:lnSpc>
                <a:spcPct val="120000"/>
              </a:lnSpc>
              <a:spcBef>
                <a:spcPts val="1000"/>
              </a:spcBef>
              <a:spcAft>
                <a:spcPts val="0"/>
              </a:spcAft>
              <a:buSzPct val="108108"/>
              <a:buNone/>
            </a:pPr>
            <a:r>
              <a:rPr lang="en-US"/>
              <a:t>Adjusted for age, COVID-19 mortality was 1.8 times higher in Indigenous communities than among white persons (CDC)</a:t>
            </a:r>
            <a:endParaRPr/>
          </a:p>
        </p:txBody>
      </p:sp>
      <p:sp>
        <p:nvSpPr>
          <p:cNvPr id="425" name="Google Shape;425;ge319107efb_0_120"/>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e319107efb_0_129"/>
          <p:cNvSpPr txBox="1">
            <a:spLocks noGrp="1"/>
          </p:cNvSpPr>
          <p:nvPr>
            <p:ph type="title"/>
          </p:nvPr>
        </p:nvSpPr>
        <p:spPr>
          <a:xfrm>
            <a:off x="6619773" y="1387209"/>
            <a:ext cx="48336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The Importance of Elders</a:t>
            </a:r>
            <a:endParaRPr/>
          </a:p>
        </p:txBody>
      </p:sp>
      <p:sp>
        <p:nvSpPr>
          <p:cNvPr id="432" name="Google Shape;432;ge319107efb_0_129"/>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30000"/>
              </a:lnSpc>
              <a:spcBef>
                <a:spcPts val="0"/>
              </a:spcBef>
              <a:spcAft>
                <a:spcPts val="0"/>
              </a:spcAft>
              <a:buSzPct val="98280"/>
              <a:buNone/>
            </a:pPr>
            <a:r>
              <a:rPr lang="en-US" sz="2200"/>
              <a:t>Elders are an extremely important part of many Indigenous societies. They are often considered the pillars of the community and are beloved by many even outside of their own families. They are also often highly respected as knowledge-holders, Native language-speakers, leaders (both official and unofficial) and sources of important traditional guidance and wisdom. </a:t>
            </a:r>
            <a:endParaRPr sz="2200"/>
          </a:p>
        </p:txBody>
      </p:sp>
      <p:sp>
        <p:nvSpPr>
          <p:cNvPr id="434" name="Google Shape;434;ge319107efb_0_129"/>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e319107efb_0_137"/>
          <p:cNvSpPr txBox="1">
            <a:spLocks noGrp="1"/>
          </p:cNvSpPr>
          <p:nvPr>
            <p:ph type="title"/>
          </p:nvPr>
        </p:nvSpPr>
        <p:spPr>
          <a:xfrm>
            <a:off x="6619773" y="1387209"/>
            <a:ext cx="48336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The Importance of Elders</a:t>
            </a:r>
            <a:endParaRPr/>
          </a:p>
        </p:txBody>
      </p:sp>
      <p:sp>
        <p:nvSpPr>
          <p:cNvPr id="441" name="Google Shape;441;ge319107efb_0_137"/>
          <p:cNvSpPr txBox="1">
            <a:spLocks noGrp="1"/>
          </p:cNvSpPr>
          <p:nvPr>
            <p:ph type="body" idx="1"/>
          </p:nvPr>
        </p:nvSpPr>
        <p:spPr>
          <a:xfrm>
            <a:off x="6619773" y="2159000"/>
            <a:ext cx="5268300" cy="3717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30000"/>
              </a:lnSpc>
              <a:spcBef>
                <a:spcPts val="0"/>
              </a:spcBef>
              <a:spcAft>
                <a:spcPts val="0"/>
              </a:spcAft>
              <a:buSzPct val="106951"/>
              <a:buNone/>
            </a:pPr>
            <a:r>
              <a:rPr lang="en-US" sz="2200"/>
              <a:t>Losing a single elder has been likened to the loss of a great library.</a:t>
            </a:r>
            <a:endParaRPr sz="2200"/>
          </a:p>
          <a:p>
            <a:pPr marL="0" lvl="0" indent="0" algn="l" rtl="0">
              <a:lnSpc>
                <a:spcPct val="130000"/>
              </a:lnSpc>
              <a:spcBef>
                <a:spcPts val="0"/>
              </a:spcBef>
              <a:spcAft>
                <a:spcPts val="0"/>
              </a:spcAft>
              <a:buSzPct val="106951"/>
              <a:buNone/>
            </a:pPr>
            <a:endParaRPr sz="2200"/>
          </a:p>
          <a:p>
            <a:pPr marL="0" lvl="0" indent="0" algn="l" rtl="0">
              <a:lnSpc>
                <a:spcPct val="130000"/>
              </a:lnSpc>
              <a:spcBef>
                <a:spcPts val="0"/>
              </a:spcBef>
              <a:spcAft>
                <a:spcPts val="0"/>
              </a:spcAft>
              <a:buSzPct val="106951"/>
              <a:buNone/>
            </a:pPr>
            <a:r>
              <a:rPr lang="en-US" sz="2200"/>
              <a:t>During the COVID-19 pandemic, protecting elders, who are especially vulnerable, quickly became the rallying cry of AIAN communities. The loss of these valued community members is widely considered one of the most emotionally and culturally devastating impacts of the pandemic. </a:t>
            </a:r>
            <a:endParaRPr sz="2200"/>
          </a:p>
        </p:txBody>
      </p:sp>
      <p:sp>
        <p:nvSpPr>
          <p:cNvPr id="443" name="Google Shape;443;ge319107efb_0_137"/>
          <p:cNvSpPr txBox="1">
            <a:spLocks noGrp="1"/>
          </p:cNvSpPr>
          <p:nvPr>
            <p:ph type="sldNum" idx="12"/>
          </p:nvPr>
        </p:nvSpPr>
        <p:spPr>
          <a:xfrm>
            <a:off x="10973753" y="627666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e319107efb_0_145"/>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Climate change threats to health for already-vulnerable communities</a:t>
            </a:r>
            <a:endParaRPr/>
          </a:p>
        </p:txBody>
      </p:sp>
      <p:sp>
        <p:nvSpPr>
          <p:cNvPr id="450" name="Google Shape;450;ge319107efb_0_145"/>
          <p:cNvSpPr txBox="1">
            <a:spLocks noGrp="1"/>
          </p:cNvSpPr>
          <p:nvPr>
            <p:ph type="body" idx="1"/>
          </p:nvPr>
        </p:nvSpPr>
        <p:spPr>
          <a:xfrm>
            <a:off x="726032" y="1549400"/>
            <a:ext cx="10715700" cy="3994200"/>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SzPts val="2000"/>
              <a:buNone/>
            </a:pPr>
            <a:r>
              <a:rPr lang="en-US" b="1"/>
              <a:t>Air quality:</a:t>
            </a:r>
            <a:r>
              <a:rPr lang="en-US"/>
              <a:t> climate change is expected to increase health risks associated with air quality, including Chronic Obstructive Pulmonary Disorder, asthma and other respiratory illnesses</a:t>
            </a:r>
            <a:endParaRPr/>
          </a:p>
          <a:p>
            <a:pPr marL="0" lvl="0" indent="0" algn="l" rtl="0">
              <a:lnSpc>
                <a:spcPct val="130000"/>
              </a:lnSpc>
              <a:spcBef>
                <a:spcPts val="0"/>
              </a:spcBef>
              <a:spcAft>
                <a:spcPts val="0"/>
              </a:spcAft>
              <a:buSzPts val="2000"/>
              <a:buNone/>
            </a:pPr>
            <a:r>
              <a:rPr lang="en-US" b="1"/>
              <a:t>Water:</a:t>
            </a:r>
            <a:r>
              <a:rPr lang="en-US"/>
              <a:t> Rising temperatures and more frequent rains in some areas will exacerbate existing water quality issues, including the prevalence of harmful algae, bacteria and waterborne viruses </a:t>
            </a:r>
            <a:endParaRPr/>
          </a:p>
          <a:p>
            <a:pPr marL="0" lvl="0" indent="0" algn="l" rtl="0">
              <a:lnSpc>
                <a:spcPct val="130000"/>
              </a:lnSpc>
              <a:spcBef>
                <a:spcPts val="0"/>
              </a:spcBef>
              <a:spcAft>
                <a:spcPts val="0"/>
              </a:spcAft>
              <a:buSzPts val="2000"/>
              <a:buNone/>
            </a:pPr>
            <a:r>
              <a:rPr lang="en-US" b="1"/>
              <a:t>Food:</a:t>
            </a:r>
            <a:r>
              <a:rPr lang="en-US"/>
              <a:t> Climate change threatens many nutritious and culturally significant foods, exacerbating existing issues around food insecurity, food access (food deserts) and nutritional deficiencies </a:t>
            </a:r>
            <a:endParaRPr/>
          </a:p>
        </p:txBody>
      </p:sp>
      <p:sp>
        <p:nvSpPr>
          <p:cNvPr id="452" name="Google Shape;452;ge319107efb_0_145"/>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e319107efb_0_153"/>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Climate change threats to infrastructure</a:t>
            </a:r>
            <a:endParaRPr/>
          </a:p>
        </p:txBody>
      </p:sp>
      <p:sp>
        <p:nvSpPr>
          <p:cNvPr id="459" name="Google Shape;459;ge319107efb_0_153"/>
          <p:cNvSpPr txBox="1">
            <a:spLocks noGrp="1"/>
          </p:cNvSpPr>
          <p:nvPr>
            <p:ph type="body" idx="1"/>
          </p:nvPr>
        </p:nvSpPr>
        <p:spPr>
          <a:xfrm>
            <a:off x="726032" y="1549400"/>
            <a:ext cx="10715700" cy="3994200"/>
          </a:xfrm>
          <a:prstGeom prst="rect">
            <a:avLst/>
          </a:prstGeom>
          <a:noFill/>
          <a:ln>
            <a:noFill/>
          </a:ln>
        </p:spPr>
        <p:txBody>
          <a:bodyPr spcFirstLastPara="1" wrap="square" lIns="91425" tIns="45700" rIns="91425" bIns="45700" anchor="t" anchorCtr="0">
            <a:normAutofit/>
          </a:bodyPr>
          <a:lstStyle/>
          <a:p>
            <a:pPr marL="457200" lvl="0" indent="-355600" algn="l" rtl="0">
              <a:lnSpc>
                <a:spcPct val="130000"/>
              </a:lnSpc>
              <a:spcBef>
                <a:spcPts val="0"/>
              </a:spcBef>
              <a:spcAft>
                <a:spcPts val="0"/>
              </a:spcAft>
              <a:buSzPts val="2000"/>
              <a:buChar char="▪"/>
            </a:pPr>
            <a:r>
              <a:rPr lang="en-US"/>
              <a:t>Climate change threatens roads, bridges and other critical infrastructure through the frequency of intense weather events, such as storms and mudslides </a:t>
            </a:r>
            <a:endParaRPr/>
          </a:p>
          <a:p>
            <a:pPr marL="457200" lvl="0" indent="-355600" algn="l" rtl="0">
              <a:lnSpc>
                <a:spcPct val="130000"/>
              </a:lnSpc>
              <a:spcBef>
                <a:spcPts val="0"/>
              </a:spcBef>
              <a:spcAft>
                <a:spcPts val="0"/>
              </a:spcAft>
              <a:buSzPts val="2000"/>
              <a:buChar char="▪"/>
            </a:pPr>
            <a:r>
              <a:rPr lang="en-US"/>
              <a:t>Storms can damage already fragile communications infrastructure, especially in rural communities </a:t>
            </a:r>
            <a:endParaRPr/>
          </a:p>
          <a:p>
            <a:pPr marL="457200" lvl="0" indent="-355600" algn="l" rtl="0">
              <a:lnSpc>
                <a:spcPct val="130000"/>
              </a:lnSpc>
              <a:spcBef>
                <a:spcPts val="0"/>
              </a:spcBef>
              <a:spcAft>
                <a:spcPts val="0"/>
              </a:spcAft>
              <a:buSzPts val="2000"/>
              <a:buChar char="▪"/>
            </a:pPr>
            <a:r>
              <a:rPr lang="en-US"/>
              <a:t>Winter storms make it more difficult to reach spread-out communities, putting already vulnerable elders at risk from downed trees and extreme cold</a:t>
            </a:r>
            <a:endParaRPr/>
          </a:p>
          <a:p>
            <a:pPr marL="457200" lvl="0" indent="-355600" algn="l" rtl="0">
              <a:lnSpc>
                <a:spcPct val="130000"/>
              </a:lnSpc>
              <a:spcBef>
                <a:spcPts val="0"/>
              </a:spcBef>
              <a:spcAft>
                <a:spcPts val="0"/>
              </a:spcAft>
              <a:buSzPts val="2000"/>
              <a:buChar char="▪"/>
            </a:pPr>
            <a:r>
              <a:rPr lang="en-US"/>
              <a:t>These factors can make it difficult or impossible to get help in an emergency by making it harder to communicate and limiting (or even eliminating) routes to nearby hospitals</a:t>
            </a:r>
            <a:endParaRPr/>
          </a:p>
        </p:txBody>
      </p:sp>
      <p:sp>
        <p:nvSpPr>
          <p:cNvPr id="461" name="Google Shape;461;ge319107efb_0_153"/>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738189" y="452440"/>
            <a:ext cx="10715627" cy="7433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Sections</a:t>
            </a:r>
            <a:endParaRPr/>
          </a:p>
        </p:txBody>
      </p:sp>
      <p:sp>
        <p:nvSpPr>
          <p:cNvPr id="152" name="Google Shape;152;p5"/>
          <p:cNvSpPr txBox="1">
            <a:spLocks noGrp="1"/>
          </p:cNvSpPr>
          <p:nvPr>
            <p:ph type="body" idx="1"/>
          </p:nvPr>
        </p:nvSpPr>
        <p:spPr>
          <a:xfrm>
            <a:off x="738189" y="1524000"/>
            <a:ext cx="10715627" cy="4106412"/>
          </a:xfrm>
          <a:prstGeom prst="rect">
            <a:avLst/>
          </a:prstGeom>
          <a:noFill/>
          <a:ln>
            <a:noFill/>
          </a:ln>
        </p:spPr>
        <p:txBody>
          <a:bodyPr spcFirstLastPara="1" wrap="square" lIns="91425" tIns="45700" rIns="91425" bIns="45700" anchor="t" anchorCtr="0">
            <a:normAutofit/>
          </a:bodyPr>
          <a:lstStyle/>
          <a:p>
            <a:pPr marL="342900" lvl="0" indent="-342900" algn="l" rtl="0">
              <a:lnSpc>
                <a:spcPct val="118181"/>
              </a:lnSpc>
              <a:spcBef>
                <a:spcPts val="1000"/>
              </a:spcBef>
              <a:spcAft>
                <a:spcPts val="0"/>
              </a:spcAft>
              <a:buSzPts val="3000"/>
              <a:buChar char="▪"/>
            </a:pPr>
            <a:r>
              <a:rPr lang="en-US" sz="3000"/>
              <a:t>Poverty</a:t>
            </a:r>
            <a:endParaRPr sz="3000"/>
          </a:p>
          <a:p>
            <a:pPr marL="342900" lvl="0" indent="-342900" algn="l" rtl="0">
              <a:lnSpc>
                <a:spcPct val="118181"/>
              </a:lnSpc>
              <a:spcBef>
                <a:spcPts val="1000"/>
              </a:spcBef>
              <a:spcAft>
                <a:spcPts val="0"/>
              </a:spcAft>
              <a:buSzPts val="3000"/>
              <a:buChar char="▪"/>
            </a:pPr>
            <a:r>
              <a:rPr lang="en-US" sz="3000"/>
              <a:t>Housing Insecurity</a:t>
            </a:r>
            <a:endParaRPr sz="3000"/>
          </a:p>
          <a:p>
            <a:pPr marL="342900" lvl="0" indent="-342900" algn="l" rtl="0">
              <a:lnSpc>
                <a:spcPct val="118181"/>
              </a:lnSpc>
              <a:spcBef>
                <a:spcPts val="1000"/>
              </a:spcBef>
              <a:spcAft>
                <a:spcPts val="0"/>
              </a:spcAft>
              <a:buSzPts val="3000"/>
              <a:buChar char="▪"/>
            </a:pPr>
            <a:r>
              <a:rPr lang="en-US" sz="3000"/>
              <a:t>Domestic, Gendered and Sexual Violence</a:t>
            </a:r>
            <a:endParaRPr sz="3000"/>
          </a:p>
          <a:p>
            <a:pPr marL="342900" lvl="0" indent="-342900" algn="l" rtl="0">
              <a:lnSpc>
                <a:spcPct val="118181"/>
              </a:lnSpc>
              <a:spcBef>
                <a:spcPts val="1000"/>
              </a:spcBef>
              <a:spcAft>
                <a:spcPts val="0"/>
              </a:spcAft>
              <a:buSzPts val="3000"/>
              <a:buChar char="▪"/>
            </a:pPr>
            <a:r>
              <a:rPr lang="en-US" sz="3000"/>
              <a:t>Community Health</a:t>
            </a:r>
            <a:endParaRPr/>
          </a:p>
        </p:txBody>
      </p:sp>
      <p:sp>
        <p:nvSpPr>
          <p:cNvPr id="154" name="Google Shape;154;p5"/>
          <p:cNvSpPr txBox="1">
            <a:spLocks noGrp="1"/>
          </p:cNvSpPr>
          <p:nvPr>
            <p:ph type="sldNum" idx="12"/>
          </p:nvPr>
        </p:nvSpPr>
        <p:spPr>
          <a:xfrm>
            <a:off x="10539413" y="6173791"/>
            <a:ext cx="91440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e319107efb_0_161"/>
          <p:cNvSpPr txBox="1">
            <a:spLocks noGrp="1"/>
          </p:cNvSpPr>
          <p:nvPr>
            <p:ph type="title"/>
          </p:nvPr>
        </p:nvSpPr>
        <p:spPr>
          <a:xfrm>
            <a:off x="738189" y="1378392"/>
            <a:ext cx="5117400" cy="74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5288"/>
              </a:buClr>
              <a:buSzPct val="100000"/>
              <a:buFont typeface="Libre Franklin Thin"/>
              <a:buNone/>
            </a:pPr>
            <a:r>
              <a:rPr lang="en-US"/>
              <a:t>Case Study: Winter Storm Evelyn</a:t>
            </a:r>
            <a:endParaRPr/>
          </a:p>
        </p:txBody>
      </p:sp>
      <p:sp>
        <p:nvSpPr>
          <p:cNvPr id="468" name="Google Shape;468;ge319107efb_0_161"/>
          <p:cNvSpPr txBox="1">
            <a:spLocks noGrp="1"/>
          </p:cNvSpPr>
          <p:nvPr>
            <p:ph type="body" idx="1"/>
          </p:nvPr>
        </p:nvSpPr>
        <p:spPr>
          <a:xfrm>
            <a:off x="725837" y="2238893"/>
            <a:ext cx="5129700" cy="34734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1000"/>
              </a:spcBef>
              <a:spcAft>
                <a:spcPts val="0"/>
              </a:spcAft>
              <a:buSzPct val="117647"/>
              <a:buNone/>
            </a:pPr>
            <a:r>
              <a:rPr lang="en-US"/>
              <a:t>In April 2018, Winter Storm Evelyn dropped over 30 inches of snow on northcentral Wisconsin, including the Menominee reservation and the community of Middle Village. </a:t>
            </a:r>
            <a:endParaRPr/>
          </a:p>
          <a:p>
            <a:pPr marL="0" lvl="0" indent="0" algn="l" rtl="0">
              <a:lnSpc>
                <a:spcPct val="120000"/>
              </a:lnSpc>
              <a:spcBef>
                <a:spcPts val="1000"/>
              </a:spcBef>
              <a:spcAft>
                <a:spcPts val="0"/>
              </a:spcAft>
              <a:buSzPct val="117647"/>
              <a:buNone/>
            </a:pPr>
            <a:r>
              <a:rPr lang="en-US"/>
              <a:t>In addition to heavy snowfall, the storm included sleet, freezing rain and gusty winds. The weight of the snow caused roof collapses throughout the affected area. Winter conditions forced the closure of the Menominee Tribal Clinic and created dangerous travel conditions for even the most experienced drivers.</a:t>
            </a:r>
            <a:endParaRPr/>
          </a:p>
        </p:txBody>
      </p:sp>
      <p:sp>
        <p:nvSpPr>
          <p:cNvPr id="470" name="Google Shape;470;ge319107efb_0_161"/>
          <p:cNvSpPr txBox="1">
            <a:spLocks noGrp="1"/>
          </p:cNvSpPr>
          <p:nvPr>
            <p:ph type="sldNum" idx="12"/>
          </p:nvPr>
        </p:nvSpPr>
        <p:spPr>
          <a:xfrm>
            <a:off x="11030903" y="629952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71" name="Google Shape;471;ge319107efb_0_161">
            <a:hlinkClick r:id="rId3"/>
          </p:cNvPr>
          <p:cNvPicPr preferRelativeResize="0"/>
          <p:nvPr/>
        </p:nvPicPr>
        <p:blipFill rotWithShape="1">
          <a:blip r:embed="rId4">
            <a:alphaModFix/>
          </a:blip>
          <a:srcRect/>
          <a:stretch/>
        </p:blipFill>
        <p:spPr>
          <a:xfrm>
            <a:off x="7123200" y="1312850"/>
            <a:ext cx="3927500" cy="3927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1"/>
          <p:cNvSpPr txBox="1">
            <a:spLocks noGrp="1"/>
          </p:cNvSpPr>
          <p:nvPr>
            <p:ph type="title"/>
          </p:nvPr>
        </p:nvSpPr>
        <p:spPr>
          <a:xfrm>
            <a:off x="2077640" y="2404513"/>
            <a:ext cx="8036700" cy="743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000"/>
              <a:buFont typeface="Libre Franklin Thin"/>
              <a:buNone/>
            </a:pPr>
            <a:r>
              <a:rPr lang="en-US"/>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e285afec38_0_6"/>
          <p:cNvSpPr txBox="1">
            <a:spLocks noGrp="1"/>
          </p:cNvSpPr>
          <p:nvPr>
            <p:ph type="title"/>
          </p:nvPr>
        </p:nvSpPr>
        <p:spPr>
          <a:xfrm>
            <a:off x="738189" y="452440"/>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Learning Outcomes</a:t>
            </a:r>
            <a:endParaRPr/>
          </a:p>
        </p:txBody>
      </p:sp>
      <p:sp>
        <p:nvSpPr>
          <p:cNvPr id="161" name="Google Shape;161;ge285afec38_0_6"/>
          <p:cNvSpPr txBox="1">
            <a:spLocks noGrp="1"/>
          </p:cNvSpPr>
          <p:nvPr>
            <p:ph type="body" idx="1"/>
          </p:nvPr>
        </p:nvSpPr>
        <p:spPr>
          <a:xfrm>
            <a:off x="738189" y="1524000"/>
            <a:ext cx="10715700" cy="4106400"/>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lnSpc>
                <a:spcPct val="118181"/>
              </a:lnSpc>
              <a:spcBef>
                <a:spcPts val="1000"/>
              </a:spcBef>
              <a:spcAft>
                <a:spcPts val="0"/>
              </a:spcAft>
              <a:buSzPct val="100000"/>
              <a:buChar char="▪"/>
            </a:pPr>
            <a:r>
              <a:rPr lang="en-US" sz="6475"/>
              <a:t>To lay a foundation of knowledge regarding the effects of large environmental events on individual- and community-level issues</a:t>
            </a:r>
            <a:endParaRPr sz="6475"/>
          </a:p>
          <a:p>
            <a:pPr marL="342900" lvl="0" indent="-342900" algn="l" rtl="0">
              <a:lnSpc>
                <a:spcPct val="118181"/>
              </a:lnSpc>
              <a:spcBef>
                <a:spcPts val="1000"/>
              </a:spcBef>
              <a:spcAft>
                <a:spcPts val="0"/>
              </a:spcAft>
              <a:buSzPct val="100000"/>
              <a:buChar char="▪"/>
            </a:pPr>
            <a:r>
              <a:rPr lang="en-US" sz="6475"/>
              <a:t>To examine the role that individual and community-level issues have on properly addressing major events, such as COVID-19 and climate change</a:t>
            </a:r>
            <a:endParaRPr sz="6475"/>
          </a:p>
          <a:p>
            <a:pPr marL="342900" lvl="0" indent="-342900" algn="l" rtl="0">
              <a:lnSpc>
                <a:spcPct val="118181"/>
              </a:lnSpc>
              <a:spcBef>
                <a:spcPts val="1000"/>
              </a:spcBef>
              <a:spcAft>
                <a:spcPts val="0"/>
              </a:spcAft>
              <a:buSzPct val="100000"/>
              <a:buChar char="▪"/>
            </a:pPr>
            <a:r>
              <a:rPr lang="en-US" sz="6475"/>
              <a:t>To better understand the intersections of environmental catastrophe and community health</a:t>
            </a:r>
            <a:endParaRPr sz="6475"/>
          </a:p>
          <a:p>
            <a:pPr marL="342900" lvl="0" indent="-203200" algn="l" rtl="0">
              <a:lnSpc>
                <a:spcPct val="118181"/>
              </a:lnSpc>
              <a:spcBef>
                <a:spcPts val="1000"/>
              </a:spcBef>
              <a:spcAft>
                <a:spcPts val="0"/>
              </a:spcAft>
              <a:buSzPct val="100000"/>
              <a:buNone/>
            </a:pPr>
            <a:endParaRPr/>
          </a:p>
          <a:p>
            <a:pPr marL="342900" lvl="0" indent="-203200" algn="l" rtl="0">
              <a:lnSpc>
                <a:spcPct val="118181"/>
              </a:lnSpc>
              <a:spcBef>
                <a:spcPts val="1000"/>
              </a:spcBef>
              <a:spcAft>
                <a:spcPts val="0"/>
              </a:spcAft>
              <a:buSzPct val="100000"/>
              <a:buNone/>
            </a:pPr>
            <a:endParaRPr/>
          </a:p>
          <a:p>
            <a:pPr marL="342900" lvl="0" indent="-203200" algn="l" rtl="0">
              <a:lnSpc>
                <a:spcPct val="118181"/>
              </a:lnSpc>
              <a:spcBef>
                <a:spcPts val="1000"/>
              </a:spcBef>
              <a:spcAft>
                <a:spcPts val="0"/>
              </a:spcAft>
              <a:buSzPct val="100000"/>
              <a:buNone/>
            </a:pPr>
            <a:endParaRPr/>
          </a:p>
          <a:p>
            <a:pPr marL="342900" lvl="0" indent="-203200" algn="l" rtl="0">
              <a:lnSpc>
                <a:spcPct val="118181"/>
              </a:lnSpc>
              <a:spcBef>
                <a:spcPts val="1000"/>
              </a:spcBef>
              <a:spcAft>
                <a:spcPts val="0"/>
              </a:spcAft>
              <a:buSzPct val="100000"/>
              <a:buNone/>
            </a:pPr>
            <a:endParaRPr/>
          </a:p>
        </p:txBody>
      </p:sp>
      <p:sp>
        <p:nvSpPr>
          <p:cNvPr id="163" name="Google Shape;163;ge285afec38_0_6"/>
          <p:cNvSpPr txBox="1">
            <a:spLocks noGrp="1"/>
          </p:cNvSpPr>
          <p:nvPr>
            <p:ph type="sldNum" idx="12"/>
          </p:nvPr>
        </p:nvSpPr>
        <p:spPr>
          <a:xfrm>
            <a:off x="10539413" y="6173791"/>
            <a:ext cx="914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741652" y="28380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Poverty and the Income Gap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e319107efb_0_96"/>
          <p:cNvSpPr txBox="1">
            <a:spLocks noGrp="1"/>
          </p:cNvSpPr>
          <p:nvPr>
            <p:ph type="title"/>
          </p:nvPr>
        </p:nvSpPr>
        <p:spPr>
          <a:xfrm>
            <a:off x="741652" y="2380884"/>
            <a:ext cx="10715700" cy="743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Libre Franklin Thin"/>
              <a:buNone/>
            </a:pPr>
            <a:r>
              <a:rPr lang="en-US"/>
              <a:t>Poverty by the Numbers:</a:t>
            </a:r>
            <a:endParaRPr/>
          </a:p>
        </p:txBody>
      </p:sp>
      <p:sp>
        <p:nvSpPr>
          <p:cNvPr id="176" name="Google Shape;176;ge319107efb_0_96"/>
          <p:cNvSpPr txBox="1">
            <a:spLocks noGrp="1"/>
          </p:cNvSpPr>
          <p:nvPr>
            <p:ph type="body" idx="1"/>
          </p:nvPr>
        </p:nvSpPr>
        <p:spPr>
          <a:xfrm>
            <a:off x="745067" y="3310128"/>
            <a:ext cx="10708800" cy="1148400"/>
          </a:xfrm>
          <a:prstGeom prst="rect">
            <a:avLst/>
          </a:prstGeom>
          <a:noFill/>
          <a:ln>
            <a:noFill/>
          </a:ln>
        </p:spPr>
        <p:txBody>
          <a:bodyPr spcFirstLastPara="1" wrap="square" lIns="91425" tIns="45700" rIns="91425" bIns="45700" anchor="t" anchorCtr="0">
            <a:noAutofit/>
          </a:bodyPr>
          <a:lstStyle/>
          <a:p>
            <a:pPr marL="457200" lvl="0" indent="-330200" algn="l" rtl="0">
              <a:lnSpc>
                <a:spcPct val="162500"/>
              </a:lnSpc>
              <a:spcBef>
                <a:spcPts val="1000"/>
              </a:spcBef>
              <a:spcAft>
                <a:spcPts val="0"/>
              </a:spcAft>
              <a:buClr>
                <a:schemeClr val="lt1"/>
              </a:buClr>
              <a:buSzPts val="1600"/>
              <a:buChar char="●"/>
            </a:pPr>
            <a:r>
              <a:rPr lang="en-US"/>
              <a:t>1 in 4 Native Americans lives in poverty [1]</a:t>
            </a:r>
            <a:endParaRPr/>
          </a:p>
          <a:p>
            <a:pPr marL="457200" lvl="0" indent="-330200" algn="l" rtl="0">
              <a:lnSpc>
                <a:spcPct val="162500"/>
              </a:lnSpc>
              <a:spcBef>
                <a:spcPts val="0"/>
              </a:spcBef>
              <a:spcAft>
                <a:spcPts val="0"/>
              </a:spcAft>
              <a:buClr>
                <a:schemeClr val="lt1"/>
              </a:buClr>
              <a:buSzPts val="1600"/>
              <a:buChar char="●"/>
            </a:pPr>
            <a:r>
              <a:rPr lang="en-US"/>
              <a:t>32% of Native American and Alaskan Native families with children under the age of 5 lives in poverty [2]</a:t>
            </a:r>
            <a:endParaRPr/>
          </a:p>
          <a:p>
            <a:pPr marL="457200" lvl="0" indent="-330200" algn="l" rtl="0">
              <a:lnSpc>
                <a:spcPct val="162500"/>
              </a:lnSpc>
              <a:spcBef>
                <a:spcPts val="0"/>
              </a:spcBef>
              <a:spcAft>
                <a:spcPts val="0"/>
              </a:spcAft>
              <a:buClr>
                <a:schemeClr val="lt1"/>
              </a:buClr>
              <a:buSzPts val="1600"/>
              <a:buChar char="●"/>
            </a:pPr>
            <a:r>
              <a:rPr lang="en-US"/>
              <a:t>Average median household income for Native Americans: $43,825, compared to $62,843 in the nation as a whole (2015-2019)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738189" y="1606992"/>
            <a:ext cx="5117441" cy="7433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Poverty on Reservations</a:t>
            </a:r>
            <a:endParaRPr/>
          </a:p>
        </p:txBody>
      </p:sp>
      <p:sp>
        <p:nvSpPr>
          <p:cNvPr id="183" name="Google Shape;183;p7"/>
          <p:cNvSpPr txBox="1">
            <a:spLocks noGrp="1"/>
          </p:cNvSpPr>
          <p:nvPr>
            <p:ph type="body" idx="1"/>
          </p:nvPr>
        </p:nvSpPr>
        <p:spPr>
          <a:xfrm>
            <a:off x="725837" y="2543693"/>
            <a:ext cx="5129793" cy="347327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000"/>
              <a:buNone/>
            </a:pPr>
            <a:r>
              <a:rPr lang="en-US"/>
              <a:t>While the poverty faced by many reservations is always an issue of concern and hardship, the presence of poverty during a natural disaster or public health emergency creates a situation whose impacts may remain devastating for years to come. </a:t>
            </a:r>
            <a:endParaRPr/>
          </a:p>
        </p:txBody>
      </p:sp>
      <p:sp>
        <p:nvSpPr>
          <p:cNvPr id="186" name="Google Shape;186;p7"/>
          <p:cNvSpPr txBox="1">
            <a:spLocks noGrp="1"/>
          </p:cNvSpPr>
          <p:nvPr>
            <p:ph type="sldNum" idx="12"/>
          </p:nvPr>
        </p:nvSpPr>
        <p:spPr>
          <a:xfrm>
            <a:off x="11030903" y="6299521"/>
            <a:ext cx="91440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619773" y="1387209"/>
            <a:ext cx="4833555" cy="7433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5288"/>
              </a:buClr>
              <a:buSzPts val="2800"/>
              <a:buFont typeface="Libre Franklin Thin"/>
              <a:buNone/>
            </a:pPr>
            <a:r>
              <a:rPr lang="en-US"/>
              <a:t>Poverty and Vulnerability</a:t>
            </a:r>
            <a:endParaRPr/>
          </a:p>
        </p:txBody>
      </p:sp>
      <p:sp>
        <p:nvSpPr>
          <p:cNvPr id="193" name="Google Shape;193;p6"/>
          <p:cNvSpPr txBox="1">
            <a:spLocks noGrp="1"/>
          </p:cNvSpPr>
          <p:nvPr>
            <p:ph type="body" idx="1"/>
          </p:nvPr>
        </p:nvSpPr>
        <p:spPr>
          <a:xfrm>
            <a:off x="6619773" y="2159000"/>
            <a:ext cx="5268383" cy="3717544"/>
          </a:xfrm>
          <a:prstGeom prst="rect">
            <a:avLst/>
          </a:prstGeom>
          <a:noFill/>
          <a:ln>
            <a:noFill/>
          </a:ln>
        </p:spPr>
        <p:txBody>
          <a:bodyPr spcFirstLastPara="1" wrap="square" lIns="91425" tIns="45700" rIns="91425" bIns="45700" anchor="t" anchorCtr="0">
            <a:normAutofit fontScale="85000" lnSpcReduction="10000"/>
          </a:bodyPr>
          <a:lstStyle/>
          <a:p>
            <a:pPr marL="342900" lvl="0" indent="0" algn="l" rtl="0">
              <a:lnSpc>
                <a:spcPct val="130000"/>
              </a:lnSpc>
              <a:spcBef>
                <a:spcPts val="0"/>
              </a:spcBef>
              <a:spcAft>
                <a:spcPts val="0"/>
              </a:spcAft>
              <a:buSzPct val="117647"/>
              <a:buNone/>
            </a:pPr>
            <a:r>
              <a:rPr lang="en-US"/>
              <a:t>Elders and other vulnerable populations reliant upon their Tribe and families for assistance may suffer under a necessary reallocation of resources as a Tribal community tries to balance emergency response with long-term services and programs.</a:t>
            </a:r>
            <a:endParaRPr/>
          </a:p>
          <a:p>
            <a:pPr marL="342900" lvl="0" indent="0" algn="l" rtl="0">
              <a:lnSpc>
                <a:spcPct val="130000"/>
              </a:lnSpc>
              <a:spcBef>
                <a:spcPts val="0"/>
              </a:spcBef>
              <a:spcAft>
                <a:spcPts val="0"/>
              </a:spcAft>
              <a:buSzPct val="117647"/>
              <a:buNone/>
            </a:pPr>
            <a:endParaRPr/>
          </a:p>
          <a:p>
            <a:pPr marL="342900" lvl="0" indent="0" algn="l" rtl="0">
              <a:lnSpc>
                <a:spcPct val="130000"/>
              </a:lnSpc>
              <a:spcBef>
                <a:spcPts val="0"/>
              </a:spcBef>
              <a:spcAft>
                <a:spcPts val="0"/>
              </a:spcAft>
              <a:buSzPct val="117647"/>
              <a:buNone/>
            </a:pPr>
            <a:r>
              <a:rPr lang="en-US"/>
              <a:t>Further, income-driven communication gaps may hinder the ability to deliver emergency aid to those who need it most due to a lack of phone and internet service.</a:t>
            </a:r>
            <a:endParaRPr/>
          </a:p>
        </p:txBody>
      </p:sp>
      <p:sp>
        <p:nvSpPr>
          <p:cNvPr id="195" name="Google Shape;195;p6"/>
          <p:cNvSpPr txBox="1">
            <a:spLocks noGrp="1"/>
          </p:cNvSpPr>
          <p:nvPr>
            <p:ph type="sldNum" idx="12"/>
          </p:nvPr>
        </p:nvSpPr>
        <p:spPr>
          <a:xfrm>
            <a:off x="10973753" y="6276661"/>
            <a:ext cx="91440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2731</Words>
  <Application>Microsoft Office PowerPoint</Application>
  <PresentationFormat>Widescreen</PresentationFormat>
  <Paragraphs>216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Climate Change, COVID-19 and the Community</vt:lpstr>
      <vt:lpstr>Introduction</vt:lpstr>
      <vt:lpstr>Caution</vt:lpstr>
      <vt:lpstr>Sections</vt:lpstr>
      <vt:lpstr>Learning Outcomes</vt:lpstr>
      <vt:lpstr>Poverty and the Income Gap</vt:lpstr>
      <vt:lpstr>Poverty by the Numbers:</vt:lpstr>
      <vt:lpstr>Poverty on Reservations</vt:lpstr>
      <vt:lpstr>Poverty and Vulnerability</vt:lpstr>
      <vt:lpstr>Tribes and Federal Assistance</vt:lpstr>
      <vt:lpstr>Disaster Frequency on Tribal lands</vt:lpstr>
      <vt:lpstr>Poverty and Climate Change</vt:lpstr>
      <vt:lpstr>Poverty and Pandemics</vt:lpstr>
      <vt:lpstr>Unemployment and COVID-19</vt:lpstr>
      <vt:lpstr>Case Study: Poverty and Elders</vt:lpstr>
      <vt:lpstr>Reliance On Subsistence</vt:lpstr>
      <vt:lpstr>Treaties and Tension</vt:lpstr>
      <vt:lpstr>Case Study: Treaty Rights and Spearfishing</vt:lpstr>
      <vt:lpstr>Housing Insecurity</vt:lpstr>
      <vt:lpstr>Housing Insecurity</vt:lpstr>
      <vt:lpstr>Housing Insecurity on the Reservation</vt:lpstr>
      <vt:lpstr>Urban Natives and Homelessness</vt:lpstr>
      <vt:lpstr>Climate change and homelessness</vt:lpstr>
      <vt:lpstr>Housing insecurity limits an individual’s access to:</vt:lpstr>
      <vt:lpstr>Case Study: the Wall of Forgotten Natives</vt:lpstr>
      <vt:lpstr>Sexual and Domestic Violence</vt:lpstr>
      <vt:lpstr>When compared to national averages, Indigenous women are: </vt:lpstr>
      <vt:lpstr>Video: Sarah Deer: Injustice in Indian Country: Native Women and Violent Crime</vt:lpstr>
      <vt:lpstr>Climate Change and Violence</vt:lpstr>
      <vt:lpstr>Race, Gender and the Climate</vt:lpstr>
      <vt:lpstr>Domestic Violence and Pandemics</vt:lpstr>
      <vt:lpstr>Community Health</vt:lpstr>
      <vt:lpstr>Community Health</vt:lpstr>
      <vt:lpstr>Defining Community Health</vt:lpstr>
      <vt:lpstr>Pandemics and Pre-existing Conditions</vt:lpstr>
      <vt:lpstr>The Importance of Elders</vt:lpstr>
      <vt:lpstr>The Importance of Elders</vt:lpstr>
      <vt:lpstr>Climate change threats to health for already-vulnerable communities</vt:lpstr>
      <vt:lpstr>Climate change threats to infrastructure</vt:lpstr>
      <vt:lpstr>Case Study: Winter Storm Evelyn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COVID-19 and the Community</dc:title>
  <dc:creator>FEMA User</dc:creator>
  <cp:lastModifiedBy>Julie Maldonado</cp:lastModifiedBy>
  <cp:revision>2</cp:revision>
  <dcterms:created xsi:type="dcterms:W3CDTF">2012-11-19T20:41:22Z</dcterms:created>
  <dcterms:modified xsi:type="dcterms:W3CDTF">2022-11-15T17:23:04Z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0x0101009148F5A04DDD49CBA7127AADA5FB792B00AADE34325A8B49CDA8BB4DB53328F21400D3764D8EE60BC84DA436FD09F3D61B62</vt:lpwstr>
  </property>
</Properties>
</file>