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3.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4.xml" ContentType="application/vnd.openxmlformats-officedocument.presentationml.comments+xml"/>
  <Override PartName="/ppt/notesSlides/notesSlide44.xml" ContentType="application/vnd.openxmlformats-officedocument.presentationml.notesSlide+xml"/>
  <Override PartName="/ppt/comments/comment5.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7010400" cy="9296400"/>
  <p:embeddedFontLst>
    <p:embeddedFont>
      <p:font typeface="Calibri" panose="020F0502020204030204" pitchFamily="34" charset="0"/>
      <p:regular r:id="rId49"/>
      <p:bold r:id="rId50"/>
      <p:italic r:id="rId51"/>
      <p:boldItalic r:id="rId52"/>
    </p:embeddedFont>
    <p:embeddedFont>
      <p:font typeface="Libre Franklin"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44">
          <p15:clr>
            <a:srgbClr val="A4A3A4"/>
          </p15:clr>
        </p15:guide>
        <p15:guide id="2" pos="46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W1vta7jhSVAKv/XenwVL3MOlHR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ku Rivera" initials="" lastIdx="1" clrIdx="0"/>
  <p:cmAuthor id="1" name="Julie Maldonado"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0B02B6-D345-9E49-BD3E-E2809E7262EB}" v="1" dt="2022-11-15T16:49:12.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2"/>
  </p:normalViewPr>
  <p:slideViewPr>
    <p:cSldViewPr snapToGrid="0">
      <p:cViewPr varScale="1">
        <p:scale>
          <a:sx n="119" d="100"/>
          <a:sy n="119" d="100"/>
        </p:scale>
        <p:origin x="312" y="184"/>
      </p:cViewPr>
      <p:guideLst>
        <p:guide orient="horz" pos="944"/>
        <p:guide pos="468"/>
      </p:guideLst>
    </p:cSldViewPr>
  </p:slideViewPr>
  <p:notesTextViewPr>
    <p:cViewPr>
      <p:scale>
        <a:sx n="100" d="100"/>
        <a:sy n="100" d="100"/>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6-14T19:35:45.447" idx="1">
    <p:pos x="461" y="400"/>
    <p:text>https://earthlab.uw.edu/news-and-events/events/indigenous-speaker-series/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MgxypWk"/>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7-06T22:01:29.868" idx="1">
    <p:pos x="10" y="10"/>
    <p:text>Introduce in title as example? "In the 60s and 70s" -- include 1960s and 1970s. Citation to include with the text?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ejGR2w"/>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7-06T22:02:22.178" idx="2">
    <p:pos x="10" y="10"/>
    <p:text>Citations and references to include?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ejGR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7-06T21:58:07.834" idx="3">
    <p:pos x="10" y="10"/>
    <p:text>Include discussion of Free, Prior, and Informed Consent?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ejGR2s"/>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7-06T21:59:05.580" idx="4">
    <p:pos x="10" y="10"/>
    <p:text>Matching funds is a huge problem as well, even when it's brought down to the 10% rate, as well as issues around benefit-cost analysis, grrr....</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ejGR2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7019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liKV74avPso"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icoa.org/the-importance-of-food-sovereignt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IooHPLjXi2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nativefoodalliance.org/our-programs-2/indigenous-seedkeepers-network/"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3n8a8pro7vhmx.cloudfront.net/honorearth/pages/222/attachments/original/1390858099/INDIGENOUS_FARM_TO_SCHOOL_PROGRAMS.pdf?139085809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hawaiinewsnow.com/story/24659380/becoming-haloa-teens-will-harvest-cultivate-kalo-for-their-meals-for-90-day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keolamagazine.com/agriculture/kalo-farming-on-hawaii-island/"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ew.siemens.com/global/en/company/stories/infrastructure/2020/blue-lake-rancheria-energy-resilience.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microgridknowledge.com/blue-lake-rancheria-microgrid-controller-covid-19/" TargetMode="External"/><Relationship Id="rId4" Type="http://schemas.openxmlformats.org/officeDocument/2006/relationships/hyperlink" Target="https://www.npr.org/2020/01/11/795248921/california-reservations-solar-microgrid-provides-power-during-utility-shutoff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reatfallstribune.com/story/news/2021/02/12/montana-removes-mask-mandate-tribes-keep-covid-restrictions/6737944002/"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postbulletin.com/indigenous-impacts/6641313-South-Dakota-COVID-19-checkpoints-highlight-fractures-strength-in-tribal-relations" TargetMode="External"/><Relationship Id="rId5" Type="http://schemas.openxmlformats.org/officeDocument/2006/relationships/hyperlink" Target="https://www.navajo-nsn.gov/News%20Releases/NNDOH/2021/Jan/NDOH%20Public%20Health%20Emergency%20Order%202021-001%20Dikos%20Ntsaaigii-19.pdf" TargetMode="External"/><Relationship Id="rId4" Type="http://schemas.openxmlformats.org/officeDocument/2006/relationships/hyperlink" Target="https://www.pbs.org/newshour/health/how-the-cherokee-nation-has-curtailed-the-pandemic"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bellinghamherald.com/opinion/op-ed/article249792298.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apnews.com/article/health-north-dakota-coronavirus-pandemic-b713d9721e8125887c93f1cbe2ae48f4" TargetMode="External"/><Relationship Id="rId4" Type="http://schemas.openxmlformats.org/officeDocument/2006/relationships/hyperlink" Target="https://kgmi.com/news/007700-lummi-data-helps-push-whatcom-to-one-of-states-highest-vaccination-rate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intheknow.com/post/social-distance-powwow-native-americ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ksbe.edu/article/ksk-kumu-solatorio-amasses-global-social-media-following-of-his-lelo-hawaii/"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vogue.com/article/body-bag-native-ribbon-dres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docsteach.org/documents?filter_searchterm=AND%22treaty%22+AND(%22native+american%22+OR+indian)&amp;searchType=formula&amp;filterEras=&amp;filterDocTypes=&amp;sortby=date&amp;filter_order=&amp;filter_order_Dir=&amp;rt=5E2Qs3X2zeZf&amp;reset=1"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cuih.org/videos?article_id=436"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ws.gov/nativeamerican/pdf/tek-pierrotti-wildcat-200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Title slide + Image Option 2</a:t>
            </a:r>
            <a:endParaRPr/>
          </a:p>
        </p:txBody>
      </p:sp>
      <p:sp>
        <p:nvSpPr>
          <p:cNvPr id="128" name="Google Shape;128;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f4b1cf0de_0_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df4b1cf0de_0_5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https://www.mdpi.com/2071-1050/12/2/676/htm</a:t>
            </a:r>
            <a:endParaRPr/>
          </a:p>
        </p:txBody>
      </p:sp>
      <p:sp>
        <p:nvSpPr>
          <p:cNvPr id="221" name="Google Shape;221;gdf4b1cf0de_0_5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f4b1cf0de_0_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df4b1cf0de_0_5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https://youtu.be/liKV74avPso</a:t>
            </a:r>
            <a:r>
              <a:rPr lang="en-US"/>
              <a:t> </a:t>
            </a:r>
            <a:endParaRPr/>
          </a:p>
        </p:txBody>
      </p:sp>
      <p:sp>
        <p:nvSpPr>
          <p:cNvPr id="231" name="Google Shape;231;gdf4b1cf0de_0_5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da15ffd35_1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dda15ffd35_1_3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http://www.pacificbio.org/initiatives/fire/fire_ecology.html</a:t>
            </a:r>
            <a:endParaRPr/>
          </a:p>
        </p:txBody>
      </p:sp>
      <p:sp>
        <p:nvSpPr>
          <p:cNvPr id="240" name="Google Shape;240;gdda15ffd35_1_3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f4b1cf0de_0_6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df4b1cf0de_0_6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50" name="Google Shape;250;gdf4b1cf0de_0_6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df4b1cf0de_0_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df4b1cf0de_0_7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58" name="Google Shape;258;gdf4b1cf0de_0_7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dda15ffd35_1_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dda15ffd35_1_3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66" name="Google Shape;266;gdda15ffd35_1_3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dda15ffd35_1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dda15ffd35_1_1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74" name="Google Shape;274;gdda15ffd35_1_16: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f4b1cf0de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df4b1cf0de_0_8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85" name="Google Shape;285;gdf4b1cf0de_0_8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df4b1cf0de_0_8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df4b1cf0de_0_8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93" name="Google Shape;293;gdf4b1cf0de_0_8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f4b1cf0de_0_9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df4b1cf0de_0_95: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https://www.nicoa.org/the-importance-of-food-sovereignty/</a:t>
            </a:r>
            <a:r>
              <a:rPr lang="en-US"/>
              <a:t> </a:t>
            </a:r>
            <a:endParaRPr/>
          </a:p>
        </p:txBody>
      </p:sp>
      <p:sp>
        <p:nvSpPr>
          <p:cNvPr id="301" name="Google Shape;301;gdf4b1cf0de_0_95: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Definitions after</a:t>
            </a:r>
            <a:endParaRPr/>
          </a:p>
        </p:txBody>
      </p:sp>
      <p:sp>
        <p:nvSpPr>
          <p:cNvPr id="138" name="Google Shape;138;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df4b1cf0de_0_1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df4b1cf0de_0_11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https://youtu.be/IooHPLjXi2g</a:t>
            </a:r>
            <a:endParaRPr/>
          </a:p>
          <a:p>
            <a:pPr marL="0" lvl="0" indent="0" algn="l" rtl="0">
              <a:lnSpc>
                <a:spcPct val="100000"/>
              </a:lnSpc>
              <a:spcBef>
                <a:spcPts val="0"/>
              </a:spcBef>
              <a:spcAft>
                <a:spcPts val="0"/>
              </a:spcAft>
              <a:buSzPts val="1400"/>
              <a:buNone/>
            </a:pPr>
            <a:r>
              <a:rPr lang="en-US" u="sng">
                <a:solidFill>
                  <a:schemeClr val="hlink"/>
                </a:solidFill>
                <a:hlinkClick r:id="rId4"/>
              </a:rPr>
              <a:t>https://nativefoodalliance.org/our-programs-2/indigenous-seedkeepers-network/</a:t>
            </a:r>
            <a:r>
              <a:rPr lang="en-US"/>
              <a:t> </a:t>
            </a:r>
            <a:endParaRPr/>
          </a:p>
        </p:txBody>
      </p:sp>
      <p:sp>
        <p:nvSpPr>
          <p:cNvPr id="312" name="Google Shape;312;gdf4b1cf0de_0_11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df4b1cf0de_0_1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df4b1cf0de_0_12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Use front cover as picture: </a:t>
            </a:r>
            <a:r>
              <a:rPr lang="en-US" u="sng">
                <a:solidFill>
                  <a:schemeClr val="hlink"/>
                </a:solidFill>
                <a:hlinkClick r:id="rId3"/>
              </a:rPr>
              <a:t>https://d3n8a8pro7vhmx.cloudfront.net/honorearth/pages/222/attachments/original/1390858099/INDIGENOUS_FARM_TO_SCHOOL_PROGRAMS.pdf?1390858099</a:t>
            </a:r>
            <a:r>
              <a:rPr lang="en-US"/>
              <a:t> </a:t>
            </a:r>
            <a:endParaRPr/>
          </a:p>
        </p:txBody>
      </p:sp>
      <p:sp>
        <p:nvSpPr>
          <p:cNvPr id="321" name="Google Shape;321;gdf4b1cf0de_0_12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f4b1cf0de_0_1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df4b1cf0de_0_13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https://www.hawaiinewsnow.com/story/24659380/becoming-haloa-teens-will-harvest-cultivate-kalo-for-their-meals-for-90-days/</a:t>
            </a:r>
            <a:r>
              <a:rPr lang="en-US"/>
              <a:t> </a:t>
            </a:r>
            <a:endParaRPr/>
          </a:p>
          <a:p>
            <a:pPr marL="0" lvl="0" indent="0" algn="l" rtl="0">
              <a:lnSpc>
                <a:spcPct val="100000"/>
              </a:lnSpc>
              <a:spcBef>
                <a:spcPts val="0"/>
              </a:spcBef>
              <a:spcAft>
                <a:spcPts val="0"/>
              </a:spcAft>
              <a:buSzPts val="1400"/>
              <a:buNone/>
            </a:pPr>
            <a:r>
              <a:rPr lang="en-US" u="sng">
                <a:solidFill>
                  <a:schemeClr val="hlink"/>
                </a:solidFill>
                <a:hlinkClick r:id="rId4"/>
              </a:rPr>
              <a:t>https://keolamagazine.com/agriculture/kalo-farming-on-hawaii-island/</a:t>
            </a:r>
            <a:r>
              <a:rPr lang="en-US"/>
              <a:t> </a:t>
            </a:r>
            <a:endParaRPr/>
          </a:p>
        </p:txBody>
      </p:sp>
      <p:sp>
        <p:nvSpPr>
          <p:cNvPr id="332" name="Google Shape;332;gdf4b1cf0de_0_13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df4b1cf0de_0_1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df4b1cf0de_0_14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42" name="Google Shape;342;gdf4b1cf0de_0_14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df4b1cf0de_0_15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df4b1cf0de_0_15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57" name="Google Shape;357;gdf4b1cf0de_0_15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df4b1cf0de_0_1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df4b1cf0de_0_16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65" name="Google Shape;365;gdf4b1cf0de_0_16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25839613e_0_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e25839613e_0_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74" name="Google Shape;374;ge25839613e_0_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f4b1cf0de_0_16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df4b1cf0de_0_16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82" name="Google Shape;382;gdf4b1cf0de_0_16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df4b1cf0de_0_1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df4b1cf0de_0_17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90" name="Google Shape;390;gdf4b1cf0de_0_17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da15ffd35_1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dda15ffd35_1_4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98" name="Google Shape;398;gdda15ffd35_1_4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Next Slide should be activity slide</a:t>
            </a:r>
            <a:endParaRPr/>
          </a:p>
        </p:txBody>
      </p:sp>
      <p:sp>
        <p:nvSpPr>
          <p:cNvPr id="147" name="Google Shape;147;p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df4b1cf0de_0_1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df4b1cf0de_0_18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457200" lvl="0" indent="-317500" algn="l" rtl="0">
              <a:lnSpc>
                <a:spcPct val="100000"/>
              </a:lnSpc>
              <a:spcBef>
                <a:spcPts val="0"/>
              </a:spcBef>
              <a:spcAft>
                <a:spcPts val="0"/>
              </a:spcAft>
              <a:buSzPts val="1400"/>
              <a:buAutoNum type="arabicPeriod"/>
            </a:pPr>
            <a:r>
              <a:rPr lang="en-US" u="sng">
                <a:solidFill>
                  <a:schemeClr val="hlink"/>
                </a:solidFill>
                <a:hlinkClick r:id="rId3"/>
              </a:rPr>
              <a:t>https://new.siemens.com/global/en/company/stories/infrastructure/2020/blue-lake-rancheria-energy-resilience.html</a:t>
            </a:r>
            <a:endParaRPr/>
          </a:p>
          <a:p>
            <a:pPr marL="457200" lvl="0" indent="-317500" algn="l" rtl="0">
              <a:lnSpc>
                <a:spcPct val="100000"/>
              </a:lnSpc>
              <a:spcBef>
                <a:spcPts val="0"/>
              </a:spcBef>
              <a:spcAft>
                <a:spcPts val="0"/>
              </a:spcAft>
              <a:buSzPts val="1400"/>
              <a:buAutoNum type="arabicPeriod"/>
            </a:pPr>
            <a:r>
              <a:rPr lang="en-US" u="sng">
                <a:solidFill>
                  <a:schemeClr val="hlink"/>
                </a:solidFill>
                <a:hlinkClick r:id="rId4"/>
              </a:rPr>
              <a:t>https://www.npr.org/2020/01/11/795248921/california-reservations-solar-microgrid-provides-power-during-utility-shutoffs</a:t>
            </a:r>
            <a:endParaRPr/>
          </a:p>
          <a:p>
            <a:pPr marL="457200" lvl="0" indent="-317500" algn="l" rtl="0">
              <a:lnSpc>
                <a:spcPct val="100000"/>
              </a:lnSpc>
              <a:spcBef>
                <a:spcPts val="0"/>
              </a:spcBef>
              <a:spcAft>
                <a:spcPts val="0"/>
              </a:spcAft>
              <a:buSzPts val="1400"/>
              <a:buAutoNum type="arabicPeriod"/>
            </a:pPr>
            <a:r>
              <a:rPr lang="en-US" u="sng">
                <a:solidFill>
                  <a:schemeClr val="hlink"/>
                </a:solidFill>
                <a:hlinkClick r:id="rId5"/>
              </a:rPr>
              <a:t>https://microgridknowledge.com/blue-lake-rancheria-microgrid-controller-covid-19/</a:t>
            </a:r>
            <a:r>
              <a:rPr lang="en-US"/>
              <a:t> </a:t>
            </a:r>
            <a:endParaRPr/>
          </a:p>
        </p:txBody>
      </p:sp>
      <p:sp>
        <p:nvSpPr>
          <p:cNvPr id="406" name="Google Shape;406;gdf4b1cf0de_0_18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df4b1cf0de_0_19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df4b1cf0de_0_199: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14" name="Google Shape;414;gdf4b1cf0de_0_199: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f4b1cf0de_0_2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df4b1cf0de_0_21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457200" lvl="0" indent="-317500" algn="l" rtl="0">
              <a:lnSpc>
                <a:spcPct val="100000"/>
              </a:lnSpc>
              <a:spcBef>
                <a:spcPts val="0"/>
              </a:spcBef>
              <a:spcAft>
                <a:spcPts val="0"/>
              </a:spcAft>
              <a:buSzPts val="1400"/>
              <a:buAutoNum type="arabicPeriod"/>
            </a:pPr>
            <a:r>
              <a:rPr lang="en-US" u="sng">
                <a:solidFill>
                  <a:schemeClr val="hlink"/>
                </a:solidFill>
                <a:hlinkClick r:id="rId3"/>
              </a:rPr>
              <a:t>https://www.greatfallstribune.com/story/news/2021/02/12/montana-removes-mask-mandate-tribes-keep-covid-restrictions/6737944002/</a:t>
            </a:r>
            <a:r>
              <a:rPr lang="en-US"/>
              <a:t> </a:t>
            </a:r>
            <a:endParaRPr/>
          </a:p>
          <a:p>
            <a:pPr marL="457200" lvl="0" indent="-317500" algn="l" rtl="0">
              <a:lnSpc>
                <a:spcPct val="100000"/>
              </a:lnSpc>
              <a:spcBef>
                <a:spcPts val="0"/>
              </a:spcBef>
              <a:spcAft>
                <a:spcPts val="0"/>
              </a:spcAft>
              <a:buSzPts val="1400"/>
              <a:buAutoNum type="arabicPeriod"/>
            </a:pPr>
            <a:r>
              <a:rPr lang="en-US" u="sng">
                <a:solidFill>
                  <a:schemeClr val="hlink"/>
                </a:solidFill>
                <a:hlinkClick r:id="rId4"/>
              </a:rPr>
              <a:t>https://www.pbs.org/newshour/health/how-the-cherokee-nation-has-curtailed-the-pandemic</a:t>
            </a:r>
            <a:endParaRPr/>
          </a:p>
          <a:p>
            <a:pPr marL="457200" lvl="0" indent="-317500" algn="l" rtl="0">
              <a:lnSpc>
                <a:spcPct val="100000"/>
              </a:lnSpc>
              <a:spcBef>
                <a:spcPts val="0"/>
              </a:spcBef>
              <a:spcAft>
                <a:spcPts val="0"/>
              </a:spcAft>
              <a:buSzPts val="1400"/>
              <a:buAutoNum type="arabicPeriod"/>
            </a:pPr>
            <a:r>
              <a:rPr lang="en-US" u="sng">
                <a:solidFill>
                  <a:schemeClr val="hlink"/>
                </a:solidFill>
                <a:hlinkClick r:id="rId5"/>
              </a:rPr>
              <a:t>https://www.navajo-nsn.gov/News%20Releases/NNDOH/2021/Jan/NDOH%20Public%20Health%20Emergency%20Order%202021-001%20Dikos%20Ntsaaigii-19.pdf</a:t>
            </a:r>
            <a:endParaRPr/>
          </a:p>
          <a:p>
            <a:pPr marL="457200" lvl="0" indent="-317500" algn="l" rtl="0">
              <a:lnSpc>
                <a:spcPct val="100000"/>
              </a:lnSpc>
              <a:spcBef>
                <a:spcPts val="0"/>
              </a:spcBef>
              <a:spcAft>
                <a:spcPts val="0"/>
              </a:spcAft>
              <a:buSzPts val="1400"/>
              <a:buAutoNum type="arabicPeriod"/>
            </a:pPr>
            <a:r>
              <a:rPr lang="en-US" u="sng">
                <a:solidFill>
                  <a:schemeClr val="hlink"/>
                </a:solidFill>
                <a:hlinkClick r:id="rId6"/>
              </a:rPr>
              <a:t>https://www.postbulletin.com/indigenous-impacts/6641313-South-Dakota-COVID-19-checkpoints-highlight-fractures-strength-in-tribal-relations</a:t>
            </a:r>
            <a:r>
              <a:rPr lang="en-US"/>
              <a:t> </a:t>
            </a:r>
            <a:endParaRPr/>
          </a:p>
        </p:txBody>
      </p:sp>
      <p:sp>
        <p:nvSpPr>
          <p:cNvPr id="423" name="Google Shape;423;gdf4b1cf0de_0_21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f4b1cf0de_0_2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df4b1cf0de_0_22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https://www.bellinghamherald.com/opinion/op-ed/article249792298.html</a:t>
            </a:r>
            <a:r>
              <a:rPr lang="en-US"/>
              <a:t> </a:t>
            </a:r>
            <a:endParaRPr/>
          </a:p>
          <a:p>
            <a:pPr marL="0" lvl="0" indent="0" algn="l" rtl="0">
              <a:lnSpc>
                <a:spcPct val="100000"/>
              </a:lnSpc>
              <a:spcBef>
                <a:spcPts val="0"/>
              </a:spcBef>
              <a:spcAft>
                <a:spcPts val="0"/>
              </a:spcAft>
              <a:buSzPts val="1400"/>
              <a:buNone/>
            </a:pPr>
            <a:r>
              <a:rPr lang="en-US" u="sng">
                <a:solidFill>
                  <a:schemeClr val="hlink"/>
                </a:solidFill>
                <a:hlinkClick r:id="rId4"/>
              </a:rPr>
              <a:t>https://kgmi.com/news/007700-lummi-data-helps-push-whatcom-to-one-of-states-highest-vaccination-rates/</a:t>
            </a:r>
            <a:r>
              <a:rPr lang="en-US"/>
              <a:t> </a:t>
            </a:r>
            <a:endParaRPr/>
          </a:p>
          <a:p>
            <a:pPr marL="0" lvl="0" indent="0" algn="l" rtl="0">
              <a:lnSpc>
                <a:spcPct val="100000"/>
              </a:lnSpc>
              <a:spcBef>
                <a:spcPts val="0"/>
              </a:spcBef>
              <a:spcAft>
                <a:spcPts val="0"/>
              </a:spcAft>
              <a:buSzPts val="1400"/>
              <a:buNone/>
            </a:pPr>
            <a:r>
              <a:rPr lang="en-US" u="sng">
                <a:solidFill>
                  <a:schemeClr val="hlink"/>
                </a:solidFill>
                <a:hlinkClick r:id="rId5"/>
              </a:rPr>
              <a:t>https://apnews.com/article/health-north-dakota-coronavirus-pandemic-b713d9721e8125887c93f1cbe2ae48f4</a:t>
            </a:r>
            <a:r>
              <a:rPr lang="en-US"/>
              <a:t> </a:t>
            </a:r>
            <a:endParaRPr/>
          </a:p>
        </p:txBody>
      </p:sp>
      <p:sp>
        <p:nvSpPr>
          <p:cNvPr id="431" name="Google Shape;431;gdf4b1cf0de_0_22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df4b1cf0de_0_2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df4b1cf0de_0_23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5" name="Google Shape;445;gdf4b1cf0de_0_23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df4b1cf0de_0_2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df4b1cf0de_0_24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https://www.intheknow.com/post/social-distance-powwow-native-american/</a:t>
            </a:r>
            <a:endParaRPr/>
          </a:p>
          <a:p>
            <a:pPr marL="0" lvl="0" indent="0" algn="l" rtl="0">
              <a:lnSpc>
                <a:spcPct val="100000"/>
              </a:lnSpc>
              <a:spcBef>
                <a:spcPts val="0"/>
              </a:spcBef>
              <a:spcAft>
                <a:spcPts val="0"/>
              </a:spcAft>
              <a:buSzPts val="1400"/>
              <a:buNone/>
            </a:pPr>
            <a:r>
              <a:rPr lang="en-US" u="sng">
                <a:solidFill>
                  <a:schemeClr val="hlink"/>
                </a:solidFill>
                <a:hlinkClick r:id="rId4"/>
              </a:rPr>
              <a:t>https://www.ksbe.edu/article/ksk-kumu-solatorio-amasses-global-social-media-following-of-his-lelo-hawaii/</a:t>
            </a:r>
            <a:r>
              <a:rPr lang="en-US"/>
              <a:t> </a:t>
            </a:r>
            <a:endParaRPr/>
          </a:p>
        </p:txBody>
      </p:sp>
      <p:sp>
        <p:nvSpPr>
          <p:cNvPr id="455" name="Google Shape;455;gdf4b1cf0de_0_24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df4b1cf0de_0_2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df4b1cf0de_0_25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https://www.vogue.com/article/body-bag-native-ribbon-dress</a:t>
            </a:r>
            <a:endParaRPr/>
          </a:p>
        </p:txBody>
      </p:sp>
      <p:sp>
        <p:nvSpPr>
          <p:cNvPr id="465" name="Google Shape;465;gdf4b1cf0de_0_25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df4b1cf0de_0_2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df4b1cf0de_0_26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75" name="Google Shape;475;gdf4b1cf0de_0_26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df4b1cf0de_0_27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df4b1cf0de_0_27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85" name="Google Shape;485;gdf4b1cf0de_0_27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dda15ffd35_1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dda15ffd35_1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93" name="Google Shape;493;gdda15ffd35_1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df4b1cf0de_0_3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df4b1cf0de_0_32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64" name="Google Shape;164;gdf4b1cf0de_0_32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df4b1cf0de_0_2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df4b1cf0de_0_27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01" name="Google Shape;501;gdf4b1cf0de_0_27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dda15ffd35_1_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dda15ffd35_1_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10" name="Google Shape;510;gdda15ffd35_1_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df4b1cf0de_0_28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df4b1cf0de_0_28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https://www.docsteach.org/documents?filter_searchterm=AND%22treaty%22+AND%28%22native+american%22+OR+indian%29&amp;searchType=formula&amp;filterEras=&amp;filterDocTypes=&amp;sortby=date&amp;filter_order=&amp;filter_order_Dir=&amp;rt=5E2Qs3X2zeZf&amp;reset=1</a:t>
            </a:r>
            <a:endParaRPr/>
          </a:p>
          <a:p>
            <a:pPr marL="0" lvl="0" indent="0" algn="l" rtl="0">
              <a:lnSpc>
                <a:spcPct val="100000"/>
              </a:lnSpc>
              <a:spcBef>
                <a:spcPts val="0"/>
              </a:spcBef>
              <a:spcAft>
                <a:spcPts val="0"/>
              </a:spcAft>
              <a:buSzPts val="1400"/>
              <a:buNone/>
            </a:pPr>
            <a:endParaRPr/>
          </a:p>
        </p:txBody>
      </p:sp>
      <p:sp>
        <p:nvSpPr>
          <p:cNvPr id="518" name="Google Shape;518;gdf4b1cf0de_0_286: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df4b1cf0de_0_29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df4b1cf0de_0_29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https://www.fema.gov/sites/default/files/2020-07/tribal-consultation-policy_07-03-2019.pdf</a:t>
            </a:r>
            <a:endParaRPr/>
          </a:p>
        </p:txBody>
      </p:sp>
      <p:sp>
        <p:nvSpPr>
          <p:cNvPr id="526" name="Google Shape;526;gdf4b1cf0de_0_29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40" name="Google Shape;540;p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f4b1cf0de_0_3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df4b1cf0de_0_31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https://www.ncuih.org/videos?article_id=436</a:t>
            </a:r>
            <a:endParaRPr/>
          </a:p>
          <a:p>
            <a:pPr marL="0" lvl="0" indent="0" algn="l" rtl="0">
              <a:lnSpc>
                <a:spcPct val="100000"/>
              </a:lnSpc>
              <a:spcBef>
                <a:spcPts val="0"/>
              </a:spcBef>
              <a:spcAft>
                <a:spcPts val="0"/>
              </a:spcAft>
              <a:buSzPts val="1400"/>
              <a:buNone/>
            </a:pPr>
            <a:r>
              <a:rPr lang="en-US"/>
              <a:t>https://www.narf.org/our-work/protection-tribal-natural-resources/</a:t>
            </a:r>
            <a:endParaRPr/>
          </a:p>
        </p:txBody>
      </p:sp>
      <p:sp>
        <p:nvSpPr>
          <p:cNvPr id="549" name="Google Shape;549;gdf4b1cf0de_0_31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df4b1cf0de_0_3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df4b1cf0de_0_319: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57" name="Google Shape;557;gdf4b1cf0de_0_319: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f4b1cf0de_0_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df4b1cf0de_0_1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72" name="Google Shape;172;gdf4b1cf0de_0_1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f4b1cf0de_0_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df4b1cf0de_0_1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https://www.monah.us/indigenuity</a:t>
            </a:r>
            <a:endParaRPr/>
          </a:p>
        </p:txBody>
      </p:sp>
      <p:sp>
        <p:nvSpPr>
          <p:cNvPr id="182" name="Google Shape;182;gdf4b1cf0de_0_1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df4b1cf0de_0_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df4b1cf0de_0_2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https://www.edglossary.org/growth-mindset/</a:t>
            </a:r>
            <a:endParaRPr/>
          </a:p>
        </p:txBody>
      </p:sp>
      <p:sp>
        <p:nvSpPr>
          <p:cNvPr id="191" name="Google Shape;191;gdf4b1cf0de_0_2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f4b1cf0de_0_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df4b1cf0de_0_4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01" name="Google Shape;201;gdf4b1cf0de_0_4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lvl="0" indent="-317500" algn="l" rtl="0">
              <a:lnSpc>
                <a:spcPct val="100000"/>
              </a:lnSpc>
              <a:spcBef>
                <a:spcPts val="0"/>
              </a:spcBef>
              <a:spcAft>
                <a:spcPts val="0"/>
              </a:spcAft>
              <a:buSzPts val="1400"/>
              <a:buAutoNum type="arabicPeriod"/>
            </a:pPr>
            <a:r>
              <a:rPr lang="en-US" u="sng">
                <a:solidFill>
                  <a:schemeClr val="hlink"/>
                </a:solidFill>
                <a:hlinkClick r:id="rId3"/>
              </a:rPr>
              <a:t>https://www.fws.gov/nativeamerican/pdf/tek-pierrotti-wildcat-2000.pdf</a:t>
            </a:r>
            <a:r>
              <a:rPr lang="en-US"/>
              <a:t> </a:t>
            </a:r>
            <a:endParaRPr/>
          </a:p>
        </p:txBody>
      </p:sp>
      <p:sp>
        <p:nvSpPr>
          <p:cNvPr id="211" name="Google Shape;211;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low ink)">
  <p:cSld name="1_Title Slide (low ink)">
    <p:bg>
      <p:bgPr>
        <a:solidFill>
          <a:schemeClr val="lt1"/>
        </a:solidFill>
        <a:effectLst/>
      </p:bgPr>
    </p:bg>
    <p:spTree>
      <p:nvGrpSpPr>
        <p:cNvPr id="1" name="Shape 16"/>
        <p:cNvGrpSpPr/>
        <p:nvPr/>
      </p:nvGrpSpPr>
      <p:grpSpPr>
        <a:xfrm>
          <a:off x="0" y="0"/>
          <a:ext cx="0" cy="0"/>
          <a:chOff x="0" y="0"/>
          <a:chExt cx="0" cy="0"/>
        </a:xfrm>
      </p:grpSpPr>
      <p:pic>
        <p:nvPicPr>
          <p:cNvPr id="17" name="Google Shape;17;p24" descr="A view of a city&#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 name="Google Shape;18;p24"/>
          <p:cNvSpPr/>
          <p:nvPr/>
        </p:nvSpPr>
        <p:spPr>
          <a:xfrm>
            <a:off x="-3437" y="-10246"/>
            <a:ext cx="12192000" cy="6858002"/>
          </a:xfrm>
          <a:prstGeom prst="rect">
            <a:avLst/>
          </a:prstGeom>
          <a:solidFill>
            <a:srgbClr val="005288">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9" name="Google Shape;19;p24"/>
          <p:cNvSpPr txBox="1">
            <a:spLocks noGrp="1"/>
          </p:cNvSpPr>
          <p:nvPr>
            <p:ph type="title"/>
          </p:nvPr>
        </p:nvSpPr>
        <p:spPr>
          <a:xfrm>
            <a:off x="738190" y="390543"/>
            <a:ext cx="10708748" cy="181692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5400"/>
              <a:buFont typeface="Libre Franklin"/>
              <a:buNone/>
              <a:defRPr sz="5400" b="0" i="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4"/>
          <p:cNvSpPr txBox="1">
            <a:spLocks noGrp="1"/>
          </p:cNvSpPr>
          <p:nvPr>
            <p:ph type="body" idx="1"/>
          </p:nvPr>
        </p:nvSpPr>
        <p:spPr>
          <a:xfrm>
            <a:off x="738189" y="2280634"/>
            <a:ext cx="10708748" cy="1148366"/>
          </a:xfrm>
          <a:prstGeom prst="rect">
            <a:avLst/>
          </a:prstGeom>
          <a:noFill/>
          <a:ln>
            <a:noFill/>
          </a:ln>
        </p:spPr>
        <p:txBody>
          <a:bodyPr spcFirstLastPara="1" wrap="square" lIns="0" tIns="0" rIns="0" bIns="0" anchor="t" anchorCtr="0">
            <a:normAutofit/>
          </a:bodyPr>
          <a:lstStyle>
            <a:lvl1pPr marL="457200" lvl="0" indent="-228600" algn="l">
              <a:lnSpc>
                <a:spcPct val="108333"/>
              </a:lnSpc>
              <a:spcBef>
                <a:spcPts val="1000"/>
              </a:spcBef>
              <a:spcAft>
                <a:spcPts val="0"/>
              </a:spcAft>
              <a:buSzPts val="2400"/>
              <a:buNone/>
              <a:defRPr sz="2400" b="0" i="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a:lvl2pPr>
            <a:lvl3pPr marL="1371600" lvl="2" indent="-342900" algn="l">
              <a:lnSpc>
                <a:spcPct val="100000"/>
              </a:lnSpc>
              <a:spcBef>
                <a:spcPts val="100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rt with caption ">
  <p:cSld name="Chart with caption ">
    <p:spTree>
      <p:nvGrpSpPr>
        <p:cNvPr id="1" name="Shape 76"/>
        <p:cNvGrpSpPr/>
        <p:nvPr/>
      </p:nvGrpSpPr>
      <p:grpSpPr>
        <a:xfrm>
          <a:off x="0" y="0"/>
          <a:ext cx="0" cy="0"/>
          <a:chOff x="0" y="0"/>
          <a:chExt cx="0" cy="0"/>
        </a:xfrm>
      </p:grpSpPr>
      <p:sp>
        <p:nvSpPr>
          <p:cNvPr id="77" name="Google Shape;77;p33"/>
          <p:cNvSpPr txBox="1">
            <a:spLocks noGrp="1"/>
          </p:cNvSpPr>
          <p:nvPr>
            <p:ph type="body" idx="1"/>
          </p:nvPr>
        </p:nvSpPr>
        <p:spPr>
          <a:xfrm>
            <a:off x="7219366" y="1549401"/>
            <a:ext cx="4234455" cy="388072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1500"/>
              </a:spcBef>
              <a:spcAft>
                <a:spcPts val="0"/>
              </a:spcAft>
              <a:buSzPts val="1600"/>
              <a:buNone/>
              <a:defRPr sz="1600"/>
            </a:lvl1pPr>
            <a:lvl2pPr marL="914400" lvl="1" indent="-228600" algn="l">
              <a:lnSpc>
                <a:spcPct val="100000"/>
              </a:lnSpc>
              <a:spcBef>
                <a:spcPts val="1000"/>
              </a:spcBef>
              <a:spcAft>
                <a:spcPts val="0"/>
              </a:spcAft>
              <a:buSzPts val="600"/>
              <a:buNone/>
              <a:defRPr sz="1200"/>
            </a:lvl2pPr>
            <a:lvl3pPr marL="1371600" lvl="2" indent="-228600" algn="l">
              <a:lnSpc>
                <a:spcPct val="100000"/>
              </a:lnSpc>
              <a:spcBef>
                <a:spcPts val="10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8" name="Google Shape;78;p33"/>
          <p:cNvSpPr txBox="1">
            <a:spLocks noGrp="1"/>
          </p:cNvSpPr>
          <p:nvPr>
            <p:ph type="body" idx="2"/>
          </p:nvPr>
        </p:nvSpPr>
        <p:spPr>
          <a:xfrm>
            <a:off x="763008" y="1549402"/>
            <a:ext cx="6023847" cy="3880719"/>
          </a:xfrm>
          <a:prstGeom prst="rect">
            <a:avLst/>
          </a:prstGeom>
          <a:noFill/>
          <a:ln>
            <a:noFill/>
          </a:ln>
        </p:spPr>
        <p:txBody>
          <a:bodyPr spcFirstLastPara="1" wrap="square" lIns="91425" tIns="45700" rIns="91425" bIns="45700" anchor="t" anchorCtr="0">
            <a:normAutofit/>
          </a:bodyPr>
          <a:lstStyle>
            <a:lvl1pPr marL="457200" lvl="0" indent="-228600" algn="l">
              <a:lnSpc>
                <a:spcPct val="118181"/>
              </a:lnSpc>
              <a:spcBef>
                <a:spcPts val="1000"/>
              </a:spcBef>
              <a:spcAft>
                <a:spcPts val="0"/>
              </a:spcAft>
              <a:buSzPts val="2200"/>
              <a:buNone/>
              <a:defRPr/>
            </a:lvl1pPr>
            <a:lvl2pPr marL="914400" lvl="1" indent="-285750" algn="l">
              <a:lnSpc>
                <a:spcPct val="100000"/>
              </a:lnSpc>
              <a:spcBef>
                <a:spcPts val="1000"/>
              </a:spcBef>
              <a:spcAft>
                <a:spcPts val="0"/>
              </a:spcAft>
              <a:buSzPts val="900"/>
              <a:buChar char="◻"/>
              <a:defRPr/>
            </a:lvl2pPr>
            <a:lvl3pPr marL="1371600" lvl="2" indent="-342900" algn="l">
              <a:lnSpc>
                <a:spcPct val="100000"/>
              </a:lnSpc>
              <a:spcBef>
                <a:spcPts val="100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33"/>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3"/>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low ink)">
  <p:cSld name="Title Slide (low ink)">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738189" y="2164956"/>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4000"/>
              <a:buFont typeface="Libre Franklin"/>
              <a:buNone/>
              <a:defRPr sz="4000" b="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3"/>
          <p:cNvSpPr txBox="1">
            <a:spLocks noGrp="1"/>
          </p:cNvSpPr>
          <p:nvPr>
            <p:ph type="body" idx="1"/>
          </p:nvPr>
        </p:nvSpPr>
        <p:spPr>
          <a:xfrm>
            <a:off x="745067" y="2895600"/>
            <a:ext cx="10708748" cy="1148366"/>
          </a:xfrm>
          <a:prstGeom prst="rect">
            <a:avLst/>
          </a:prstGeom>
          <a:noFill/>
          <a:ln>
            <a:noFill/>
          </a:ln>
        </p:spPr>
        <p:txBody>
          <a:bodyPr spcFirstLastPara="1" wrap="square" lIns="91425" tIns="45700" rIns="91425" bIns="45700" anchor="t" anchorCtr="0">
            <a:normAutofit/>
          </a:bodyPr>
          <a:lstStyle>
            <a:lvl1pPr marL="457200" lvl="0" indent="-228600" algn="l">
              <a:lnSpc>
                <a:spcPct val="162500"/>
              </a:lnSpc>
              <a:spcBef>
                <a:spcPts val="1000"/>
              </a:spcBef>
              <a:spcAft>
                <a:spcPts val="0"/>
              </a:spcAft>
              <a:buSzPts val="1600"/>
              <a:buNone/>
              <a:defRPr sz="1600">
                <a:solidFill>
                  <a:srgbClr val="43484E"/>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a:lvl2pPr>
            <a:lvl3pPr marL="1371600" lvl="2" indent="-342900" algn="l">
              <a:lnSpc>
                <a:spcPct val="100000"/>
              </a:lnSpc>
              <a:spcBef>
                <a:spcPts val="100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bg>
      <p:bgPr>
        <a:solidFill>
          <a:srgbClr val="005288"/>
        </a:solidFill>
        <a:effectLst/>
      </p:bgPr>
    </p:bg>
    <p:spTree>
      <p:nvGrpSpPr>
        <p:cNvPr id="1" name="Shape 87"/>
        <p:cNvGrpSpPr/>
        <p:nvPr/>
      </p:nvGrpSpPr>
      <p:grpSpPr>
        <a:xfrm>
          <a:off x="0" y="0"/>
          <a:ext cx="0" cy="0"/>
          <a:chOff x="0" y="0"/>
          <a:chExt cx="0" cy="0"/>
        </a:xfrm>
      </p:grpSpPr>
      <p:sp>
        <p:nvSpPr>
          <p:cNvPr id="88" name="Google Shape;88;p25"/>
          <p:cNvSpPr txBox="1">
            <a:spLocks noGrp="1"/>
          </p:cNvSpPr>
          <p:nvPr>
            <p:ph type="title"/>
          </p:nvPr>
        </p:nvSpPr>
        <p:spPr>
          <a:xfrm>
            <a:off x="738189" y="2579484"/>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000"/>
              <a:buFont typeface="Libre Franklin"/>
              <a:buNone/>
              <a:defRPr sz="4000" b="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5"/>
          <p:cNvSpPr txBox="1">
            <a:spLocks noGrp="1"/>
          </p:cNvSpPr>
          <p:nvPr>
            <p:ph type="body" idx="1"/>
          </p:nvPr>
        </p:nvSpPr>
        <p:spPr>
          <a:xfrm>
            <a:off x="745067" y="3310128"/>
            <a:ext cx="10708748" cy="1148366"/>
          </a:xfrm>
          <a:prstGeom prst="rect">
            <a:avLst/>
          </a:prstGeom>
          <a:noFill/>
          <a:ln>
            <a:noFill/>
          </a:ln>
        </p:spPr>
        <p:txBody>
          <a:bodyPr spcFirstLastPara="1" wrap="square" lIns="91425" tIns="45700" rIns="91425" bIns="45700" anchor="t" anchorCtr="0">
            <a:normAutofit/>
          </a:bodyPr>
          <a:lstStyle>
            <a:lvl1pPr marL="457200" lvl="0" indent="-228600" algn="l">
              <a:lnSpc>
                <a:spcPct val="162500"/>
              </a:lnSpc>
              <a:spcBef>
                <a:spcPts val="1000"/>
              </a:spcBef>
              <a:spcAft>
                <a:spcPts val="0"/>
              </a:spcAft>
              <a:buSzPts val="1600"/>
              <a:buNone/>
              <a:defRPr sz="160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a:lvl2pPr>
            <a:lvl3pPr marL="1371600" lvl="2" indent="-342900" algn="l">
              <a:lnSpc>
                <a:spcPct val="100000"/>
              </a:lnSpc>
              <a:spcBef>
                <a:spcPts val="100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0"/>
        <p:cNvGrpSpPr/>
        <p:nvPr/>
      </p:nvGrpSpPr>
      <p:grpSpPr>
        <a:xfrm>
          <a:off x="0" y="0"/>
          <a:ext cx="0" cy="0"/>
          <a:chOff x="0" y="0"/>
          <a:chExt cx="0" cy="0"/>
        </a:xfrm>
      </p:grpSpPr>
      <p:sp>
        <p:nvSpPr>
          <p:cNvPr id="91" name="Google Shape;91;p30"/>
          <p:cNvSpPr txBox="1">
            <a:spLocks noGrp="1"/>
          </p:cNvSpPr>
          <p:nvPr>
            <p:ph type="body" idx="1"/>
          </p:nvPr>
        </p:nvSpPr>
        <p:spPr>
          <a:xfrm>
            <a:off x="738194" y="2098850"/>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000"/>
            </a:lvl1pPr>
            <a:lvl2pPr marL="914400" lvl="1" indent="-285750" algn="l">
              <a:lnSpc>
                <a:spcPct val="100000"/>
              </a:lnSpc>
              <a:spcBef>
                <a:spcPts val="1000"/>
              </a:spcBef>
              <a:spcAft>
                <a:spcPts val="0"/>
              </a:spcAft>
              <a:buSzPts val="900"/>
              <a:buChar char="◻"/>
              <a:defRPr sz="1800"/>
            </a:lvl2pPr>
            <a:lvl3pPr marL="1371600" lvl="2" indent="-342900" algn="l">
              <a:lnSpc>
                <a:spcPct val="100000"/>
              </a:lnSpc>
              <a:spcBef>
                <a:spcPts val="100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2" name="Google Shape;92;p30"/>
          <p:cNvSpPr txBox="1">
            <a:spLocks noGrp="1"/>
          </p:cNvSpPr>
          <p:nvPr>
            <p:ph type="body" idx="2"/>
          </p:nvPr>
        </p:nvSpPr>
        <p:spPr>
          <a:xfrm>
            <a:off x="6322005" y="1579099"/>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130000"/>
              </a:lnSpc>
              <a:spcBef>
                <a:spcPts val="1000"/>
              </a:spcBef>
              <a:spcAft>
                <a:spcPts val="0"/>
              </a:spcAft>
              <a:buSzPts val="2000"/>
              <a:buNone/>
              <a:defRPr sz="2000" b="1">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3" name="Google Shape;93;p30"/>
          <p:cNvSpPr txBox="1">
            <a:spLocks noGrp="1"/>
          </p:cNvSpPr>
          <p:nvPr>
            <p:ph type="body" idx="3"/>
          </p:nvPr>
        </p:nvSpPr>
        <p:spPr>
          <a:xfrm>
            <a:off x="6322005" y="2098850"/>
            <a:ext cx="5131808"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000"/>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4" name="Google Shape;94;p30"/>
          <p:cNvSpPr txBox="1">
            <a:spLocks noGrp="1"/>
          </p:cNvSpPr>
          <p:nvPr>
            <p:ph type="body" idx="4"/>
          </p:nvPr>
        </p:nvSpPr>
        <p:spPr>
          <a:xfrm>
            <a:off x="711200" y="1579099"/>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130000"/>
              </a:lnSpc>
              <a:spcBef>
                <a:spcPts val="1000"/>
              </a:spcBef>
              <a:spcAft>
                <a:spcPts val="0"/>
              </a:spcAft>
              <a:buSzPts val="2000"/>
              <a:buNone/>
              <a:defRPr sz="2000" b="1">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5" name="Google Shape;95;p30"/>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0"/>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0"/>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9"/>
        <p:cNvGrpSpPr/>
        <p:nvPr/>
      </p:nvGrpSpPr>
      <p:grpSpPr>
        <a:xfrm>
          <a:off x="0" y="0"/>
          <a:ext cx="0" cy="0"/>
          <a:chOff x="0" y="0"/>
          <a:chExt cx="0" cy="0"/>
        </a:xfrm>
      </p:grpSpPr>
      <p:sp>
        <p:nvSpPr>
          <p:cNvPr id="100" name="Google Shape;100;p32"/>
          <p:cNvSpPr txBox="1">
            <a:spLocks noGrp="1"/>
          </p:cNvSpPr>
          <p:nvPr>
            <p:ph type="body" idx="1"/>
          </p:nvPr>
        </p:nvSpPr>
        <p:spPr>
          <a:xfrm>
            <a:off x="726018" y="1549400"/>
            <a:ext cx="5268383" cy="3994150"/>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000"/>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1" name="Google Shape;101;p32"/>
          <p:cNvSpPr txBox="1">
            <a:spLocks noGrp="1"/>
          </p:cNvSpPr>
          <p:nvPr>
            <p:ph type="body" idx="2"/>
          </p:nvPr>
        </p:nvSpPr>
        <p:spPr>
          <a:xfrm>
            <a:off x="6314018" y="1549400"/>
            <a:ext cx="5268383" cy="3994150"/>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000"/>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2" name="Google Shape;102;p32"/>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2"/>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2"/>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06"/>
        <p:cNvGrpSpPr/>
        <p:nvPr/>
      </p:nvGrpSpPr>
      <p:grpSpPr>
        <a:xfrm>
          <a:off x="0" y="0"/>
          <a:ext cx="0" cy="0"/>
          <a:chOff x="0" y="0"/>
          <a:chExt cx="0" cy="0"/>
        </a:xfrm>
      </p:grpSpPr>
      <p:sp>
        <p:nvSpPr>
          <p:cNvPr id="107" name="Google Shape;107;p35"/>
          <p:cNvSpPr txBox="1">
            <a:spLocks noGrp="1"/>
          </p:cNvSpPr>
          <p:nvPr>
            <p:ph type="ctrTitle"/>
          </p:nvPr>
        </p:nvSpPr>
        <p:spPr>
          <a:xfrm>
            <a:off x="1204149" y="2300174"/>
            <a:ext cx="9746075" cy="880064"/>
          </a:xfrm>
          <a:prstGeom prst="rect">
            <a:avLst/>
          </a:prstGeom>
          <a:noFill/>
          <a:ln>
            <a:noFill/>
          </a:ln>
        </p:spPr>
        <p:txBody>
          <a:bodyPr spcFirstLastPara="1" wrap="square" lIns="64250" tIns="32125" rIns="64250" bIns="32125" anchor="ctr" anchorCtr="0">
            <a:normAutofit/>
          </a:bodyPr>
          <a:lstStyle>
            <a:lvl1pPr lvl="0" algn="l">
              <a:lnSpc>
                <a:spcPct val="108695"/>
              </a:lnSpc>
              <a:spcBef>
                <a:spcPts val="7500"/>
              </a:spcBef>
              <a:spcAft>
                <a:spcPts val="0"/>
              </a:spcAft>
              <a:buClr>
                <a:srgbClr val="005288"/>
              </a:buClr>
              <a:buSzPts val="4600"/>
              <a:buFont typeface="Libre Franklin"/>
              <a:buNone/>
              <a:defRPr sz="4600">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5"/>
          <p:cNvSpPr txBox="1">
            <a:spLocks noGrp="1"/>
          </p:cNvSpPr>
          <p:nvPr>
            <p:ph type="subTitle" idx="1"/>
          </p:nvPr>
        </p:nvSpPr>
        <p:spPr>
          <a:xfrm>
            <a:off x="1204152" y="3202727"/>
            <a:ext cx="9746073" cy="717193"/>
          </a:xfrm>
          <a:prstGeom prst="rect">
            <a:avLst/>
          </a:prstGeom>
          <a:noFill/>
          <a:ln>
            <a:noFill/>
          </a:ln>
        </p:spPr>
        <p:txBody>
          <a:bodyPr spcFirstLastPara="1" wrap="square" lIns="64250" tIns="32125" rIns="64250" bIns="32125" anchor="t" anchorCtr="0">
            <a:spAutoFit/>
          </a:bodyPr>
          <a:lstStyle>
            <a:lvl1pPr lvl="0" algn="l">
              <a:lnSpc>
                <a:spcPct val="108695"/>
              </a:lnSpc>
              <a:spcBef>
                <a:spcPts val="2109"/>
              </a:spcBef>
              <a:spcAft>
                <a:spcPts val="0"/>
              </a:spcAft>
              <a:buClr>
                <a:schemeClr val="dk2"/>
              </a:buClr>
              <a:buSzPts val="4600"/>
              <a:buFont typeface="Libre Franklin"/>
              <a:buNone/>
              <a:defRPr sz="4600" cap="none">
                <a:solidFill>
                  <a:srgbClr val="5A5B5D"/>
                </a:solidFill>
              </a:defRPr>
            </a:lvl1pPr>
            <a:lvl2pPr lvl="1" algn="ctr">
              <a:lnSpc>
                <a:spcPct val="100000"/>
              </a:lnSpc>
              <a:spcBef>
                <a:spcPts val="1000"/>
              </a:spcBef>
              <a:spcAft>
                <a:spcPts val="0"/>
              </a:spcAft>
              <a:buSzPts val="1000"/>
              <a:buNone/>
              <a:defRPr>
                <a:solidFill>
                  <a:srgbClr val="888888"/>
                </a:solidFill>
              </a:defRPr>
            </a:lvl2pPr>
            <a:lvl3pPr lvl="2" algn="ctr">
              <a:lnSpc>
                <a:spcPct val="100000"/>
              </a:lnSpc>
              <a:spcBef>
                <a:spcPts val="1000"/>
              </a:spcBef>
              <a:spcAft>
                <a:spcPts val="0"/>
              </a:spcAft>
              <a:buClr>
                <a:srgbClr val="888888"/>
              </a:buClr>
              <a:buSzPts val="18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10" name="Google Shape;110;p35"/>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35"/>
          <p:cNvSpPr txBox="1"/>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A5B5D"/>
                </a:solidFill>
                <a:latin typeface="Libre Franklin"/>
                <a:ea typeface="Libre Franklin"/>
                <a:cs typeface="Libre Franklin"/>
                <a:sym typeface="Libre Franklin"/>
              </a:rPr>
              <a:t>‹#›</a:t>
            </a:fld>
            <a:endParaRPr sz="1200" b="0" i="0" u="none" strike="noStrike" cap="none">
              <a:solidFill>
                <a:srgbClr val="5A5B5D"/>
              </a:solidFill>
              <a:latin typeface="Libre Franklin"/>
              <a:ea typeface="Libre Franklin"/>
              <a:cs typeface="Libre Franklin"/>
              <a:sym typeface="Libre Frankli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4"/>
        <p:cNvGrpSpPr/>
        <p:nvPr/>
      </p:nvGrpSpPr>
      <p:grpSpPr>
        <a:xfrm>
          <a:off x="0" y="0"/>
          <a:ext cx="0" cy="0"/>
          <a:chOff x="0" y="0"/>
          <a:chExt cx="0" cy="0"/>
        </a:xfrm>
      </p:grpSpPr>
      <p:sp>
        <p:nvSpPr>
          <p:cNvPr id="115" name="Google Shape;115;p36"/>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6"/>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6"/>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spTree>
      <p:nvGrpSpPr>
        <p:cNvPr id="1" name="Shape 119"/>
        <p:cNvGrpSpPr/>
        <p:nvPr/>
      </p:nvGrpSpPr>
      <p:grpSpPr>
        <a:xfrm>
          <a:off x="0" y="0"/>
          <a:ext cx="0" cy="0"/>
          <a:chOff x="0" y="0"/>
          <a:chExt cx="0" cy="0"/>
        </a:xfrm>
      </p:grpSpPr>
      <p:sp>
        <p:nvSpPr>
          <p:cNvPr id="120" name="Google Shape;120;p39"/>
          <p:cNvSpPr txBox="1">
            <a:spLocks noGrp="1"/>
          </p:cNvSpPr>
          <p:nvPr>
            <p:ph type="subTitle" idx="1"/>
          </p:nvPr>
        </p:nvSpPr>
        <p:spPr>
          <a:xfrm>
            <a:off x="1204148" y="2996623"/>
            <a:ext cx="9746073" cy="447452"/>
          </a:xfrm>
          <a:prstGeom prst="rect">
            <a:avLst/>
          </a:prstGeom>
          <a:noFill/>
          <a:ln>
            <a:noFill/>
          </a:ln>
        </p:spPr>
        <p:txBody>
          <a:bodyPr spcFirstLastPara="1" wrap="square" lIns="64275" tIns="32125" rIns="64275" bIns="32125" anchor="t" anchorCtr="0">
            <a:spAutoFit/>
          </a:bodyPr>
          <a:lstStyle>
            <a:lvl1pPr marR="0" lvl="0" algn="l">
              <a:lnSpc>
                <a:spcPct val="140000"/>
              </a:lnSpc>
              <a:spcBef>
                <a:spcPts val="2109"/>
              </a:spcBef>
              <a:spcAft>
                <a:spcPts val="0"/>
              </a:spcAft>
              <a:buClr>
                <a:schemeClr val="dk2"/>
              </a:buClr>
              <a:buSzPts val="2000"/>
              <a:buFont typeface="Noto Sans Symbols"/>
              <a:buNone/>
              <a:defRPr sz="2000" cap="none">
                <a:solidFill>
                  <a:srgbClr val="050606"/>
                </a:solidFill>
              </a:defRPr>
            </a:lvl1pPr>
            <a:lvl2pPr lvl="1" algn="ctr">
              <a:lnSpc>
                <a:spcPct val="100000"/>
              </a:lnSpc>
              <a:spcBef>
                <a:spcPts val="2000"/>
              </a:spcBef>
              <a:spcAft>
                <a:spcPts val="0"/>
              </a:spcAft>
              <a:buSzPts val="1000"/>
              <a:buNone/>
              <a:defRPr>
                <a:solidFill>
                  <a:srgbClr val="888888"/>
                </a:solidFill>
              </a:defRPr>
            </a:lvl2pPr>
            <a:lvl3pPr lvl="2" algn="ctr">
              <a:lnSpc>
                <a:spcPct val="100000"/>
              </a:lnSpc>
              <a:spcBef>
                <a:spcPts val="1000"/>
              </a:spcBef>
              <a:spcAft>
                <a:spcPts val="0"/>
              </a:spcAft>
              <a:buClr>
                <a:srgbClr val="888888"/>
              </a:buClr>
              <a:buSzPts val="18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1" name="Google Shape;121;p39"/>
          <p:cNvSpPr txBox="1">
            <a:spLocks noGrp="1"/>
          </p:cNvSpPr>
          <p:nvPr>
            <p:ph type="title"/>
          </p:nvPr>
        </p:nvSpPr>
        <p:spPr>
          <a:xfrm>
            <a:off x="1150313" y="2345635"/>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9"/>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9"/>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27"/>
          <p:cNvSpPr txBox="1">
            <a:spLocks noGrp="1"/>
          </p:cNvSpPr>
          <p:nvPr>
            <p:ph type="body" idx="1"/>
          </p:nvPr>
        </p:nvSpPr>
        <p:spPr>
          <a:xfrm>
            <a:off x="738189" y="1524000"/>
            <a:ext cx="10715627" cy="4106412"/>
          </a:xfrm>
          <a:prstGeom prst="rect">
            <a:avLst/>
          </a:prstGeom>
          <a:noFill/>
          <a:ln>
            <a:noFill/>
          </a:ln>
        </p:spPr>
        <p:txBody>
          <a:bodyPr spcFirstLastPara="1" wrap="square" lIns="91425" tIns="45700" rIns="91425" bIns="45700" anchor="t" anchorCtr="0">
            <a:normAutofit/>
          </a:bodyPr>
          <a:lstStyle>
            <a:lvl1pPr marL="457200" lvl="0" indent="-342900" algn="l">
              <a:lnSpc>
                <a:spcPct val="144444"/>
              </a:lnSpc>
              <a:spcBef>
                <a:spcPts val="1000"/>
              </a:spcBef>
              <a:spcAft>
                <a:spcPts val="0"/>
              </a:spcAft>
              <a:buSzPts val="1800"/>
              <a:buChar char="▪"/>
              <a:defRPr/>
            </a:lvl1pPr>
            <a:lvl2pPr marL="914400" lvl="1" indent="-285750" algn="l">
              <a:lnSpc>
                <a:spcPct val="100000"/>
              </a:lnSpc>
              <a:spcBef>
                <a:spcPts val="1000"/>
              </a:spcBef>
              <a:spcAft>
                <a:spcPts val="0"/>
              </a:spcAft>
              <a:buSzPts val="900"/>
              <a:buChar char="◻"/>
              <a:defRPr/>
            </a:lvl2pPr>
            <a:lvl3pPr marL="1371600" lvl="2" indent="-342900" algn="l">
              <a:lnSpc>
                <a:spcPct val="100000"/>
              </a:lnSpc>
              <a:spcBef>
                <a:spcPts val="100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7"/>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wo Content">
  <p:cSld name="2_Two Content">
    <p:bg>
      <p:bgPr>
        <a:solidFill>
          <a:schemeClr val="dk1"/>
        </a:solidFill>
        <a:effectLst/>
      </p:bgPr>
    </p:bg>
    <p:spTree>
      <p:nvGrpSpPr>
        <p:cNvPr id="1" name="Shape 28"/>
        <p:cNvGrpSpPr/>
        <p:nvPr/>
      </p:nvGrpSpPr>
      <p:grpSpPr>
        <a:xfrm>
          <a:off x="0" y="0"/>
          <a:ext cx="0" cy="0"/>
          <a:chOff x="0" y="0"/>
          <a:chExt cx="0" cy="0"/>
        </a:xfrm>
      </p:grpSpPr>
      <p:pic>
        <p:nvPicPr>
          <p:cNvPr id="29" name="Google Shape;29;p31" descr="A picture containing person, person, boy, chil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31"/>
          <p:cNvSpPr/>
          <p:nvPr/>
        </p:nvSpPr>
        <p:spPr>
          <a:xfrm>
            <a:off x="6096000" y="0"/>
            <a:ext cx="6096000" cy="6858000"/>
          </a:xfrm>
          <a:prstGeom prst="rect">
            <a:avLst/>
          </a:prstGeom>
          <a:solidFill>
            <a:srgbClr val="5A5B5D">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1" name="Google Shape;31;p31"/>
          <p:cNvSpPr/>
          <p:nvPr/>
        </p:nvSpPr>
        <p:spPr>
          <a:xfrm>
            <a:off x="0" y="0"/>
            <a:ext cx="6096000" cy="6858000"/>
          </a:xfrm>
          <a:prstGeom prst="rect">
            <a:avLst/>
          </a:prstGeom>
          <a:solidFill>
            <a:srgbClr val="005188">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2" name="Google Shape;32;p31"/>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31"/>
          <p:cNvSpPr txBox="1">
            <a:spLocks noGrp="1"/>
          </p:cNvSpPr>
          <p:nvPr>
            <p:ph type="ftr" idx="11"/>
          </p:nvPr>
        </p:nvSpPr>
        <p:spPr>
          <a:xfrm>
            <a:off x="6534987" y="630286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1"/>
          <p:cNvSpPr txBox="1">
            <a:spLocks noGrp="1"/>
          </p:cNvSpPr>
          <p:nvPr>
            <p:ph type="body" idx="1"/>
          </p:nvPr>
        </p:nvSpPr>
        <p:spPr>
          <a:xfrm>
            <a:off x="688767" y="2154312"/>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000">
                <a:solidFill>
                  <a:schemeClr val="lt1"/>
                </a:solidFill>
              </a:defRPr>
            </a:lvl1pPr>
            <a:lvl2pPr marL="914400" lvl="1" indent="-285750" algn="l">
              <a:lnSpc>
                <a:spcPct val="100000"/>
              </a:lnSpc>
              <a:spcBef>
                <a:spcPts val="1000"/>
              </a:spcBef>
              <a:spcAft>
                <a:spcPts val="0"/>
              </a:spcAft>
              <a:buSzPts val="900"/>
              <a:buChar char="◻"/>
              <a:defRPr sz="1800">
                <a:solidFill>
                  <a:schemeClr val="lt1"/>
                </a:solidFill>
              </a:defRPr>
            </a:lvl2pPr>
            <a:lvl3pPr marL="1371600" lvl="2" indent="-342900" algn="l">
              <a:lnSpc>
                <a:spcPct val="100000"/>
              </a:lnSpc>
              <a:spcBef>
                <a:spcPts val="1000"/>
              </a:spcBef>
              <a:spcAft>
                <a:spcPts val="0"/>
              </a:spcAft>
              <a:buClr>
                <a:schemeClr val="lt1"/>
              </a:buClr>
              <a:buSzPts val="1800"/>
              <a:buChar char="•"/>
              <a:defRPr sz="1800">
                <a:solidFill>
                  <a:schemeClr val="lt1"/>
                </a:solidFill>
              </a:defRPr>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5" name="Google Shape;35;p31"/>
          <p:cNvSpPr txBox="1">
            <a:spLocks noGrp="1"/>
          </p:cNvSpPr>
          <p:nvPr>
            <p:ph type="body" idx="2"/>
          </p:nvPr>
        </p:nvSpPr>
        <p:spPr>
          <a:xfrm>
            <a:off x="661773" y="1634561"/>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92857"/>
              </a:lnSpc>
              <a:spcBef>
                <a:spcPts val="1000"/>
              </a:spcBef>
              <a:spcAft>
                <a:spcPts val="0"/>
              </a:spcAft>
              <a:buSzPts val="2800"/>
              <a:buNone/>
              <a:defRPr sz="2800" b="1">
                <a:solidFill>
                  <a:schemeClr val="lt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6" name="Google Shape;36;p31"/>
          <p:cNvSpPr txBox="1">
            <a:spLocks noGrp="1"/>
          </p:cNvSpPr>
          <p:nvPr>
            <p:ph type="body" idx="3"/>
          </p:nvPr>
        </p:nvSpPr>
        <p:spPr>
          <a:xfrm>
            <a:off x="6479111" y="2207696"/>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000">
                <a:solidFill>
                  <a:schemeClr val="lt1"/>
                </a:solidFill>
              </a:defRPr>
            </a:lvl1pPr>
            <a:lvl2pPr marL="914400" lvl="1" indent="-285750" algn="l">
              <a:lnSpc>
                <a:spcPct val="100000"/>
              </a:lnSpc>
              <a:spcBef>
                <a:spcPts val="1000"/>
              </a:spcBef>
              <a:spcAft>
                <a:spcPts val="0"/>
              </a:spcAft>
              <a:buSzPts val="900"/>
              <a:buChar char="◻"/>
              <a:defRPr sz="1800">
                <a:solidFill>
                  <a:schemeClr val="lt1"/>
                </a:solidFill>
              </a:defRPr>
            </a:lvl2pPr>
            <a:lvl3pPr marL="1371600" lvl="2" indent="-342900" algn="l">
              <a:lnSpc>
                <a:spcPct val="100000"/>
              </a:lnSpc>
              <a:spcBef>
                <a:spcPts val="1000"/>
              </a:spcBef>
              <a:spcAft>
                <a:spcPts val="0"/>
              </a:spcAft>
              <a:buClr>
                <a:schemeClr val="lt1"/>
              </a:buClr>
              <a:buSzPts val="1800"/>
              <a:buChar char="•"/>
              <a:defRPr sz="1800">
                <a:solidFill>
                  <a:schemeClr val="lt1"/>
                </a:solidFill>
              </a:defRPr>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7" name="Google Shape;37;p31"/>
          <p:cNvSpPr txBox="1">
            <a:spLocks noGrp="1"/>
          </p:cNvSpPr>
          <p:nvPr>
            <p:ph type="body" idx="4"/>
          </p:nvPr>
        </p:nvSpPr>
        <p:spPr>
          <a:xfrm>
            <a:off x="6452117" y="1687945"/>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92857"/>
              </a:lnSpc>
              <a:spcBef>
                <a:spcPts val="1000"/>
              </a:spcBef>
              <a:spcAft>
                <a:spcPts val="0"/>
              </a:spcAft>
              <a:buSzPts val="2800"/>
              <a:buNone/>
              <a:defRPr sz="2800" b="1">
                <a:solidFill>
                  <a:schemeClr val="lt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rt with title (1)">
  <p:cSld name="Chart with title (1)">
    <p:spTree>
      <p:nvGrpSpPr>
        <p:cNvPr id="1" name="Shape 38"/>
        <p:cNvGrpSpPr/>
        <p:nvPr/>
      </p:nvGrpSpPr>
      <p:grpSpPr>
        <a:xfrm>
          <a:off x="0" y="0"/>
          <a:ext cx="0" cy="0"/>
          <a:chOff x="0" y="0"/>
          <a:chExt cx="0" cy="0"/>
        </a:xfrm>
      </p:grpSpPr>
      <p:sp>
        <p:nvSpPr>
          <p:cNvPr id="39" name="Google Shape;39;p38"/>
          <p:cNvSpPr/>
          <p:nvPr/>
        </p:nvSpPr>
        <p:spPr>
          <a:xfrm>
            <a:off x="-21833" y="2"/>
            <a:ext cx="12192000" cy="6857998"/>
          </a:xfrm>
          <a:prstGeom prst="rect">
            <a:avLst/>
          </a:prstGeom>
          <a:solidFill>
            <a:schemeClr val="lt1"/>
          </a:solid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chemeClr val="dk1"/>
              </a:buClr>
              <a:buSzPts val="2400"/>
              <a:buFont typeface="Libre Franklin"/>
              <a:buNone/>
            </a:pPr>
            <a:endParaRPr sz="2400" b="0" i="0" u="none" strike="noStrike" cap="none">
              <a:solidFill>
                <a:srgbClr val="000000"/>
              </a:solidFill>
              <a:latin typeface="Arial"/>
              <a:ea typeface="Arial"/>
              <a:cs typeface="Arial"/>
              <a:sym typeface="Arial"/>
            </a:endParaRPr>
          </a:p>
        </p:txBody>
      </p:sp>
      <p:sp>
        <p:nvSpPr>
          <p:cNvPr id="40" name="Google Shape;40;p38"/>
          <p:cNvSpPr txBox="1">
            <a:spLocks noGrp="1"/>
          </p:cNvSpPr>
          <p:nvPr>
            <p:ph type="body" idx="1"/>
          </p:nvPr>
        </p:nvSpPr>
        <p:spPr>
          <a:xfrm>
            <a:off x="449407" y="5274393"/>
            <a:ext cx="3310144" cy="528224"/>
          </a:xfrm>
          <a:prstGeom prst="rect">
            <a:avLst/>
          </a:prstGeom>
          <a:noFill/>
          <a:ln>
            <a:noFill/>
          </a:ln>
        </p:spPr>
        <p:txBody>
          <a:bodyPr spcFirstLastPara="1" wrap="square" lIns="91425" tIns="45700" rIns="91425" bIns="45700" anchor="t" anchorCtr="0">
            <a:normAutofit/>
          </a:bodyPr>
          <a:lstStyle>
            <a:lvl1pPr marL="457200" lvl="0" indent="-228600" algn="l">
              <a:lnSpc>
                <a:spcPct val="216666"/>
              </a:lnSpc>
              <a:spcBef>
                <a:spcPts val="1000"/>
              </a:spcBef>
              <a:spcAft>
                <a:spcPts val="0"/>
              </a:spcAft>
              <a:buSzPts val="1200"/>
              <a:buFont typeface="Libre Franklin"/>
              <a:buNone/>
              <a:defRPr sz="1200" i="1"/>
            </a:lvl1pPr>
            <a:lvl2pPr marL="914400" lvl="1" indent="-228600" algn="l">
              <a:lnSpc>
                <a:spcPct val="100000"/>
              </a:lnSpc>
              <a:spcBef>
                <a:spcPts val="1000"/>
              </a:spcBef>
              <a:spcAft>
                <a:spcPts val="0"/>
              </a:spcAft>
              <a:buSzPts val="700"/>
              <a:buFont typeface="Libre Franklin"/>
              <a:buNone/>
              <a:defRPr sz="1400"/>
            </a:lvl2pPr>
            <a:lvl3pPr marL="1371600" lvl="2" indent="-228600" algn="l">
              <a:lnSpc>
                <a:spcPct val="100000"/>
              </a:lnSpc>
              <a:spcBef>
                <a:spcPts val="1000"/>
              </a:spcBef>
              <a:spcAft>
                <a:spcPts val="0"/>
              </a:spcAft>
              <a:buClr>
                <a:schemeClr val="dk1"/>
              </a:buClr>
              <a:buSzPts val="1400"/>
              <a:buFont typeface="Libre Franklin"/>
              <a:buNone/>
              <a:defRPr sz="1400"/>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 name="Google Shape;41;p38"/>
          <p:cNvSpPr txBox="1">
            <a:spLocks noGrp="1"/>
          </p:cNvSpPr>
          <p:nvPr>
            <p:ph type="body" idx="2"/>
          </p:nvPr>
        </p:nvSpPr>
        <p:spPr>
          <a:xfrm>
            <a:off x="7325955" y="564185"/>
            <a:ext cx="4234455" cy="705630"/>
          </a:xfrm>
          <a:prstGeom prst="rect">
            <a:avLst/>
          </a:prstGeom>
          <a:noFill/>
          <a:ln>
            <a:noFill/>
          </a:ln>
        </p:spPr>
        <p:txBody>
          <a:bodyPr spcFirstLastPara="1" wrap="square" lIns="91425" tIns="45700" rIns="91425" bIns="45700" anchor="t" anchorCtr="0">
            <a:normAutofit/>
          </a:bodyPr>
          <a:lstStyle>
            <a:lvl1pPr marL="457200" lvl="0" indent="-228600" algn="r">
              <a:lnSpc>
                <a:spcPct val="122222"/>
              </a:lnSpc>
              <a:spcBef>
                <a:spcPts val="1500"/>
              </a:spcBef>
              <a:spcAft>
                <a:spcPts val="0"/>
              </a:spcAft>
              <a:buSzPts val="1800"/>
              <a:buNone/>
              <a:defRPr sz="1800"/>
            </a:lvl1pPr>
            <a:lvl2pPr marL="914400" lvl="1" indent="-228600" algn="l">
              <a:lnSpc>
                <a:spcPct val="100000"/>
              </a:lnSpc>
              <a:spcBef>
                <a:spcPts val="1000"/>
              </a:spcBef>
              <a:spcAft>
                <a:spcPts val="0"/>
              </a:spcAft>
              <a:buSzPts val="600"/>
              <a:buNone/>
              <a:defRPr sz="1200"/>
            </a:lvl2pPr>
            <a:lvl3pPr marL="1371600" lvl="2" indent="-228600" algn="l">
              <a:lnSpc>
                <a:spcPct val="100000"/>
              </a:lnSpc>
              <a:spcBef>
                <a:spcPts val="10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2" name="Google Shape;42;p38"/>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8"/>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bg>
      <p:bgPr>
        <a:solidFill>
          <a:schemeClr val="lt1"/>
        </a:solidFill>
        <a:effectLst/>
      </p:bgPr>
    </p:bg>
    <p:spTree>
      <p:nvGrpSpPr>
        <p:cNvPr id="1" name="Shape 45"/>
        <p:cNvGrpSpPr/>
        <p:nvPr/>
      </p:nvGrpSpPr>
      <p:grpSpPr>
        <a:xfrm>
          <a:off x="0" y="0"/>
          <a:ext cx="0" cy="0"/>
          <a:chOff x="0" y="0"/>
          <a:chExt cx="0" cy="0"/>
        </a:xfrm>
      </p:grpSpPr>
      <p:sp>
        <p:nvSpPr>
          <p:cNvPr id="46" name="Google Shape;46;p28"/>
          <p:cNvSpPr txBox="1">
            <a:spLocks noGrp="1"/>
          </p:cNvSpPr>
          <p:nvPr>
            <p:ph type="ftr" idx="11"/>
          </p:nvPr>
        </p:nvSpPr>
        <p:spPr>
          <a:xfrm>
            <a:off x="6530340" y="627666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8"/>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8"/>
          <p:cNvSpPr txBox="1">
            <a:spLocks noGrp="1"/>
          </p:cNvSpPr>
          <p:nvPr>
            <p:ph type="body" idx="1"/>
          </p:nvPr>
        </p:nvSpPr>
        <p:spPr>
          <a:xfrm>
            <a:off x="6619773" y="2159000"/>
            <a:ext cx="5268383" cy="3717544"/>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000"/>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9" name="Google Shape;49;p28"/>
          <p:cNvSpPr txBox="1">
            <a:spLocks noGrp="1"/>
          </p:cNvSpPr>
          <p:nvPr>
            <p:ph type="title"/>
          </p:nvPr>
        </p:nvSpPr>
        <p:spPr>
          <a:xfrm>
            <a:off x="6619773" y="1387209"/>
            <a:ext cx="4833555"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28" descr="A view of a large city landscape&#10;&#10;Description automatically generated"/>
          <p:cNvPicPr preferRelativeResize="0"/>
          <p:nvPr/>
        </p:nvPicPr>
        <p:blipFill rotWithShape="1">
          <a:blip r:embed="rId2">
            <a:alphaModFix/>
          </a:blip>
          <a:srcRect/>
          <a:stretch/>
        </p:blipFill>
        <p:spPr>
          <a:xfrm>
            <a:off x="0" y="0"/>
            <a:ext cx="6096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bg>
      <p:bgPr>
        <a:solidFill>
          <a:schemeClr val="dk2"/>
        </a:solidFill>
        <a:effectLst/>
      </p:bgPr>
    </p:bg>
    <p:spTree>
      <p:nvGrpSpPr>
        <p:cNvPr id="1" name="Shape 51"/>
        <p:cNvGrpSpPr/>
        <p:nvPr/>
      </p:nvGrpSpPr>
      <p:grpSpPr>
        <a:xfrm>
          <a:off x="0" y="0"/>
          <a:ext cx="0" cy="0"/>
          <a:chOff x="0" y="0"/>
          <a:chExt cx="0" cy="0"/>
        </a:xfrm>
      </p:grpSpPr>
      <p:pic>
        <p:nvPicPr>
          <p:cNvPr id="52" name="Google Shape;52;p26" descr="A large body of water surrounded by tre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3" name="Google Shape;53;p26"/>
          <p:cNvSpPr/>
          <p:nvPr/>
        </p:nvSpPr>
        <p:spPr>
          <a:xfrm>
            <a:off x="0" y="0"/>
            <a:ext cx="12192000" cy="6858000"/>
          </a:xfrm>
          <a:prstGeom prst="rect">
            <a:avLst/>
          </a:prstGeom>
          <a:solidFill>
            <a:srgbClr val="005288">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4" name="Google Shape;54;p26"/>
          <p:cNvSpPr txBox="1">
            <a:spLocks noGrp="1"/>
          </p:cNvSpPr>
          <p:nvPr>
            <p:ph type="title"/>
          </p:nvPr>
        </p:nvSpPr>
        <p:spPr>
          <a:xfrm>
            <a:off x="738189" y="2579484"/>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000"/>
              <a:buFont typeface="Libre Franklin"/>
              <a:buNone/>
              <a:defRPr sz="4000" b="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6"/>
          <p:cNvSpPr txBox="1">
            <a:spLocks noGrp="1"/>
          </p:cNvSpPr>
          <p:nvPr>
            <p:ph type="body" idx="1"/>
          </p:nvPr>
        </p:nvSpPr>
        <p:spPr>
          <a:xfrm>
            <a:off x="745067" y="3310128"/>
            <a:ext cx="10708748" cy="1148366"/>
          </a:xfrm>
          <a:prstGeom prst="rect">
            <a:avLst/>
          </a:prstGeom>
          <a:noFill/>
          <a:ln>
            <a:noFill/>
          </a:ln>
        </p:spPr>
        <p:txBody>
          <a:bodyPr spcFirstLastPara="1" wrap="square" lIns="91425" tIns="45700" rIns="91425" bIns="45700" anchor="t" anchorCtr="0">
            <a:normAutofit/>
          </a:bodyPr>
          <a:lstStyle>
            <a:lvl1pPr marL="457200" lvl="0" indent="-228600" algn="l">
              <a:lnSpc>
                <a:spcPct val="162500"/>
              </a:lnSpc>
              <a:spcBef>
                <a:spcPts val="1000"/>
              </a:spcBef>
              <a:spcAft>
                <a:spcPts val="0"/>
              </a:spcAft>
              <a:buSzPts val="1600"/>
              <a:buNone/>
              <a:defRPr sz="160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a:lvl2pPr>
            <a:lvl3pPr marL="1371600" lvl="2" indent="-342900" algn="l">
              <a:lnSpc>
                <a:spcPct val="100000"/>
              </a:lnSpc>
              <a:spcBef>
                <a:spcPts val="100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4_Two Content">
  <p:cSld name="4_Two Content">
    <p:bg>
      <p:bgPr>
        <a:solidFill>
          <a:schemeClr val="lt1"/>
        </a:solidFill>
        <a:effectLst/>
      </p:bgPr>
    </p:bg>
    <p:spTree>
      <p:nvGrpSpPr>
        <p:cNvPr id="1" name="Shape 56"/>
        <p:cNvGrpSpPr/>
        <p:nvPr/>
      </p:nvGrpSpPr>
      <p:grpSpPr>
        <a:xfrm>
          <a:off x="0" y="0"/>
          <a:ext cx="0" cy="0"/>
          <a:chOff x="0" y="0"/>
          <a:chExt cx="0" cy="0"/>
        </a:xfrm>
      </p:grpSpPr>
      <p:sp>
        <p:nvSpPr>
          <p:cNvPr id="57" name="Google Shape;57;p29"/>
          <p:cNvSpPr/>
          <p:nvPr/>
        </p:nvSpPr>
        <p:spPr>
          <a:xfrm>
            <a:off x="6096000" y="0"/>
            <a:ext cx="6096000" cy="6858000"/>
          </a:xfrm>
          <a:prstGeom prst="rect">
            <a:avLst/>
          </a:prstGeom>
          <a:solidFill>
            <a:srgbClr val="0051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8" name="Google Shape;58;p29"/>
          <p:cNvSpPr txBox="1">
            <a:spLocks noGrp="1"/>
          </p:cNvSpPr>
          <p:nvPr>
            <p:ph type="ftr" idx="11"/>
          </p:nvPr>
        </p:nvSpPr>
        <p:spPr>
          <a:xfrm>
            <a:off x="6587490" y="629952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9"/>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29"/>
          <p:cNvSpPr txBox="1">
            <a:spLocks noGrp="1"/>
          </p:cNvSpPr>
          <p:nvPr>
            <p:ph type="body" idx="1"/>
          </p:nvPr>
        </p:nvSpPr>
        <p:spPr>
          <a:xfrm>
            <a:off x="725837" y="2143639"/>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000"/>
            </a:lvl1pPr>
            <a:lvl2pPr marL="914400" lvl="1" indent="-285750" algn="l">
              <a:lnSpc>
                <a:spcPct val="100000"/>
              </a:lnSpc>
              <a:spcBef>
                <a:spcPts val="1000"/>
              </a:spcBef>
              <a:spcAft>
                <a:spcPts val="0"/>
              </a:spcAft>
              <a:buSzPts val="900"/>
              <a:buChar char="◻"/>
              <a:defRPr sz="1800"/>
            </a:lvl2pPr>
            <a:lvl3pPr marL="1371600" lvl="2" indent="-342900" algn="l">
              <a:lnSpc>
                <a:spcPct val="100000"/>
              </a:lnSpc>
              <a:spcBef>
                <a:spcPts val="100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1" name="Google Shape;61;p29"/>
          <p:cNvSpPr txBox="1">
            <a:spLocks noGrp="1"/>
          </p:cNvSpPr>
          <p:nvPr>
            <p:ph type="title"/>
          </p:nvPr>
        </p:nvSpPr>
        <p:spPr>
          <a:xfrm>
            <a:off x="738189" y="1206938"/>
            <a:ext cx="5117441"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9"/>
          <p:cNvSpPr txBox="1">
            <a:spLocks noGrp="1"/>
          </p:cNvSpPr>
          <p:nvPr>
            <p:ph type="body" idx="2"/>
          </p:nvPr>
        </p:nvSpPr>
        <p:spPr>
          <a:xfrm>
            <a:off x="6722076" y="1379318"/>
            <a:ext cx="4860325" cy="3764177"/>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SzPts val="2000"/>
              <a:buNone/>
              <a:defRPr sz="2000">
                <a:solidFill>
                  <a:schemeClr val="lt1"/>
                </a:solidFill>
              </a:defRPr>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hart with title (3)">
  <p:cSld name="Chart with title (3)">
    <p:spTree>
      <p:nvGrpSpPr>
        <p:cNvPr id="1" name="Shape 64"/>
        <p:cNvGrpSpPr/>
        <p:nvPr/>
      </p:nvGrpSpPr>
      <p:grpSpPr>
        <a:xfrm>
          <a:off x="0" y="0"/>
          <a:ext cx="0" cy="0"/>
          <a:chOff x="0" y="0"/>
          <a:chExt cx="0" cy="0"/>
        </a:xfrm>
      </p:grpSpPr>
      <p:sp>
        <p:nvSpPr>
          <p:cNvPr id="65" name="Google Shape;65;p34"/>
          <p:cNvSpPr txBox="1">
            <a:spLocks noGrp="1"/>
          </p:cNvSpPr>
          <p:nvPr>
            <p:ph type="body" idx="1"/>
          </p:nvPr>
        </p:nvSpPr>
        <p:spPr>
          <a:xfrm>
            <a:off x="646695" y="5229211"/>
            <a:ext cx="6766343" cy="528224"/>
          </a:xfrm>
          <a:prstGeom prst="rect">
            <a:avLst/>
          </a:prstGeom>
          <a:noFill/>
          <a:ln>
            <a:noFill/>
          </a:ln>
        </p:spPr>
        <p:txBody>
          <a:bodyPr spcFirstLastPara="1" wrap="square" lIns="91425" tIns="45700" rIns="91425" bIns="45700" anchor="t" anchorCtr="0">
            <a:normAutofit/>
          </a:bodyPr>
          <a:lstStyle>
            <a:lvl1pPr marL="457200" lvl="0" indent="-228600" algn="l">
              <a:lnSpc>
                <a:spcPct val="216666"/>
              </a:lnSpc>
              <a:spcBef>
                <a:spcPts val="1000"/>
              </a:spcBef>
              <a:spcAft>
                <a:spcPts val="0"/>
              </a:spcAft>
              <a:buSzPts val="1200"/>
              <a:buFont typeface="Libre Franklin"/>
              <a:buNone/>
              <a:defRPr sz="1200" i="1"/>
            </a:lvl1pPr>
            <a:lvl2pPr marL="914400" lvl="1" indent="-228600" algn="l">
              <a:lnSpc>
                <a:spcPct val="100000"/>
              </a:lnSpc>
              <a:spcBef>
                <a:spcPts val="1000"/>
              </a:spcBef>
              <a:spcAft>
                <a:spcPts val="0"/>
              </a:spcAft>
              <a:buSzPts val="700"/>
              <a:buFont typeface="Libre Franklin"/>
              <a:buNone/>
              <a:defRPr sz="1400"/>
            </a:lvl2pPr>
            <a:lvl3pPr marL="1371600" lvl="2" indent="-228600" algn="l">
              <a:lnSpc>
                <a:spcPct val="100000"/>
              </a:lnSpc>
              <a:spcBef>
                <a:spcPts val="1000"/>
              </a:spcBef>
              <a:spcAft>
                <a:spcPts val="0"/>
              </a:spcAft>
              <a:buClr>
                <a:schemeClr val="dk1"/>
              </a:buClr>
              <a:buSzPts val="1400"/>
              <a:buFont typeface="Libre Franklin"/>
              <a:buNone/>
              <a:defRPr sz="1400"/>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6" name="Google Shape;66;p34"/>
          <p:cNvSpPr txBox="1">
            <a:spLocks noGrp="1"/>
          </p:cNvSpPr>
          <p:nvPr>
            <p:ph type="body" idx="2"/>
          </p:nvPr>
        </p:nvSpPr>
        <p:spPr>
          <a:xfrm>
            <a:off x="646695" y="517967"/>
            <a:ext cx="10867972" cy="528224"/>
          </a:xfrm>
          <a:prstGeom prst="rect">
            <a:avLst/>
          </a:prstGeom>
          <a:noFill/>
          <a:ln>
            <a:noFill/>
          </a:ln>
        </p:spPr>
        <p:txBody>
          <a:bodyPr spcFirstLastPara="1" wrap="square" lIns="91425" tIns="45700" rIns="91425" bIns="45700" anchor="t" anchorCtr="0">
            <a:normAutofit/>
          </a:bodyPr>
          <a:lstStyle>
            <a:lvl1pPr marL="457200" lvl="0" indent="-228600" algn="l">
              <a:lnSpc>
                <a:spcPct val="122222"/>
              </a:lnSpc>
              <a:spcBef>
                <a:spcPts val="1500"/>
              </a:spcBef>
              <a:spcAft>
                <a:spcPts val="0"/>
              </a:spcAft>
              <a:buSzPts val="1800"/>
              <a:buNone/>
              <a:defRPr sz="1800">
                <a:solidFill>
                  <a:schemeClr val="dk1"/>
                </a:solidFill>
              </a:defRPr>
            </a:lvl1pPr>
            <a:lvl2pPr marL="914400" lvl="1" indent="-228600" algn="l">
              <a:lnSpc>
                <a:spcPct val="100000"/>
              </a:lnSpc>
              <a:spcBef>
                <a:spcPts val="1000"/>
              </a:spcBef>
              <a:spcAft>
                <a:spcPts val="0"/>
              </a:spcAft>
              <a:buSzPts val="600"/>
              <a:buNone/>
              <a:defRPr sz="1200"/>
            </a:lvl2pPr>
            <a:lvl3pPr marL="1371600" lvl="2" indent="-228600" algn="l">
              <a:lnSpc>
                <a:spcPct val="100000"/>
              </a:lnSpc>
              <a:spcBef>
                <a:spcPts val="10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7" name="Google Shape;67;p34"/>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ed list">
  <p:cSld name="Numbered list">
    <p:spTree>
      <p:nvGrpSpPr>
        <p:cNvPr id="1" name="Shape 70"/>
        <p:cNvGrpSpPr/>
        <p:nvPr/>
      </p:nvGrpSpPr>
      <p:grpSpPr>
        <a:xfrm>
          <a:off x="0" y="0"/>
          <a:ext cx="0" cy="0"/>
          <a:chOff x="0" y="0"/>
          <a:chExt cx="0" cy="0"/>
        </a:xfrm>
      </p:grpSpPr>
      <p:sp>
        <p:nvSpPr>
          <p:cNvPr id="71" name="Google Shape;71;p37"/>
          <p:cNvSpPr txBox="1">
            <a:spLocks noGrp="1"/>
          </p:cNvSpPr>
          <p:nvPr>
            <p:ph type="body" idx="1"/>
          </p:nvPr>
        </p:nvSpPr>
        <p:spPr>
          <a:xfrm>
            <a:off x="738193" y="1549400"/>
            <a:ext cx="10715625" cy="4022725"/>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Clr>
                <a:srgbClr val="101820"/>
              </a:buClr>
              <a:buSzPts val="2000"/>
              <a:buFont typeface="Libre Franklin"/>
              <a:buAutoNum type="arabicPeriod"/>
              <a:defRPr sz="2000">
                <a:solidFill>
                  <a:srgbClr val="101820"/>
                </a:solidFill>
              </a:defRPr>
            </a:lvl1pPr>
            <a:lvl2pPr marL="914400" lvl="1" indent="-342900" algn="l">
              <a:lnSpc>
                <a:spcPct val="100000"/>
              </a:lnSpc>
              <a:spcBef>
                <a:spcPts val="1000"/>
              </a:spcBef>
              <a:spcAft>
                <a:spcPts val="0"/>
              </a:spcAft>
              <a:buClr>
                <a:srgbClr val="101820"/>
              </a:buClr>
              <a:buSzPts val="1800"/>
              <a:buFont typeface="Libre Franklin"/>
              <a:buAutoNum type="alphaLcPeriod"/>
              <a:defRPr sz="1800">
                <a:solidFill>
                  <a:srgbClr val="101820"/>
                </a:solidFill>
              </a:defRPr>
            </a:lvl2pPr>
            <a:lvl3pPr marL="1371600" lvl="2" indent="-330200" algn="l">
              <a:lnSpc>
                <a:spcPct val="100000"/>
              </a:lnSpc>
              <a:spcBef>
                <a:spcPts val="1000"/>
              </a:spcBef>
              <a:spcAft>
                <a:spcPts val="0"/>
              </a:spcAft>
              <a:buClr>
                <a:srgbClr val="101820"/>
              </a:buClr>
              <a:buSzPts val="1600"/>
              <a:buFont typeface="Noto Sans Symbols"/>
              <a:buChar char="▪"/>
              <a:defRPr sz="1600">
                <a:solidFill>
                  <a:srgbClr val="101820"/>
                </a:solidFill>
              </a:defRPr>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2" name="Google Shape;72;p37"/>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a:solidFill>
                  <a:srgbClr val="0052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7"/>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7"/>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dt" idx="10"/>
          </p:nvPr>
        </p:nvSpPr>
        <p:spPr>
          <a:xfrm>
            <a:off x="3251200" y="6173791"/>
            <a:ext cx="284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 name="Google Shape;11;p22"/>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2800"/>
              <a:buFont typeface="Libre Franklin"/>
              <a:buNone/>
              <a:defRPr sz="2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2" name="Google Shape;12;p22"/>
          <p:cNvCxnSpPr/>
          <p:nvPr/>
        </p:nvCxnSpPr>
        <p:spPr>
          <a:xfrm>
            <a:off x="738194" y="1297384"/>
            <a:ext cx="10715625" cy="0"/>
          </a:xfrm>
          <a:prstGeom prst="straightConnector1">
            <a:avLst/>
          </a:prstGeom>
          <a:noFill/>
          <a:ln w="25400" cap="flat" cmpd="sng">
            <a:solidFill>
              <a:srgbClr val="8A8B8F"/>
            </a:solidFill>
            <a:prstDash val="solid"/>
            <a:round/>
            <a:headEnd type="none" w="sm" len="sm"/>
            <a:tailEnd type="none" w="sm" len="sm"/>
          </a:ln>
        </p:spPr>
      </p:cxnSp>
      <p:sp>
        <p:nvSpPr>
          <p:cNvPr id="13" name="Google Shape;13;p22"/>
          <p:cNvSpPr txBox="1">
            <a:spLocks noGrp="1"/>
          </p:cNvSpPr>
          <p:nvPr>
            <p:ph type="body" idx="1"/>
          </p:nvPr>
        </p:nvSpPr>
        <p:spPr>
          <a:xfrm>
            <a:off x="738189" y="1524000"/>
            <a:ext cx="10715627" cy="410641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18181"/>
              </a:lnSpc>
              <a:spcBef>
                <a:spcPts val="1000"/>
              </a:spcBef>
              <a:spcAft>
                <a:spcPts val="0"/>
              </a:spcAft>
              <a:buClr>
                <a:srgbClr val="8A8B8F"/>
              </a:buClr>
              <a:buSzPts val="2200"/>
              <a:buFont typeface="Noto Sans Symbols"/>
              <a:buChar char="▪"/>
              <a:defRPr sz="2200" b="0" i="0" u="none" strike="noStrike" cap="none">
                <a:solidFill>
                  <a:schemeClr val="dk1"/>
                </a:solidFill>
                <a:latin typeface="Libre Franklin"/>
                <a:ea typeface="Libre Franklin"/>
                <a:cs typeface="Libre Franklin"/>
                <a:sym typeface="Libre Franklin"/>
              </a:defRPr>
            </a:lvl1pPr>
            <a:lvl2pPr marL="914400" marR="0" lvl="1" indent="-292100" algn="l" rtl="0">
              <a:lnSpc>
                <a:spcPct val="100000"/>
              </a:lnSpc>
              <a:spcBef>
                <a:spcPts val="1000"/>
              </a:spcBef>
              <a:spcAft>
                <a:spcPts val="0"/>
              </a:spcAft>
              <a:buClr>
                <a:srgbClr val="8A8B8F"/>
              </a:buClr>
              <a:buSzPts val="1000"/>
              <a:buFont typeface="Noto Sans Symbols"/>
              <a:buChar char="◻"/>
              <a:defRPr sz="2000" b="0" i="0" u="none" strike="noStrike" cap="none">
                <a:solidFill>
                  <a:schemeClr val="dk1"/>
                </a:solidFill>
                <a:latin typeface="Libre Franklin"/>
                <a:ea typeface="Libre Franklin"/>
                <a:cs typeface="Libre Franklin"/>
                <a:sym typeface="Libre Franklin"/>
              </a:defRPr>
            </a:lvl2pPr>
            <a:lvl3pPr marL="1371600" marR="0" lvl="2" indent="-342900" algn="l" rtl="0">
              <a:lnSpc>
                <a:spcPct val="100000"/>
              </a:lnSpc>
              <a:spcBef>
                <a:spcPts val="10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22"/>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5" name="Google Shape;15;p22"/>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liKV74avPso"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www.pacificbio.org/initiatives/fire/fire_ecology.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jbNy52Ed-3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www.youtube.com/watch?v=BAmedEG7uj8" TargetMode="Externa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karuktribeclimatechangeprojects.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www.nicoa.org/the-importance-of-food-sovereignty/"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ativefoodalliance.org/our-programs-2/indigenous-seedkeepers-network/"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hyperlink" Target="http://www.youtube.com/watch?v=IooHPLjXi2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d3n8a8pro7vhmx.cloudfront.net/honorearth/pages/222/attachments/original/1390858099/INDIGENOUS_FARM_TO_SCHOOL_PROGRAMS.pdf?139085809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hyperlink" Target="https://keolamagazine.com/agriculture/kalo-farming-on-hawaii-island/" TargetMode="External"/><Relationship Id="rId4" Type="http://schemas.openxmlformats.org/officeDocument/2006/relationships/hyperlink" Target="https://www.hawaiinewsnow.com/story/24659380/becoming-haloa-teens-will-harvest-cultivate-kalo-for-their-meals-for-90-day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www.youtube.com/watch?v=hxcZsF_-SMo" TargetMode="External"/><Relationship Id="rId5" Type="http://schemas.openxmlformats.org/officeDocument/2006/relationships/image" Target="../media/image24.jpg"/><Relationship Id="rId4" Type="http://schemas.openxmlformats.org/officeDocument/2006/relationships/hyperlink" Target="http://www.youtube.com/watch?v=ayDa6CDdwV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nrel.gov/docs/fy16osti/66101.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15uKkmJmQ64"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greatfallstribune.com/story/news/2021/02/12/montana-removes-mask-mandate-tribes-keep-covid-restrictions/6737944002/"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hyperlink" Target="https://www.postbulletin.com/indigenous-impacts/6641313-South-Dakota-COVID-19-checkpoints-highlight-fractures-strength-in-tribal-relations" TargetMode="External"/><Relationship Id="rId5" Type="http://schemas.openxmlformats.org/officeDocument/2006/relationships/hyperlink" Target="https://www.navajo-nsn.gov/News%20Releases/NNDOH/2021/Jan/NDOH%20Public%20Health%20Emergency%20Order%202021-001%20Dikos%20Ntsaaigii-19.pdf" TargetMode="External"/><Relationship Id="rId4" Type="http://schemas.openxmlformats.org/officeDocument/2006/relationships/hyperlink" Target="https://www.pbs.org/newshour/health/how-the-cherokee-nation-has-curtailed-the-pandemic"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apnews.com/article/health-north-dakota-coronavirus-pandemic-b713d9721e8125887c93f1cbe2ae48f4" TargetMode="External"/><Relationship Id="rId4" Type="http://schemas.openxmlformats.org/officeDocument/2006/relationships/hyperlink" Target="https://www.bellinghamherald.com/opinion/op-ed/article249792298.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hyperlink" Target="https://www.ksbe.edu/article/ksk-kumu-solatorio-amasses-global-social-media-following-of-his-lelo-hawaii/" TargetMode="External"/><Relationship Id="rId4" Type="http://schemas.openxmlformats.org/officeDocument/2006/relationships/hyperlink" Target="https://www.intheknow.com/post/social-distance-powwow-native-america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vogue.com/article/body-bag-native-ribbon-dress"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thesolutionsjournal.com/2021/03/01/testing-justice-new-ways-to-address-environmental-inequalitie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docsteach.org/documents?filter_searchterm=AND%22treaty%22+AND(%22native+american%22+OR+indian)&amp;searchType=formula&amp;filterEras=&amp;filterDocTypes=&amp;sortby=date&amp;filter_order=&amp;filter_order_Dir=&amp;rt=5E2Qs3X2zeZf&amp;reset=1"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fema.gov/sites/default/files/2020-07/tribal-consultation-policy_07-03-2019.pdf"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comments" Target="../comments/comment4.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omments" Target="../comments/comment5.xml"/><Relationship Id="rId5" Type="http://schemas.openxmlformats.org/officeDocument/2006/relationships/hyperlink" Target="https://publicintegrity.org/environment/one-disaster-away/when-disaster-strikes-indigenous-communities-receive-unequal-recovery-aid/" TargetMode="Externa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hyperlink" Target="https://www.ncuih.org/videos?article_id=436"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narf.org/our-work/protection-tribal-natural-resource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pic>
        <p:nvPicPr>
          <p:cNvPr id="130" name="Google Shape;130;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31" name="Google Shape;131;p2"/>
          <p:cNvSpPr/>
          <p:nvPr/>
        </p:nvSpPr>
        <p:spPr>
          <a:xfrm>
            <a:off x="0" y="0"/>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
          <p:cNvSpPr txBox="1">
            <a:spLocks noGrp="1"/>
          </p:cNvSpPr>
          <p:nvPr>
            <p:ph type="title"/>
          </p:nvPr>
        </p:nvSpPr>
        <p:spPr>
          <a:xfrm>
            <a:off x="741611" y="1034375"/>
            <a:ext cx="10708800" cy="2179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Libre Franklin"/>
              <a:buNone/>
            </a:pPr>
            <a:r>
              <a:rPr lang="en-US" sz="5600">
                <a:latin typeface="Libre Franklin"/>
                <a:ea typeface="Libre Franklin"/>
                <a:cs typeface="Libre Franklin"/>
                <a:sym typeface="Libre Franklin"/>
              </a:rPr>
              <a:t>Module #3:</a:t>
            </a:r>
            <a:r>
              <a:rPr lang="en-US" sz="5600"/>
              <a:t> </a:t>
            </a:r>
            <a:endParaRPr sz="5600"/>
          </a:p>
          <a:p>
            <a:pPr marL="0" lvl="0" indent="0" algn="l" rtl="0">
              <a:lnSpc>
                <a:spcPct val="90000"/>
              </a:lnSpc>
              <a:spcBef>
                <a:spcPts val="0"/>
              </a:spcBef>
              <a:spcAft>
                <a:spcPts val="0"/>
              </a:spcAft>
              <a:buClr>
                <a:schemeClr val="lt1"/>
              </a:buClr>
              <a:buSzPts val="5400"/>
              <a:buFont typeface="Libre Franklin"/>
              <a:buNone/>
            </a:pPr>
            <a:r>
              <a:rPr lang="en-US" sz="3700">
                <a:latin typeface="Libre Franklin"/>
                <a:ea typeface="Libre Franklin"/>
                <a:cs typeface="Libre Franklin"/>
                <a:sym typeface="Libre Franklin"/>
              </a:rPr>
              <a:t>Working with Indigenous Sovereignty</a:t>
            </a:r>
            <a:endParaRPr sz="3700">
              <a:latin typeface="Libre Franklin"/>
              <a:ea typeface="Libre Franklin"/>
              <a:cs typeface="Libre Franklin"/>
              <a:sym typeface="Libre Franklin"/>
            </a:endParaRPr>
          </a:p>
        </p:txBody>
      </p:sp>
      <p:sp>
        <p:nvSpPr>
          <p:cNvPr id="134" name="Google Shape;134;p2"/>
          <p:cNvSpPr txBox="1"/>
          <p:nvPr/>
        </p:nvSpPr>
        <p:spPr>
          <a:xfrm>
            <a:off x="10520363" y="6334780"/>
            <a:ext cx="1671637"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df4b1cf0de_0_50"/>
          <p:cNvSpPr txBox="1">
            <a:spLocks noGrp="1"/>
          </p:cNvSpPr>
          <p:nvPr>
            <p:ph type="sldNum" idx="12"/>
          </p:nvPr>
        </p:nvSpPr>
        <p:spPr>
          <a:xfrm>
            <a:off x="10973753" y="627666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
        <p:nvSpPr>
          <p:cNvPr id="224" name="Google Shape;224;gdf4b1cf0de_0_50"/>
          <p:cNvSpPr txBox="1">
            <a:spLocks noGrp="1"/>
          </p:cNvSpPr>
          <p:nvPr>
            <p:ph type="body" idx="1"/>
          </p:nvPr>
        </p:nvSpPr>
        <p:spPr>
          <a:xfrm>
            <a:off x="6619775" y="1390525"/>
            <a:ext cx="5268300" cy="41814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SzPts val="2000"/>
              <a:buChar char="▪"/>
            </a:pPr>
            <a:r>
              <a:rPr lang="en-US"/>
              <a:t>Promotes Indigenous science and scholarship in white-dominated fields;</a:t>
            </a:r>
            <a:endParaRPr/>
          </a:p>
          <a:p>
            <a:pPr marL="457200" lvl="0" indent="-355600" algn="l" rtl="0">
              <a:lnSpc>
                <a:spcPct val="115000"/>
              </a:lnSpc>
              <a:spcBef>
                <a:spcPts val="1000"/>
              </a:spcBef>
              <a:spcAft>
                <a:spcPts val="0"/>
              </a:spcAft>
              <a:buSzPts val="2000"/>
              <a:buChar char="▪"/>
            </a:pPr>
            <a:r>
              <a:rPr lang="en-US"/>
              <a:t>Incorporates spirituality and relation into epistemology;</a:t>
            </a:r>
            <a:endParaRPr/>
          </a:p>
          <a:p>
            <a:pPr marL="457200" lvl="0" indent="-355600" algn="l" rtl="0">
              <a:lnSpc>
                <a:spcPct val="115000"/>
              </a:lnSpc>
              <a:spcBef>
                <a:spcPts val="1000"/>
              </a:spcBef>
              <a:spcAft>
                <a:spcPts val="0"/>
              </a:spcAft>
              <a:buSzPts val="2000"/>
              <a:buChar char="▪"/>
            </a:pPr>
            <a:r>
              <a:rPr lang="en-US"/>
              <a:t>Calls for Indigenous language revitalization; and</a:t>
            </a:r>
            <a:endParaRPr/>
          </a:p>
          <a:p>
            <a:pPr marL="457200" lvl="0" indent="-355600" algn="l" rtl="0">
              <a:lnSpc>
                <a:spcPct val="115000"/>
              </a:lnSpc>
              <a:spcBef>
                <a:spcPts val="1000"/>
              </a:spcBef>
              <a:spcAft>
                <a:spcPts val="1000"/>
              </a:spcAft>
              <a:buSzPts val="2000"/>
              <a:buChar char="▪"/>
            </a:pPr>
            <a:r>
              <a:rPr lang="en-US"/>
              <a:t>“Is a practical tool that helps Indigenous communities adapt to climate risks and promotes socio-ecological resilience, which upholds social empowerment and sustainable resource management” (Hamzah et. al. 2019)</a:t>
            </a:r>
            <a:endParaRPr/>
          </a:p>
        </p:txBody>
      </p:sp>
      <p:sp>
        <p:nvSpPr>
          <p:cNvPr id="225" name="Google Shape;225;gdf4b1cf0de_0_50"/>
          <p:cNvSpPr txBox="1">
            <a:spLocks noGrp="1"/>
          </p:cNvSpPr>
          <p:nvPr>
            <p:ph type="title"/>
          </p:nvPr>
        </p:nvSpPr>
        <p:spPr>
          <a:xfrm>
            <a:off x="6619775" y="501875"/>
            <a:ext cx="5268300" cy="743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11111"/>
              <a:buNone/>
            </a:pPr>
            <a:r>
              <a:rPr lang="en-US"/>
              <a:t>Traditional Ecological Knowledge...</a:t>
            </a:r>
            <a:endParaRPr/>
          </a:p>
        </p:txBody>
      </p:sp>
      <p:pic>
        <p:nvPicPr>
          <p:cNvPr id="226" name="Google Shape;226;gdf4b1cf0de_0_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092849" cy="6857999"/>
          </a:xfrm>
          <a:prstGeom prst="rect">
            <a:avLst/>
          </a:prstGeom>
          <a:noFill/>
          <a:ln>
            <a:noFill/>
          </a:ln>
        </p:spPr>
      </p:pic>
      <p:sp>
        <p:nvSpPr>
          <p:cNvPr id="227" name="Google Shape;227;gdf4b1cf0de_0_50"/>
          <p:cNvSpPr txBox="1"/>
          <p:nvPr/>
        </p:nvSpPr>
        <p:spPr>
          <a:xfrm>
            <a:off x="0" y="14084"/>
            <a:ext cx="363633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https://www.flickr.com/photos/fibonacciblue/28329302828</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df4b1cf0de_0_57"/>
          <p:cNvSpPr txBox="1">
            <a:spLocks noGrp="1"/>
          </p:cNvSpPr>
          <p:nvPr>
            <p:ph type="body" idx="1"/>
          </p:nvPr>
        </p:nvSpPr>
        <p:spPr>
          <a:xfrm>
            <a:off x="449400" y="5274400"/>
            <a:ext cx="7094400" cy="528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200"/>
              <a:buNone/>
            </a:pPr>
            <a:r>
              <a:rPr lang="en-US" sz="1600"/>
              <a:t>Traditional Ecological Knowledge &amp; Place-based Learning Communities (2019)</a:t>
            </a:r>
            <a:endParaRPr sz="1600"/>
          </a:p>
        </p:txBody>
      </p:sp>
      <p:sp>
        <p:nvSpPr>
          <p:cNvPr id="234" name="Google Shape;234;gdf4b1cf0de_0_57"/>
          <p:cNvSpPr txBox="1">
            <a:spLocks noGrp="1"/>
          </p:cNvSpPr>
          <p:nvPr>
            <p:ph type="body" idx="2"/>
          </p:nvPr>
        </p:nvSpPr>
        <p:spPr>
          <a:xfrm>
            <a:off x="7325950" y="564168"/>
            <a:ext cx="4234500" cy="1206600"/>
          </a:xfrm>
          <a:prstGeom prst="rect">
            <a:avLst/>
          </a:prstGeom>
          <a:noFill/>
          <a:ln>
            <a:noFill/>
          </a:ln>
        </p:spPr>
        <p:txBody>
          <a:bodyPr spcFirstLastPara="1" wrap="square" lIns="91425" tIns="45700" rIns="91425" bIns="45700" anchor="t" anchorCtr="0">
            <a:noAutofit/>
          </a:bodyPr>
          <a:lstStyle/>
          <a:p>
            <a:pPr marL="0" lvl="0" indent="0" algn="r" rtl="0">
              <a:lnSpc>
                <a:spcPct val="122222"/>
              </a:lnSpc>
              <a:spcBef>
                <a:spcPts val="0"/>
              </a:spcBef>
              <a:spcAft>
                <a:spcPts val="0"/>
              </a:spcAft>
              <a:buSzPts val="1800"/>
              <a:buNone/>
            </a:pPr>
            <a:r>
              <a:rPr lang="en-US"/>
              <a:t>Review and Reflect</a:t>
            </a:r>
            <a:endParaRPr/>
          </a:p>
        </p:txBody>
      </p:sp>
      <p:sp>
        <p:nvSpPr>
          <p:cNvPr id="235" name="Google Shape;235;gdf4b1cf0de_0_57"/>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pic>
        <p:nvPicPr>
          <p:cNvPr id="236" name="Google Shape;236;gdf4b1cf0de_0_57" title="Traditional Ecological Knowledge &amp; Place-based Learning Communities">
            <a:hlinkClick r:id="rId3"/>
          </p:cNvPr>
          <p:cNvPicPr preferRelativeResize="0"/>
          <p:nvPr/>
        </p:nvPicPr>
        <p:blipFill rotWithShape="1">
          <a:blip r:embed="rId4">
            <a:alphaModFix/>
          </a:blip>
          <a:srcRect/>
          <a:stretch/>
        </p:blipFill>
        <p:spPr>
          <a:xfrm>
            <a:off x="3377613" y="989727"/>
            <a:ext cx="5436775" cy="4077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dda15ffd35_1_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2"/>
          </a:xfrm>
          <a:prstGeom prst="rect">
            <a:avLst/>
          </a:prstGeom>
          <a:noFill/>
          <a:ln>
            <a:noFill/>
          </a:ln>
        </p:spPr>
      </p:pic>
      <p:sp>
        <p:nvSpPr>
          <p:cNvPr id="243" name="Google Shape;243;gdda15ffd35_1_30"/>
          <p:cNvSpPr/>
          <p:nvPr/>
        </p:nvSpPr>
        <p:spPr>
          <a:xfrm>
            <a:off x="50" y="-125"/>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dda15ffd35_1_30"/>
          <p:cNvSpPr txBox="1">
            <a:spLocks noGrp="1"/>
          </p:cNvSpPr>
          <p:nvPr>
            <p:ph type="title"/>
          </p:nvPr>
        </p:nvSpPr>
        <p:spPr>
          <a:xfrm>
            <a:off x="738139" y="755209"/>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Fire Ecology</a:t>
            </a:r>
            <a:endParaRPr/>
          </a:p>
        </p:txBody>
      </p:sp>
      <p:sp>
        <p:nvSpPr>
          <p:cNvPr id="245" name="Google Shape;245;gdda15ffd35_1_30"/>
          <p:cNvSpPr txBox="1">
            <a:spLocks noGrp="1"/>
          </p:cNvSpPr>
          <p:nvPr>
            <p:ph type="body" idx="1"/>
          </p:nvPr>
        </p:nvSpPr>
        <p:spPr>
          <a:xfrm>
            <a:off x="745075" y="2529447"/>
            <a:ext cx="10708800" cy="3573343"/>
          </a:xfrm>
          <a:prstGeom prst="rect">
            <a:avLst/>
          </a:prstGeom>
          <a:noFill/>
          <a:ln>
            <a:noFill/>
          </a:ln>
        </p:spPr>
        <p:txBody>
          <a:bodyPr spcFirstLastPara="1" wrap="square" lIns="91425" tIns="45700" rIns="91425" bIns="45700" anchor="t" anchorCtr="0">
            <a:noAutofit/>
          </a:bodyPr>
          <a:lstStyle/>
          <a:p>
            <a:pPr marL="0" lvl="0" indent="0" algn="r" rtl="0">
              <a:lnSpc>
                <a:spcPct val="162500"/>
              </a:lnSpc>
              <a:spcBef>
                <a:spcPts val="1000"/>
              </a:spcBef>
              <a:spcAft>
                <a:spcPts val="0"/>
              </a:spcAft>
              <a:buSzPts val="1600"/>
              <a:buNone/>
            </a:pPr>
            <a:r>
              <a:rPr lang="en-US" sz="2000"/>
              <a:t>Fire ecology is a branch of ecology that focuses on the origins of wildland fire and its relationship to the environment that surrounds it, both living and non-living. A wildland fire is defined as any fire that is burning in a natural environment. Fire ecologists recognize that fire is a natural process, and that it often operates as an integral part of the ecosystem in which it occurs.</a:t>
            </a:r>
            <a:endParaRPr sz="2000"/>
          </a:p>
          <a:p>
            <a:pPr marL="457200" lvl="0" indent="-355600" algn="r" rtl="0">
              <a:lnSpc>
                <a:spcPct val="162500"/>
              </a:lnSpc>
              <a:spcBef>
                <a:spcPts val="1000"/>
              </a:spcBef>
              <a:spcAft>
                <a:spcPts val="0"/>
              </a:spcAft>
              <a:buClr>
                <a:schemeClr val="lt1"/>
              </a:buClr>
              <a:buSzPts val="2000"/>
              <a:buChar char="-"/>
            </a:pPr>
            <a:r>
              <a:rPr lang="en-US" sz="2000" u="sng">
                <a:solidFill>
                  <a:srgbClr val="BBEBFF"/>
                </a:solidFill>
                <a:hlinkClick r:id="rId4">
                  <a:extLst>
                    <a:ext uri="{A12FA001-AC4F-418D-AE19-62706E023703}">
                      <ahyp:hlinkClr xmlns:ahyp="http://schemas.microsoft.com/office/drawing/2018/hyperlinkcolor" val="tx"/>
                    </a:ext>
                  </a:extLst>
                </a:hlinkClick>
              </a:rPr>
              <a:t>Pacific Biodiversity Institute</a:t>
            </a:r>
            <a:endParaRPr sz="2000">
              <a:solidFill>
                <a:srgbClr val="BBEBFF"/>
              </a:solidFill>
            </a:endParaRPr>
          </a:p>
        </p:txBody>
      </p:sp>
      <p:sp>
        <p:nvSpPr>
          <p:cNvPr id="246" name="Google Shape;246;gdda15ffd35_1_30"/>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Oleksii Yasinskyi</a:t>
            </a:r>
            <a:endParaRPr sz="1400" b="0" i="0" u="none" strike="noStrike" cap="none">
              <a:solidFill>
                <a:schemeClr val="lt1"/>
              </a:solidFill>
              <a:latin typeface="Libre Franklin"/>
              <a:ea typeface="Libre Franklin"/>
              <a:cs typeface="Libre Franklin"/>
              <a:sym typeface="Libre Frankl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df4b1cf0de_0_67"/>
          <p:cNvSpPr txBox="1">
            <a:spLocks noGrp="1"/>
          </p:cNvSpPr>
          <p:nvPr>
            <p:ph type="body" idx="1"/>
          </p:nvPr>
        </p:nvSpPr>
        <p:spPr>
          <a:xfrm>
            <a:off x="738189" y="1524000"/>
            <a:ext cx="10715700" cy="41064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a:t>One of the most devastating and immediately visible impacts of climate change is the increase of severe wildfires.</a:t>
            </a:r>
            <a:endParaRPr/>
          </a:p>
          <a:p>
            <a:pPr marL="0" lvl="0" indent="0" algn="l" rtl="0">
              <a:lnSpc>
                <a:spcPct val="115000"/>
              </a:lnSpc>
              <a:spcBef>
                <a:spcPts val="1000"/>
              </a:spcBef>
              <a:spcAft>
                <a:spcPts val="0"/>
              </a:spcAft>
              <a:buSzPts val="1800"/>
              <a:buNone/>
            </a:pPr>
            <a:r>
              <a:rPr lang="en-US"/>
              <a:t>The intensity of these wildfires is amplified in part by the steady accumulation of fuels in areas where controlled burning has been prohibited.</a:t>
            </a:r>
            <a:endParaRPr/>
          </a:p>
          <a:p>
            <a:pPr marL="0" lvl="0" indent="0" algn="l" rtl="0">
              <a:lnSpc>
                <a:spcPct val="115000"/>
              </a:lnSpc>
              <a:spcBef>
                <a:spcPts val="1000"/>
              </a:spcBef>
              <a:spcAft>
                <a:spcPts val="1000"/>
              </a:spcAft>
              <a:buSzPts val="1800"/>
              <a:buNone/>
            </a:pPr>
            <a:r>
              <a:rPr lang="en-US"/>
              <a:t>Following a series of devastating wildfires, the US Forest Service adopted a policy of reflexively extinguishing all wildfires – a policy quickly adopted by other land management agencies at the state and federal level in the interest of saving lives.</a:t>
            </a:r>
            <a:endParaRPr/>
          </a:p>
        </p:txBody>
      </p:sp>
      <p:sp>
        <p:nvSpPr>
          <p:cNvPr id="253" name="Google Shape;253;gdf4b1cf0de_0_67"/>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Fire Ecology - Management by Fire</a:t>
            </a:r>
            <a:endParaRPr/>
          </a:p>
        </p:txBody>
      </p:sp>
      <p:sp>
        <p:nvSpPr>
          <p:cNvPr id="254" name="Google Shape;254;gdf4b1cf0de_0_67"/>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df4b1cf0de_0_74"/>
          <p:cNvSpPr txBox="1">
            <a:spLocks noGrp="1"/>
          </p:cNvSpPr>
          <p:nvPr>
            <p:ph type="body" idx="1"/>
          </p:nvPr>
        </p:nvSpPr>
        <p:spPr>
          <a:xfrm>
            <a:off x="738200" y="1524000"/>
            <a:ext cx="10715700" cy="4294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1000"/>
              </a:spcAft>
              <a:buSzPts val="1800"/>
              <a:buNone/>
            </a:pPr>
            <a:r>
              <a:rPr lang="en-US" sz="2600"/>
              <a:t>Indigenous Peoples all over the world have long used controlled burning as a land management tool to clear land for camp, create habitat for certain wildlife, and manage culturally-significant, fire-adapted tree and plant species such as high-elevation white pine and several types of eucalyptus.</a:t>
            </a:r>
            <a:endParaRPr sz="2600"/>
          </a:p>
        </p:txBody>
      </p:sp>
      <p:sp>
        <p:nvSpPr>
          <p:cNvPr id="261" name="Google Shape;261;gdf4b1cf0de_0_74"/>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Fire Ecology - Management by Fire</a:t>
            </a:r>
            <a:endParaRPr/>
          </a:p>
        </p:txBody>
      </p:sp>
      <p:sp>
        <p:nvSpPr>
          <p:cNvPr id="262" name="Google Shape;262;gdf4b1cf0de_0_74"/>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dda15ffd35_1_37"/>
          <p:cNvSpPr txBox="1">
            <a:spLocks noGrp="1"/>
          </p:cNvSpPr>
          <p:nvPr>
            <p:ph type="body" idx="1"/>
          </p:nvPr>
        </p:nvSpPr>
        <p:spPr>
          <a:xfrm>
            <a:off x="738200" y="1524000"/>
            <a:ext cx="10715700" cy="4294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sz="2600"/>
              <a:t>Controlled burning also has the effect of mitigating the intensity of wildfires by reducing available fuel loads – dead and dry timber which acts as kindling for fires.</a:t>
            </a:r>
            <a:endParaRPr sz="2600"/>
          </a:p>
          <a:p>
            <a:pPr marL="0" lvl="0" indent="0" algn="l" rtl="0">
              <a:lnSpc>
                <a:spcPct val="115000"/>
              </a:lnSpc>
              <a:spcBef>
                <a:spcPts val="1000"/>
              </a:spcBef>
              <a:spcAft>
                <a:spcPts val="1000"/>
              </a:spcAft>
              <a:buSzPts val="1800"/>
              <a:buNone/>
            </a:pPr>
            <a:r>
              <a:rPr lang="en-US" sz="2600"/>
              <a:t>This is achieved through the use of “good fire” – carefully timed, closely monitored fires that are allowed to burn in favorable weather conditions. This important cultural practice is as integral to the identity of some Tribes as it is the landscape.</a:t>
            </a:r>
            <a:endParaRPr sz="2600"/>
          </a:p>
        </p:txBody>
      </p:sp>
      <p:sp>
        <p:nvSpPr>
          <p:cNvPr id="269" name="Google Shape;269;gdda15ffd35_1_37"/>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Fire Ecology - Management by Fire</a:t>
            </a:r>
            <a:endParaRPr/>
          </a:p>
        </p:txBody>
      </p:sp>
      <p:sp>
        <p:nvSpPr>
          <p:cNvPr id="270" name="Google Shape;270;gdda15ffd35_1_37"/>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dda15ffd35_1_16"/>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Fire Ecology - Management by Fire</a:t>
            </a:r>
            <a:endParaRPr/>
          </a:p>
        </p:txBody>
      </p:sp>
      <p:sp>
        <p:nvSpPr>
          <p:cNvPr id="277" name="Google Shape;277;gdda15ffd35_1_16"/>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278" name="Google Shape;278;gdda15ffd35_1_16" descr="Watch more:&#10;“Learn about Prescribe Fire” Youtube Playlist&#10;https://www.youtube.com/playlist?list=PLVmvuH0x-4aheLDQDLXu4uwWrVqIXMfgC&#10;&#10;“Revitalizing our Relationship With Fire”&#10;https://youtu.be/SF3MNpuqzSg&#10;&#10;“Catching Fire: Prescribed Burning in Northern California”&#10;https://youtu.be/LWriDpfZnXQ&#10;&#10;“Every Fire Tells A Story”&#10;https://youtu.be/kpglLhmwPMc&#10; &#10;Learn more:&#10;Karuk Tribe Climate Change Projects&#10;https://karuktribeclimatechangeprojects/fire-works&#10;&#10;Eco-Cultural Endowment Facebook Page&#10;Facebook.com/ecoculturalrevitalization/&#10;&#10;Western Klamath Restoration Partnership Website&#10;WKRP.network&#10;&#10;Donate:&#10;Eco-Cultural Revitalization Fund&#10;https://connect.clickandpledge.com/Organization/karuk/&#10;&#10;Karuk Tribe, Karuk Climate Adaptation Plan, Karuk Tribe, 2019&#10;Excerpted, p. 42-45&#10;&#10;The exceptional biological diversity of the mid-Klamath River region Northern California has emerged in conjunction with sophisticated Karuk land management practices, including the regulation of the forest and fisheries through ceremony and the use of fire. Karuk management practices have been interrupted by genocide and ongoing presence of non-Native land management practices. In particular the exclusion of fire has led to radical ecological changes including high fuel loads, decreased habitat for large game such as elk and deer, reduction in the quantity and quality of acorns, and alteration of growth patterns of basketry materials such as hazel and willow. Across California the increasing frequency of high severity fire points to the need to re-examine human relationships with fire.&#10;&#10;Karuk People have historically used fire for millennia. While fire can be incredibly dangerous, it is an inevitable part of natural ecosystems, especially in lightning-prone forested areas such as the mid-Klamath. Forested areas in northern California have become adapted to frequent occurrence of relatively low intensity fire from human and natural ignitions for more than the past 1,000 years (Perry et al. 2011, Taylor et al 2016).&#10;Karuk use of fire has been central to the evolution of the flora and fauna of the mid- Klamath (Anderson 2005, Lake 2007 and 2013, Lake et al. 2010, Skinner et al. 2006).&#10;&#10;These fire adapted forests burned in smaller overall areas in mosaic patterns with patches of high intensity fire (Mohr et al. 2000, Skinner et al. 2006, Perry et al. 2011). Fire has long been an important tool to manipulate landscape to patch-scale fire necessary for Karuk cultural sustenance and well-being (Lake 2013). Indeed, Karuk culture is directly dependent on mixed fire severity regimes (Lake 2007, Norgaard 2014). Karuk fire management practices include burning at a specific season, frequency, and intensity at a variety of severities. This frequent, low-intensity fire is linked with various fire-adapted vegetation communities and it necessary for the maintenance of cultural resources. Fire is especially critical for restoring grasslands for elk, managing for food sources including tanoak and black oak acorns, maintaining quality basketry materials, producing smoke that shades the river for fish, and more.&#10;&#10;The passage of the Weeks Act in 1911 following the Big Burn of 1910, made cultural uses of fire essentially illegal and for the many decades following, less and less burning occurred while more and more vegetation grew. Over a century of policies of fire suppression have created the conditions for the catastrophic, high-intensity wildfires we are seeing today. Warming temperatures and summer droughts further exacerbate these conditions.&#10;&#10;In the context of climate change, Karuk tribal knowledge and management principles regarding the use of fire are being utilized to reduce the likelihood of high severity fires. Fortunately, in the face of the changing climate, many ecologists, fire scientists and policy makers, Native and non-Native alike have turned to indigenous knowledge and management practices with renewed interest and optimism in the hope that they may provide a much-needed path towards both adaptation and reducing emissions (Williams and Hardison 2013, Martinez 2011, Raygorodetsky 2011, Vinyeta and Lynn 2013, Whyte 2013, Wildcat 2009). &#10;&#10;See Transcription at:&#10;https://karuktribeclimatechangeprojects/fire-works&#10;&#10;Video by: Jenny Staats, Bruno Seraphin, Kari Norgaard&#10; &#10;Additional video: Deer Creek GIS, ABC News, Klamath-Salmon Media Collaborative, The Press Democrat, Karuk Tribe Deparment of Natural Resources Wildlife Department, Mid Klamath Watershed Council&#10;&#10;Music: Brian Tripp&#10; &#10;Featuring:&#10;Leaf Hillman, Director of Natural Resources and Environmental Policy, Department of Natural Resources, Karuk Tribe&#10;Analisa Tripp, Cultural Technician III, Department of Natural Resources, Karuk Tribe&#10; &#10;Financial support provided by the U.S. Department of Energy.&#10;&#10;See Work Cited at: &#10;&#10;https://karuktribeclimatechangeprojects.com/fire-works/" title="Fire Belongs Here.">
            <a:hlinkClick r:id="rId3"/>
          </p:cNvPr>
          <p:cNvPicPr preferRelativeResize="0"/>
          <p:nvPr/>
        </p:nvPicPr>
        <p:blipFill rotWithShape="1">
          <a:blip r:embed="rId4">
            <a:alphaModFix/>
          </a:blip>
          <a:srcRect/>
          <a:stretch/>
        </p:blipFill>
        <p:spPr>
          <a:xfrm>
            <a:off x="742950" y="1498590"/>
            <a:ext cx="4572000" cy="3429000"/>
          </a:xfrm>
          <a:prstGeom prst="rect">
            <a:avLst/>
          </a:prstGeom>
          <a:noFill/>
          <a:ln>
            <a:noFill/>
          </a:ln>
        </p:spPr>
      </p:pic>
      <p:sp>
        <p:nvSpPr>
          <p:cNvPr id="279" name="Google Shape;279;gdda15ffd35_1_16"/>
          <p:cNvSpPr txBox="1"/>
          <p:nvPr/>
        </p:nvSpPr>
        <p:spPr>
          <a:xfrm>
            <a:off x="6500650" y="5032375"/>
            <a:ext cx="4572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Libre Franklin"/>
                <a:ea typeface="Libre Franklin"/>
                <a:cs typeface="Libre Franklin"/>
                <a:sym typeface="Libre Franklin"/>
              </a:rPr>
              <a:t>TREX 2016 - Tishaniik Ceremonial Burn</a:t>
            </a:r>
            <a:endParaRPr sz="1400" b="0" i="0" u="none" strike="noStrike" cap="none">
              <a:solidFill>
                <a:srgbClr val="000000"/>
              </a:solidFill>
              <a:latin typeface="Libre Franklin"/>
              <a:ea typeface="Libre Franklin"/>
              <a:cs typeface="Libre Franklin"/>
              <a:sym typeface="Libre Franklin"/>
            </a:endParaRPr>
          </a:p>
        </p:txBody>
      </p:sp>
      <p:sp>
        <p:nvSpPr>
          <p:cNvPr id="280" name="Google Shape;280;gdda15ffd35_1_16"/>
          <p:cNvSpPr txBox="1"/>
          <p:nvPr/>
        </p:nvSpPr>
        <p:spPr>
          <a:xfrm>
            <a:off x="738200" y="5032375"/>
            <a:ext cx="407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Libre Franklin"/>
                <a:ea typeface="Libre Franklin"/>
                <a:cs typeface="Libre Franklin"/>
                <a:sym typeface="Libre Franklin"/>
              </a:rPr>
              <a:t>Fire Belongs Here</a:t>
            </a:r>
            <a:endParaRPr sz="1400" b="0" i="0" u="none" strike="noStrike" cap="none">
              <a:solidFill>
                <a:srgbClr val="000000"/>
              </a:solidFill>
              <a:latin typeface="Libre Franklin"/>
              <a:ea typeface="Libre Franklin"/>
              <a:cs typeface="Libre Franklin"/>
              <a:sym typeface="Libre Franklin"/>
            </a:endParaRPr>
          </a:p>
        </p:txBody>
      </p:sp>
      <p:pic>
        <p:nvPicPr>
          <p:cNvPr id="281" name="Google Shape;281;gdda15ffd35_1_16" descr="Oct. 8, 2016 - For the third year in a row young adults from the Karuk Tribe lead the way in burning the Tishaniik Ceremonial grounds in Orleans California with TREX participants from diverse backgrounds. Rony Reed, Sophie Neuner, and Vikki Preston talk about their experience." title="TREX 2016 - Tishaniik Ceremonial Burn">
            <a:hlinkClick r:id="rId5"/>
          </p:cNvPr>
          <p:cNvPicPr preferRelativeResize="0"/>
          <p:nvPr/>
        </p:nvPicPr>
        <p:blipFill rotWithShape="1">
          <a:blip r:embed="rId6">
            <a:alphaModFix/>
          </a:blip>
          <a:srcRect/>
          <a:stretch/>
        </p:blipFill>
        <p:spPr>
          <a:xfrm>
            <a:off x="6394475" y="146321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fade">
                                      <p:cBhvr>
                                        <p:cTn id="12" dur="1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df4b1cf0de_0_81"/>
          <p:cNvSpPr txBox="1">
            <a:spLocks noGrp="1"/>
          </p:cNvSpPr>
          <p:nvPr>
            <p:ph type="body" idx="1"/>
          </p:nvPr>
        </p:nvSpPr>
        <p:spPr>
          <a:xfrm>
            <a:off x="738200" y="1524000"/>
            <a:ext cx="10715700" cy="4294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a:t>Since time immemorial, the Karuk Tribe of California has been using prescribed burns to manage their ancestral homelands. When the zero-tolerance policy on wildfires was instated, it put an end to tens of thousands of years of culturally- and ecologically-crucial burning.</a:t>
            </a:r>
            <a:endParaRPr/>
          </a:p>
          <a:p>
            <a:pPr marL="0" lvl="0" indent="0" algn="l" rtl="0">
              <a:lnSpc>
                <a:spcPct val="115000"/>
              </a:lnSpc>
              <a:spcBef>
                <a:spcPts val="1000"/>
              </a:spcBef>
              <a:spcAft>
                <a:spcPts val="1000"/>
              </a:spcAft>
              <a:buSzPts val="1800"/>
              <a:buNone/>
            </a:pPr>
            <a:r>
              <a:rPr lang="en-US"/>
              <a:t>In the 60s and 70s, the National Park Service and the US Forest Service rolled back their policy, realizing the devastating effect is was having on certain tree species, such as the sequoia. But public fears and political pressure still prohibited controlled burns on certain public lands – a problem for the Karuk in particular, as many of their ancestral lands were appropriated for the Klamath National Forest.</a:t>
            </a:r>
            <a:endParaRPr/>
          </a:p>
        </p:txBody>
      </p:sp>
      <p:sp>
        <p:nvSpPr>
          <p:cNvPr id="288" name="Google Shape;288;gdf4b1cf0de_0_81"/>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Karuk Tribe</a:t>
            </a:r>
            <a:endParaRPr/>
          </a:p>
        </p:txBody>
      </p:sp>
      <p:sp>
        <p:nvSpPr>
          <p:cNvPr id="289" name="Google Shape;289;gdf4b1cf0de_0_81"/>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df4b1cf0de_0_88"/>
          <p:cNvSpPr txBox="1">
            <a:spLocks noGrp="1"/>
          </p:cNvSpPr>
          <p:nvPr>
            <p:ph type="body" idx="1"/>
          </p:nvPr>
        </p:nvSpPr>
        <p:spPr>
          <a:xfrm>
            <a:off x="738200" y="1524000"/>
            <a:ext cx="10715700" cy="4294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a:t>After many years of intertribal efforts, the Karuk and other California tribes have been given the green light to resume prescribed burns. Indigenous wildland firefighters give gratitude to the fire and to the land and work with agency partners to coordinate the burn.</a:t>
            </a:r>
            <a:endParaRPr/>
          </a:p>
          <a:p>
            <a:pPr marL="0" lvl="0" indent="0" algn="l" rtl="0">
              <a:lnSpc>
                <a:spcPct val="115000"/>
              </a:lnSpc>
              <a:spcBef>
                <a:spcPts val="1000"/>
              </a:spcBef>
              <a:spcAft>
                <a:spcPts val="0"/>
              </a:spcAft>
              <a:buSzPts val="1800"/>
              <a:buNone/>
            </a:pPr>
            <a:endParaRPr/>
          </a:p>
          <a:p>
            <a:pPr marL="0" lvl="0" indent="0" algn="l" rtl="0">
              <a:lnSpc>
                <a:spcPct val="115000"/>
              </a:lnSpc>
              <a:spcBef>
                <a:spcPts val="1000"/>
              </a:spcBef>
              <a:spcAft>
                <a:spcPts val="1000"/>
              </a:spcAft>
              <a:buSzPts val="1800"/>
              <a:buNone/>
            </a:pPr>
            <a:r>
              <a:rPr lang="en-US"/>
              <a:t>Click </a:t>
            </a:r>
            <a:r>
              <a:rPr lang="en-US" u="sng">
                <a:solidFill>
                  <a:schemeClr val="hlink"/>
                </a:solidFill>
                <a:hlinkClick r:id="rId3"/>
              </a:rPr>
              <a:t>here</a:t>
            </a:r>
            <a:r>
              <a:rPr lang="en-US"/>
              <a:t> for more information</a:t>
            </a:r>
            <a:endParaRPr/>
          </a:p>
        </p:txBody>
      </p:sp>
      <p:sp>
        <p:nvSpPr>
          <p:cNvPr id="296" name="Google Shape;296;gdf4b1cf0de_0_88"/>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Karuk Tribe</a:t>
            </a:r>
            <a:endParaRPr/>
          </a:p>
        </p:txBody>
      </p:sp>
      <p:sp>
        <p:nvSpPr>
          <p:cNvPr id="297" name="Google Shape;297;gdf4b1cf0de_0_88"/>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df4b1cf0de_0_9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998"/>
          </a:xfrm>
          <a:prstGeom prst="rect">
            <a:avLst/>
          </a:prstGeom>
          <a:noFill/>
          <a:ln>
            <a:noFill/>
          </a:ln>
        </p:spPr>
      </p:pic>
      <p:sp>
        <p:nvSpPr>
          <p:cNvPr id="304" name="Google Shape;304;gdf4b1cf0de_0_95"/>
          <p:cNvSpPr/>
          <p:nvPr/>
        </p:nvSpPr>
        <p:spPr>
          <a:xfrm>
            <a:off x="50" y="-125"/>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df4b1cf0de_0_95"/>
          <p:cNvSpPr txBox="1">
            <a:spLocks noGrp="1"/>
          </p:cNvSpPr>
          <p:nvPr>
            <p:ph type="title"/>
          </p:nvPr>
        </p:nvSpPr>
        <p:spPr>
          <a:xfrm>
            <a:off x="738139" y="755209"/>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Food Sovereignty</a:t>
            </a:r>
            <a:endParaRPr/>
          </a:p>
        </p:txBody>
      </p:sp>
      <p:sp>
        <p:nvSpPr>
          <p:cNvPr id="306" name="Google Shape;306;gdf4b1cf0de_0_95"/>
          <p:cNvSpPr txBox="1">
            <a:spLocks noGrp="1"/>
          </p:cNvSpPr>
          <p:nvPr>
            <p:ph type="body" idx="1"/>
          </p:nvPr>
        </p:nvSpPr>
        <p:spPr>
          <a:xfrm>
            <a:off x="738150" y="1862325"/>
            <a:ext cx="5007900" cy="37383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600"/>
              <a:buNone/>
            </a:pPr>
            <a:r>
              <a:rPr lang="en-US" sz="2100">
                <a:latin typeface="Libre Franklin"/>
                <a:ea typeface="Libre Franklin"/>
                <a:cs typeface="Libre Franklin"/>
                <a:sym typeface="Libre Franklin"/>
              </a:rPr>
              <a:t>Key Aspects:</a:t>
            </a:r>
            <a:endParaRPr sz="2100">
              <a:latin typeface="Libre Franklin"/>
              <a:ea typeface="Libre Franklin"/>
              <a:cs typeface="Libre Franklin"/>
              <a:sym typeface="Libre Franklin"/>
            </a:endParaRPr>
          </a:p>
          <a:p>
            <a:pPr marL="457200" lvl="0" indent="-349250" algn="l" rtl="0">
              <a:lnSpc>
                <a:spcPct val="115000"/>
              </a:lnSpc>
              <a:spcBef>
                <a:spcPts val="1000"/>
              </a:spcBef>
              <a:spcAft>
                <a:spcPts val="0"/>
              </a:spcAft>
              <a:buSzPts val="1900"/>
              <a:buFont typeface="Libre Franklin"/>
              <a:buChar char="●"/>
            </a:pPr>
            <a:r>
              <a:rPr lang="en-US" sz="1900">
                <a:latin typeface="Libre Franklin"/>
                <a:ea typeface="Libre Franklin"/>
                <a:cs typeface="Libre Franklin"/>
                <a:sym typeface="Libre Franklin"/>
              </a:rPr>
              <a:t>The right to have access to healthy and culturally appropriate foods.</a:t>
            </a:r>
            <a:endParaRPr sz="1900">
              <a:latin typeface="Libre Franklin"/>
              <a:ea typeface="Libre Franklin"/>
              <a:cs typeface="Libre Franklin"/>
              <a:sym typeface="Libre Franklin"/>
            </a:endParaRPr>
          </a:p>
          <a:p>
            <a:pPr marL="457200" lvl="0" indent="-349250" algn="l" rtl="0">
              <a:lnSpc>
                <a:spcPct val="115000"/>
              </a:lnSpc>
              <a:spcBef>
                <a:spcPts val="1000"/>
              </a:spcBef>
              <a:spcAft>
                <a:spcPts val="0"/>
              </a:spcAft>
              <a:buSzPts val="1900"/>
              <a:buFont typeface="Libre Franklin"/>
              <a:buChar char="●"/>
            </a:pPr>
            <a:r>
              <a:rPr lang="en-US" sz="1900">
                <a:latin typeface="Libre Franklin"/>
                <a:ea typeface="Libre Franklin"/>
                <a:cs typeface="Libre Franklin"/>
                <a:sym typeface="Libre Franklin"/>
              </a:rPr>
              <a:t>The right to access food produced sustainably and ethically.</a:t>
            </a:r>
            <a:endParaRPr sz="1900">
              <a:latin typeface="Libre Franklin"/>
              <a:ea typeface="Libre Franklin"/>
              <a:cs typeface="Libre Franklin"/>
              <a:sym typeface="Libre Franklin"/>
            </a:endParaRPr>
          </a:p>
          <a:p>
            <a:pPr marL="457200" lvl="0" indent="-349250" algn="l" rtl="0">
              <a:lnSpc>
                <a:spcPct val="115000"/>
              </a:lnSpc>
              <a:spcBef>
                <a:spcPts val="1000"/>
              </a:spcBef>
              <a:spcAft>
                <a:spcPts val="1000"/>
              </a:spcAft>
              <a:buSzPts val="1900"/>
              <a:buFont typeface="Libre Franklin"/>
              <a:buChar char="●"/>
            </a:pPr>
            <a:r>
              <a:rPr lang="en-US" sz="1900">
                <a:latin typeface="Libre Franklin"/>
                <a:ea typeface="Libre Franklin"/>
                <a:cs typeface="Libre Franklin"/>
                <a:sym typeface="Libre Franklin"/>
              </a:rPr>
              <a:t>The right for people to establish their own food and agricultural systems and policies.</a:t>
            </a:r>
            <a:endParaRPr sz="1900">
              <a:latin typeface="Libre Franklin"/>
              <a:ea typeface="Libre Franklin"/>
              <a:cs typeface="Libre Franklin"/>
              <a:sym typeface="Libre Franklin"/>
            </a:endParaRPr>
          </a:p>
        </p:txBody>
      </p:sp>
      <p:sp>
        <p:nvSpPr>
          <p:cNvPr id="307" name="Google Shape;307;gdf4b1cf0de_0_95"/>
          <p:cNvSpPr txBox="1">
            <a:spLocks noGrp="1"/>
          </p:cNvSpPr>
          <p:nvPr>
            <p:ph type="body" idx="1"/>
          </p:nvPr>
        </p:nvSpPr>
        <p:spPr>
          <a:xfrm>
            <a:off x="6445950" y="1862325"/>
            <a:ext cx="5007900" cy="3928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600"/>
              <a:buNone/>
            </a:pPr>
            <a:r>
              <a:rPr lang="en-US" sz="2100">
                <a:latin typeface="Libre Franklin"/>
                <a:ea typeface="Libre Franklin"/>
                <a:cs typeface="Libre Franklin"/>
                <a:sym typeface="Libre Franklin"/>
              </a:rPr>
              <a:t>According to the </a:t>
            </a:r>
            <a:r>
              <a:rPr lang="en-US" sz="2100" u="sng">
                <a:solidFill>
                  <a:srgbClr val="B5E7FF"/>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National Indian Council on Aging</a:t>
            </a:r>
            <a:r>
              <a:rPr lang="en-US" sz="2100">
                <a:solidFill>
                  <a:srgbClr val="B5E7FF"/>
                </a:solidFill>
                <a:latin typeface="Libre Franklin"/>
                <a:ea typeface="Libre Franklin"/>
                <a:cs typeface="Libre Franklin"/>
                <a:sym typeface="Libre Franklin"/>
              </a:rPr>
              <a:t>, </a:t>
            </a:r>
            <a:r>
              <a:rPr lang="en-US" sz="2100">
                <a:latin typeface="Libre Franklin"/>
                <a:ea typeface="Libre Franklin"/>
                <a:cs typeface="Libre Franklin"/>
                <a:sym typeface="Libre Franklin"/>
              </a:rPr>
              <a:t>Food Sovereignty...</a:t>
            </a:r>
            <a:endParaRPr sz="2100">
              <a:latin typeface="Libre Franklin"/>
              <a:ea typeface="Libre Franklin"/>
              <a:cs typeface="Libre Franklin"/>
              <a:sym typeface="Libre Franklin"/>
            </a:endParaRPr>
          </a:p>
          <a:p>
            <a:pPr marL="457200" lvl="0" indent="-349250" algn="l" rtl="0">
              <a:lnSpc>
                <a:spcPct val="115000"/>
              </a:lnSpc>
              <a:spcBef>
                <a:spcPts val="1000"/>
              </a:spcBef>
              <a:spcAft>
                <a:spcPts val="0"/>
              </a:spcAft>
              <a:buSzPts val="1900"/>
              <a:buFont typeface="Libre Franklin"/>
              <a:buChar char="●"/>
            </a:pPr>
            <a:r>
              <a:rPr lang="en-US" sz="1900">
                <a:latin typeface="Libre Franklin"/>
                <a:ea typeface="Libre Franklin"/>
                <a:cs typeface="Libre Franklin"/>
                <a:sym typeface="Libre Franklin"/>
              </a:rPr>
              <a:t>Increases relationships (to land, culture, and community).</a:t>
            </a:r>
            <a:endParaRPr sz="1900">
              <a:latin typeface="Libre Franklin"/>
              <a:ea typeface="Libre Franklin"/>
              <a:cs typeface="Libre Franklin"/>
              <a:sym typeface="Libre Franklin"/>
            </a:endParaRPr>
          </a:p>
          <a:p>
            <a:pPr marL="457200" lvl="0" indent="-349250" algn="l" rtl="0">
              <a:lnSpc>
                <a:spcPct val="115000"/>
              </a:lnSpc>
              <a:spcBef>
                <a:spcPts val="1000"/>
              </a:spcBef>
              <a:spcAft>
                <a:spcPts val="0"/>
              </a:spcAft>
              <a:buSzPts val="1900"/>
              <a:buFont typeface="Libre Franklin"/>
              <a:buChar char="●"/>
            </a:pPr>
            <a:r>
              <a:rPr lang="en-US" sz="1900">
                <a:latin typeface="Libre Franklin"/>
                <a:ea typeface="Libre Franklin"/>
                <a:cs typeface="Libre Franklin"/>
                <a:sym typeface="Libre Franklin"/>
              </a:rPr>
              <a:t>Decreases food insecurity and rates of diet-related illnesses (diabetes, heart disease, etc.)</a:t>
            </a:r>
            <a:endParaRPr sz="1900">
              <a:latin typeface="Libre Franklin"/>
              <a:ea typeface="Libre Franklin"/>
              <a:cs typeface="Libre Franklin"/>
              <a:sym typeface="Libre Franklin"/>
            </a:endParaRPr>
          </a:p>
          <a:p>
            <a:pPr marL="457200" lvl="0" indent="-349250" algn="l" rtl="0">
              <a:lnSpc>
                <a:spcPct val="115000"/>
              </a:lnSpc>
              <a:spcBef>
                <a:spcPts val="1000"/>
              </a:spcBef>
              <a:spcAft>
                <a:spcPts val="0"/>
              </a:spcAft>
              <a:buSzPts val="1900"/>
              <a:buFont typeface="Libre Franklin"/>
              <a:buChar char="●"/>
            </a:pPr>
            <a:r>
              <a:rPr lang="en-US" sz="1900">
                <a:latin typeface="Libre Franklin"/>
                <a:ea typeface="Libre Franklin"/>
                <a:cs typeface="Libre Franklin"/>
                <a:sym typeface="Libre Franklin"/>
              </a:rPr>
              <a:t>Decreases pollutants that would come from shipping, processing, and packaging.</a:t>
            </a:r>
            <a:endParaRPr sz="1900">
              <a:latin typeface="Libre Franklin"/>
              <a:ea typeface="Libre Franklin"/>
              <a:cs typeface="Libre Franklin"/>
              <a:sym typeface="Libre Franklin"/>
            </a:endParaRPr>
          </a:p>
          <a:p>
            <a:pPr marL="0" lvl="0" indent="0" algn="l" rtl="0">
              <a:lnSpc>
                <a:spcPct val="115000"/>
              </a:lnSpc>
              <a:spcBef>
                <a:spcPts val="1000"/>
              </a:spcBef>
              <a:spcAft>
                <a:spcPts val="1000"/>
              </a:spcAft>
              <a:buSzPts val="1600"/>
              <a:buNone/>
            </a:pPr>
            <a:endParaRPr/>
          </a:p>
        </p:txBody>
      </p:sp>
      <p:sp>
        <p:nvSpPr>
          <p:cNvPr id="308" name="Google Shape;308;gdf4b1cf0de_0_95"/>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latin typeface="Libre Franklin"/>
                <a:ea typeface="Libre Franklin"/>
                <a:cs typeface="Libre Franklin"/>
                <a:sym typeface="Libre Franklin"/>
              </a:rPr>
              <a:t>Learning Outcomes</a:t>
            </a:r>
            <a:endParaRPr>
              <a:latin typeface="Libre Franklin"/>
              <a:ea typeface="Libre Franklin"/>
              <a:cs typeface="Libre Franklin"/>
              <a:sym typeface="Libre Franklin"/>
            </a:endParaRPr>
          </a:p>
        </p:txBody>
      </p:sp>
      <p:sp>
        <p:nvSpPr>
          <p:cNvPr id="141" name="Google Shape;141;p5"/>
          <p:cNvSpPr txBox="1">
            <a:spLocks noGrp="1"/>
          </p:cNvSpPr>
          <p:nvPr>
            <p:ph type="body" idx="1"/>
          </p:nvPr>
        </p:nvSpPr>
        <p:spPr>
          <a:xfrm>
            <a:off x="738189" y="1524000"/>
            <a:ext cx="10715627" cy="4106412"/>
          </a:xfrm>
          <a:prstGeom prst="rect">
            <a:avLst/>
          </a:prstGeom>
          <a:noFill/>
          <a:ln>
            <a:noFill/>
          </a:ln>
        </p:spPr>
        <p:txBody>
          <a:bodyPr spcFirstLastPara="1" wrap="square" lIns="91425" tIns="45700" rIns="91425" bIns="45700" anchor="t" anchorCtr="0">
            <a:noAutofit/>
          </a:bodyPr>
          <a:lstStyle/>
          <a:p>
            <a:pPr marL="342900" lvl="0" indent="-342900" algn="l" rtl="0">
              <a:lnSpc>
                <a:spcPct val="118181"/>
              </a:lnSpc>
              <a:spcBef>
                <a:spcPts val="0"/>
              </a:spcBef>
              <a:spcAft>
                <a:spcPts val="0"/>
              </a:spcAft>
              <a:buSzPts val="2300"/>
              <a:buFont typeface="Libre Franklin"/>
              <a:buAutoNum type="arabicPeriod"/>
            </a:pPr>
            <a:r>
              <a:rPr lang="en-US" sz="2300"/>
              <a:t>To build foundational knowledge of multifaceted solutions led by Indigenous communities to combat climate change, COVID-19, and colonization.</a:t>
            </a:r>
            <a:endParaRPr sz="2300"/>
          </a:p>
          <a:p>
            <a:pPr marL="342900" lvl="0" indent="-342900" algn="l" rtl="0">
              <a:lnSpc>
                <a:spcPct val="118181"/>
              </a:lnSpc>
              <a:spcBef>
                <a:spcPts val="1000"/>
              </a:spcBef>
              <a:spcAft>
                <a:spcPts val="0"/>
              </a:spcAft>
              <a:buSzPts val="2300"/>
              <a:buAutoNum type="arabicPeriod"/>
            </a:pPr>
            <a:r>
              <a:rPr lang="en-US" sz="2300"/>
              <a:t>To gain a contextual understanding of Indigenous communities’ relationships to place as they inform community practices &amp; decision-making</a:t>
            </a:r>
            <a:endParaRPr sz="2300"/>
          </a:p>
          <a:p>
            <a:pPr marL="342900" lvl="0" indent="-342900" algn="l" rtl="0">
              <a:lnSpc>
                <a:spcPct val="118181"/>
              </a:lnSpc>
              <a:spcBef>
                <a:spcPts val="1000"/>
              </a:spcBef>
              <a:spcAft>
                <a:spcPts val="0"/>
              </a:spcAft>
              <a:buSzPts val="2300"/>
              <a:buAutoNum type="arabicPeriod"/>
            </a:pPr>
            <a:r>
              <a:rPr lang="en-US" sz="2300"/>
              <a:t>To gain a better appreciation for the integral role of </a:t>
            </a:r>
            <a:r>
              <a:rPr lang="en-US" sz="2300" b="1"/>
              <a:t>trust</a:t>
            </a:r>
            <a:r>
              <a:rPr lang="en-US" sz="2300"/>
              <a:t> in building relationships between oneself and Indigenous communities.</a:t>
            </a:r>
            <a:endParaRPr sz="2300"/>
          </a:p>
          <a:p>
            <a:pPr marL="342900" lvl="0" indent="-342900" algn="l" rtl="0">
              <a:lnSpc>
                <a:spcPct val="118181"/>
              </a:lnSpc>
              <a:spcBef>
                <a:spcPts val="1000"/>
              </a:spcBef>
              <a:spcAft>
                <a:spcPts val="1000"/>
              </a:spcAft>
              <a:buSzPts val="2300"/>
              <a:buAutoNum type="arabicPeriod"/>
            </a:pPr>
            <a:r>
              <a:rPr lang="en-US" sz="2300"/>
              <a:t>To understand individual and cultural resilience as a community effort.</a:t>
            </a:r>
            <a:endParaRPr sz="2300"/>
          </a:p>
        </p:txBody>
      </p:sp>
      <p:sp>
        <p:nvSpPr>
          <p:cNvPr id="143" name="Google Shape;143;p5"/>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df4b1cf0de_0_113"/>
          <p:cNvSpPr txBox="1">
            <a:spLocks noGrp="1"/>
          </p:cNvSpPr>
          <p:nvPr>
            <p:ph type="body" idx="1"/>
          </p:nvPr>
        </p:nvSpPr>
        <p:spPr>
          <a:xfrm>
            <a:off x="646700" y="5229200"/>
            <a:ext cx="9525900" cy="5283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216666"/>
              </a:lnSpc>
              <a:spcBef>
                <a:spcPts val="1000"/>
              </a:spcBef>
              <a:spcAft>
                <a:spcPts val="0"/>
              </a:spcAft>
              <a:buSzPct val="120000"/>
              <a:buNone/>
            </a:pPr>
            <a:r>
              <a:rPr lang="en-US" sz="1600" i="0"/>
              <a:t>The Native American Food Sovereignty Alliance established the</a:t>
            </a:r>
            <a:r>
              <a:rPr lang="en-US" sz="1600" i="0" u="sng">
                <a:solidFill>
                  <a:schemeClr val="hlink"/>
                </a:solidFill>
                <a:hlinkClick r:id="rId3"/>
              </a:rPr>
              <a:t> Indigenous Seed Keepers Network</a:t>
            </a:r>
            <a:endParaRPr sz="1600" i="0"/>
          </a:p>
        </p:txBody>
      </p:sp>
      <p:sp>
        <p:nvSpPr>
          <p:cNvPr id="315" name="Google Shape;315;gdf4b1cf0de_0_113"/>
          <p:cNvSpPr txBox="1">
            <a:spLocks noGrp="1"/>
          </p:cNvSpPr>
          <p:nvPr>
            <p:ph type="body" idx="2"/>
          </p:nvPr>
        </p:nvSpPr>
        <p:spPr>
          <a:xfrm>
            <a:off x="646695" y="441767"/>
            <a:ext cx="10868100" cy="5283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2222"/>
              </a:lnSpc>
              <a:spcBef>
                <a:spcPts val="1500"/>
              </a:spcBef>
              <a:spcAft>
                <a:spcPts val="0"/>
              </a:spcAft>
              <a:buSzPct val="122448"/>
              <a:buNone/>
            </a:pPr>
            <a:r>
              <a:rPr lang="en-US" sz="2100"/>
              <a:t>Another Facet Led by Indigenous Communities: Seed Sovereignty!</a:t>
            </a:r>
            <a:endParaRPr sz="2100"/>
          </a:p>
        </p:txBody>
      </p:sp>
      <p:sp>
        <p:nvSpPr>
          <p:cNvPr id="316" name="Google Shape;316;gdf4b1cf0de_0_113"/>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pic>
        <p:nvPicPr>
          <p:cNvPr id="317" name="Google Shape;317;gdf4b1cf0de_0_113" descr="Donate now to our Network!&#10;https://nativefoodalliance.org/donate-now/&#10;&#10;Seeds are a vibrant and vital foundation for food sovereignty, and are the basis for a sustainable, healthy agriculture.  We understand that seeds are our precious collective inheritance and it is our responsibility to care for the seeds as part of our responsibility to feed and nourish ourselves and future generations. The mission of the Indigenous Seed Keepers Network is to nourish and assist the growing Seed Sovereignty Movement across Turtle Island ( North America). As a national network, we leverage resources and cultivate solidarity and communication within the matrix of regional grass-roots tribal seed sovereignty projects.   We accomplish this mission by providing educational resources, mentorship training, outreach and advocacy support on seed policy issues, and organizing national and regional events and convenings to connect many communities who are engaging in this vital work.  We aim to create a collaborative framework and declaration for ethical seed stewardship and indigenous seed guidelines for tribal communities to guide them as they protect their seeds from patenting and bio-piracy. We support the creation of solutions oriented programs for adaptive resilient seed systems within tribal communities to enhance the creative capacity to continue to evolve as the face of our Mother Earth changes.&#10;&#10;ISKN is a project of the Native American Food Sovereignty Alliance.   ISKN is a shade tree of support to the essential work of regional and tribal seed initiatives , as we offer a diverse array of resources aimed at nourishing and supporting a vibrant indigenous seed movement, as a compliment to the growing Food Sovereignty movement within Indian country.  In honor of the grand lineage of Seedkeepers who have faithfully passed down seeds for our nourishment, we make restored commitment to care for these precious seeds for those yet to come.&#10;&#10;https://nativefoodalliance.org/" title="Indigenous Seed Keepers Network">
            <a:hlinkClick r:id="rId4"/>
          </p:cNvPr>
          <p:cNvPicPr preferRelativeResize="0"/>
          <p:nvPr/>
        </p:nvPicPr>
        <p:blipFill rotWithShape="1">
          <a:blip r:embed="rId5">
            <a:alphaModFix/>
          </a:blip>
          <a:srcRect/>
          <a:stretch/>
        </p:blipFill>
        <p:spPr>
          <a:xfrm>
            <a:off x="3558700" y="1141525"/>
            <a:ext cx="5074600" cy="3805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10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df4b1cf0de_0_1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096001" cy="6857998"/>
          </a:xfrm>
          <a:prstGeom prst="rect">
            <a:avLst/>
          </a:prstGeom>
          <a:noFill/>
          <a:ln>
            <a:noFill/>
          </a:ln>
        </p:spPr>
      </p:pic>
      <p:sp>
        <p:nvSpPr>
          <p:cNvPr id="324" name="Google Shape;324;gdf4b1cf0de_0_123"/>
          <p:cNvSpPr txBox="1">
            <a:spLocks noGrp="1"/>
          </p:cNvSpPr>
          <p:nvPr>
            <p:ph type="sldNum" idx="12"/>
          </p:nvPr>
        </p:nvSpPr>
        <p:spPr>
          <a:xfrm>
            <a:off x="10973753" y="627666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
        <p:nvSpPr>
          <p:cNvPr id="325" name="Google Shape;325;gdf4b1cf0de_0_123"/>
          <p:cNvSpPr txBox="1">
            <a:spLocks noGrp="1"/>
          </p:cNvSpPr>
          <p:nvPr>
            <p:ph type="body" idx="1"/>
          </p:nvPr>
        </p:nvSpPr>
        <p:spPr>
          <a:xfrm>
            <a:off x="6619775" y="1676400"/>
            <a:ext cx="5268300" cy="44592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SzPts val="2000"/>
              <a:buChar char="▪"/>
            </a:pPr>
            <a:r>
              <a:rPr lang="en-US"/>
              <a:t>WELRP was founded in 1989 and focused on the critical food state of the White Earth Reservation.</a:t>
            </a:r>
            <a:endParaRPr/>
          </a:p>
          <a:p>
            <a:pPr marL="457200" lvl="0" indent="-355600" algn="l" rtl="0">
              <a:lnSpc>
                <a:spcPct val="115000"/>
              </a:lnSpc>
              <a:spcBef>
                <a:spcPts val="1000"/>
              </a:spcBef>
              <a:spcAft>
                <a:spcPts val="0"/>
              </a:spcAft>
              <a:buSzPts val="2000"/>
              <a:buChar char="▪"/>
            </a:pPr>
            <a:r>
              <a:rPr lang="en-US"/>
              <a:t>Members developed and implemented a Farm to School Program in 2008 that was set to…</a:t>
            </a:r>
            <a:endParaRPr/>
          </a:p>
          <a:p>
            <a:pPr marL="914400" lvl="1" indent="-285750" algn="l" rtl="0">
              <a:lnSpc>
                <a:spcPct val="115000"/>
              </a:lnSpc>
              <a:spcBef>
                <a:spcPts val="1000"/>
              </a:spcBef>
              <a:spcAft>
                <a:spcPts val="0"/>
              </a:spcAft>
              <a:buSzPts val="900"/>
              <a:buChar char="◻"/>
            </a:pPr>
            <a:r>
              <a:rPr lang="en-US"/>
              <a:t>Reverse the declining trends in student health,</a:t>
            </a:r>
            <a:endParaRPr/>
          </a:p>
          <a:p>
            <a:pPr marL="914400" lvl="1" indent="-285750" algn="l" rtl="0">
              <a:lnSpc>
                <a:spcPct val="115000"/>
              </a:lnSpc>
              <a:spcBef>
                <a:spcPts val="1000"/>
              </a:spcBef>
              <a:spcAft>
                <a:spcPts val="0"/>
              </a:spcAft>
              <a:buSzPts val="900"/>
              <a:buChar char="◻"/>
            </a:pPr>
            <a:r>
              <a:rPr lang="en-US"/>
              <a:t>Positively impact student lifestyle choices, and</a:t>
            </a:r>
            <a:endParaRPr/>
          </a:p>
          <a:p>
            <a:pPr marL="914400" lvl="1" indent="-285750" algn="l" rtl="0">
              <a:lnSpc>
                <a:spcPct val="115000"/>
              </a:lnSpc>
              <a:spcBef>
                <a:spcPts val="1000"/>
              </a:spcBef>
              <a:spcAft>
                <a:spcPts val="1000"/>
              </a:spcAft>
              <a:buSzPts val="900"/>
              <a:buChar char="◻"/>
            </a:pPr>
            <a:r>
              <a:rPr lang="en-US"/>
              <a:t>Provide access to traditionally and locally grown foods.</a:t>
            </a:r>
            <a:endParaRPr/>
          </a:p>
        </p:txBody>
      </p:sp>
      <p:sp>
        <p:nvSpPr>
          <p:cNvPr id="326" name="Google Shape;326;gdf4b1cf0de_0_123"/>
          <p:cNvSpPr txBox="1">
            <a:spLocks noGrp="1"/>
          </p:cNvSpPr>
          <p:nvPr>
            <p:ph type="title"/>
          </p:nvPr>
        </p:nvSpPr>
        <p:spPr>
          <a:xfrm>
            <a:off x="6619775" y="663399"/>
            <a:ext cx="4833600" cy="835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800"/>
              <a:buNone/>
            </a:pPr>
            <a:r>
              <a:rPr lang="en-US"/>
              <a:t>The White Earth Land Recovery Project (WELRP)</a:t>
            </a:r>
            <a:endParaRPr/>
          </a:p>
        </p:txBody>
      </p:sp>
      <p:sp>
        <p:nvSpPr>
          <p:cNvPr id="327" name="Google Shape;327;gdf4b1cf0de_0_123"/>
          <p:cNvSpPr/>
          <p:nvPr/>
        </p:nvSpPr>
        <p:spPr>
          <a:xfrm>
            <a:off x="609600" y="1104900"/>
            <a:ext cx="4724400" cy="1143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gdf4b1cf0de_0_123"/>
          <p:cNvSpPr txBox="1"/>
          <p:nvPr/>
        </p:nvSpPr>
        <p:spPr>
          <a:xfrm>
            <a:off x="781050" y="1222050"/>
            <a:ext cx="4381500" cy="908700"/>
          </a:xfrm>
          <a:prstGeom prst="rect">
            <a:avLst/>
          </a:prstGeom>
          <a:solidFill>
            <a:srgbClr val="005288">
              <a:alpha val="72549"/>
            </a:srgbClr>
          </a:solid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a:solidFill>
                  <a:schemeClr val="lt1"/>
                </a:solidFill>
                <a:latin typeface="Libre Franklin"/>
                <a:ea typeface="Libre Franklin"/>
                <a:cs typeface="Libre Franklin"/>
                <a:sym typeface="Libre Franklin"/>
              </a:rPr>
              <a:t>View the 2012 Program Guide</a:t>
            </a: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15000"/>
              </a:lnSpc>
              <a:spcBef>
                <a:spcPts val="1000"/>
              </a:spcBef>
              <a:spcAft>
                <a:spcPts val="1000"/>
              </a:spcAft>
              <a:buClr>
                <a:srgbClr val="000000"/>
              </a:buClr>
              <a:buSzPts val="1800"/>
              <a:buFont typeface="Arial"/>
              <a:buNone/>
            </a:pPr>
            <a:r>
              <a:rPr lang="en-US" sz="1800" b="0" i="0" u="sng" strike="noStrike" cap="none">
                <a:solidFill>
                  <a:srgbClr val="B5E7FF"/>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here</a:t>
            </a:r>
            <a:r>
              <a:rPr lang="en-US" sz="1800" b="0" i="0" u="none" strike="noStrike" cap="none">
                <a:solidFill>
                  <a:srgbClr val="B5E7FF"/>
                </a:solidFill>
                <a:latin typeface="Libre Franklin"/>
                <a:ea typeface="Libre Franklin"/>
                <a:cs typeface="Libre Franklin"/>
                <a:sym typeface="Libre Franklin"/>
              </a:rPr>
              <a:t>.</a:t>
            </a:r>
            <a:endParaRPr sz="1800" b="0" i="0" u="none" strike="noStrike" cap="none">
              <a:solidFill>
                <a:srgbClr val="B5E7FF"/>
              </a:solidFill>
              <a:latin typeface="Libre Franklin"/>
              <a:ea typeface="Libre Franklin"/>
              <a:cs typeface="Libre Franklin"/>
              <a:sym typeface="Libre Frankli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gdf4b1cf0de_0_133"/>
          <p:cNvPicPr preferRelativeResize="0"/>
          <p:nvPr/>
        </p:nvPicPr>
        <p:blipFill rotWithShape="1">
          <a:blip r:embed="rId3" cstate="screen">
            <a:alphaModFix/>
            <a:extLst>
              <a:ext uri="{28A0092B-C50C-407E-A947-70E740481C1C}">
                <a14:useLocalDpi xmlns:a14="http://schemas.microsoft.com/office/drawing/2010/main"/>
              </a:ext>
            </a:extLst>
          </a:blip>
          <a:srcRect t="-20"/>
          <a:stretch/>
        </p:blipFill>
        <p:spPr>
          <a:xfrm>
            <a:off x="0" y="0"/>
            <a:ext cx="12192000" cy="6857999"/>
          </a:xfrm>
          <a:prstGeom prst="rect">
            <a:avLst/>
          </a:prstGeom>
          <a:noFill/>
          <a:ln>
            <a:noFill/>
          </a:ln>
        </p:spPr>
      </p:pic>
      <p:sp>
        <p:nvSpPr>
          <p:cNvPr id="335" name="Google Shape;335;gdf4b1cf0de_0_133"/>
          <p:cNvSpPr/>
          <p:nvPr/>
        </p:nvSpPr>
        <p:spPr>
          <a:xfrm>
            <a:off x="50" y="-125"/>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df4b1cf0de_0_133"/>
          <p:cNvSpPr txBox="1">
            <a:spLocks noGrp="1"/>
          </p:cNvSpPr>
          <p:nvPr>
            <p:ph type="title"/>
          </p:nvPr>
        </p:nvSpPr>
        <p:spPr>
          <a:xfrm>
            <a:off x="738139" y="755209"/>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The Hāloa Challenge</a:t>
            </a:r>
            <a:endParaRPr/>
          </a:p>
        </p:txBody>
      </p:sp>
      <p:sp>
        <p:nvSpPr>
          <p:cNvPr id="337" name="Google Shape;337;gdf4b1cf0de_0_133"/>
          <p:cNvSpPr txBox="1">
            <a:spLocks noGrp="1"/>
          </p:cNvSpPr>
          <p:nvPr>
            <p:ph type="body" idx="1"/>
          </p:nvPr>
        </p:nvSpPr>
        <p:spPr>
          <a:xfrm>
            <a:off x="738150" y="1862325"/>
            <a:ext cx="10234800" cy="4195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SzPts val="1600"/>
              <a:buNone/>
            </a:pPr>
            <a:r>
              <a:rPr lang="en-US" sz="2100">
                <a:latin typeface="Libre Franklin"/>
                <a:ea typeface="Libre Franklin"/>
                <a:cs typeface="Libre Franklin"/>
                <a:sym typeface="Libre Franklin"/>
              </a:rPr>
              <a:t>Kamehameha Schools Kapālama Campus, 2014</a:t>
            </a:r>
            <a:endParaRPr sz="2100">
              <a:latin typeface="Libre Franklin"/>
              <a:ea typeface="Libre Franklin"/>
              <a:cs typeface="Libre Franklin"/>
              <a:sym typeface="Libre Franklin"/>
            </a:endParaRPr>
          </a:p>
          <a:p>
            <a:pPr marL="457200" lvl="0" indent="-349250" algn="l" rtl="0">
              <a:lnSpc>
                <a:spcPct val="115000"/>
              </a:lnSpc>
              <a:spcBef>
                <a:spcPts val="1000"/>
              </a:spcBef>
              <a:spcAft>
                <a:spcPts val="0"/>
              </a:spcAft>
              <a:buClr>
                <a:schemeClr val="lt1"/>
              </a:buClr>
              <a:buSzPts val="1900"/>
              <a:buFont typeface="Libre Franklin"/>
              <a:buChar char="●"/>
            </a:pPr>
            <a:r>
              <a:rPr lang="en-US" sz="1900">
                <a:latin typeface="Libre Franklin"/>
                <a:ea typeface="Libre Franklin"/>
                <a:cs typeface="Libre Franklin"/>
                <a:sym typeface="Libre Franklin"/>
              </a:rPr>
              <a:t>Three high school seniors harvested, cooked, prepared, and ate kalo as a substitute to other staple foods for ninety days.</a:t>
            </a:r>
            <a:endParaRPr sz="1900">
              <a:latin typeface="Libre Franklin"/>
              <a:ea typeface="Libre Franklin"/>
              <a:cs typeface="Libre Franklin"/>
              <a:sym typeface="Libre Franklin"/>
            </a:endParaRPr>
          </a:p>
          <a:p>
            <a:pPr marL="457200" lvl="0" indent="-349250" algn="l" rtl="0">
              <a:lnSpc>
                <a:spcPct val="115000"/>
              </a:lnSpc>
              <a:spcBef>
                <a:spcPts val="1000"/>
              </a:spcBef>
              <a:spcAft>
                <a:spcPts val="0"/>
              </a:spcAft>
              <a:buClr>
                <a:schemeClr val="lt1"/>
              </a:buClr>
              <a:buSzPts val="1900"/>
              <a:buFont typeface="Libre Franklin"/>
              <a:buChar char="●"/>
            </a:pPr>
            <a:r>
              <a:rPr lang="en-US" sz="1900">
                <a:latin typeface="Libre Franklin"/>
                <a:ea typeface="Libre Franklin"/>
                <a:cs typeface="Libre Franklin"/>
                <a:sym typeface="Libre Franklin"/>
              </a:rPr>
              <a:t>This rose awareness that…</a:t>
            </a:r>
            <a:endParaRPr sz="1900">
              <a:latin typeface="Libre Franklin"/>
              <a:ea typeface="Libre Franklin"/>
              <a:cs typeface="Libre Franklin"/>
              <a:sym typeface="Libre Franklin"/>
            </a:endParaRPr>
          </a:p>
          <a:p>
            <a:pPr marL="914400" lvl="1" indent="-349250" algn="l" rtl="0">
              <a:lnSpc>
                <a:spcPct val="115000"/>
              </a:lnSpc>
              <a:spcBef>
                <a:spcPts val="1000"/>
              </a:spcBef>
              <a:spcAft>
                <a:spcPts val="0"/>
              </a:spcAft>
              <a:buClr>
                <a:schemeClr val="lt1"/>
              </a:buClr>
              <a:buSzPts val="1900"/>
              <a:buFont typeface="Libre Franklin"/>
              <a:buChar char="○"/>
            </a:pPr>
            <a:r>
              <a:rPr lang="en-US" sz="1900">
                <a:solidFill>
                  <a:schemeClr val="lt1"/>
                </a:solidFill>
                <a:latin typeface="Libre Franklin"/>
                <a:ea typeface="Libre Franklin"/>
                <a:cs typeface="Libre Franklin"/>
                <a:sym typeface="Libre Franklin"/>
              </a:rPr>
              <a:t>“Hawaiʻi no longer has enough agriculture production to feed its own people – an estimated 85 - 90% of all food is imported into the state” (</a:t>
            </a:r>
            <a:r>
              <a:rPr lang="en-US" sz="1900" u="sng">
                <a:solidFill>
                  <a:srgbClr val="B5E7FF"/>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Lincoln 2014</a:t>
            </a:r>
            <a:r>
              <a:rPr lang="en-US" sz="1900">
                <a:solidFill>
                  <a:schemeClr val="lt1"/>
                </a:solidFill>
                <a:latin typeface="Libre Franklin"/>
                <a:ea typeface="Libre Franklin"/>
                <a:cs typeface="Libre Franklin"/>
                <a:sym typeface="Libre Franklin"/>
              </a:rPr>
              <a:t>).</a:t>
            </a:r>
            <a:endParaRPr sz="1900">
              <a:solidFill>
                <a:schemeClr val="lt1"/>
              </a:solidFill>
              <a:latin typeface="Libre Franklin"/>
              <a:ea typeface="Libre Franklin"/>
              <a:cs typeface="Libre Franklin"/>
              <a:sym typeface="Libre Franklin"/>
            </a:endParaRPr>
          </a:p>
          <a:p>
            <a:pPr marL="914400" lvl="1" indent="-349250" algn="l" rtl="0">
              <a:lnSpc>
                <a:spcPct val="115000"/>
              </a:lnSpc>
              <a:spcBef>
                <a:spcPts val="1000"/>
              </a:spcBef>
              <a:spcAft>
                <a:spcPts val="0"/>
              </a:spcAft>
              <a:buClr>
                <a:schemeClr val="lt1"/>
              </a:buClr>
              <a:buSzPts val="1900"/>
              <a:buFont typeface="Libre Franklin"/>
              <a:buChar char="○"/>
            </a:pPr>
            <a:r>
              <a:rPr lang="en-US" sz="1900">
                <a:solidFill>
                  <a:schemeClr val="lt1"/>
                </a:solidFill>
                <a:latin typeface="Libre Franklin"/>
                <a:ea typeface="Libre Franklin"/>
                <a:cs typeface="Libre Franklin"/>
                <a:sym typeface="Libre Franklin"/>
              </a:rPr>
              <a:t>There is another way: food sovereignty, backyard cultivation, and other traditional agricultural practices on the islands.</a:t>
            </a:r>
            <a:endParaRPr sz="1900">
              <a:solidFill>
                <a:schemeClr val="lt1"/>
              </a:solidFill>
              <a:latin typeface="Libre Franklin"/>
              <a:ea typeface="Libre Franklin"/>
              <a:cs typeface="Libre Franklin"/>
              <a:sym typeface="Libre Franklin"/>
            </a:endParaRPr>
          </a:p>
          <a:p>
            <a:pPr marL="0" lvl="0" indent="0" algn="l" rtl="0">
              <a:lnSpc>
                <a:spcPct val="115000"/>
              </a:lnSpc>
              <a:spcBef>
                <a:spcPts val="1000"/>
              </a:spcBef>
              <a:spcAft>
                <a:spcPts val="0"/>
              </a:spcAft>
              <a:buSzPts val="1600"/>
              <a:buNone/>
            </a:pPr>
            <a:endParaRPr sz="1900">
              <a:latin typeface="Libre Franklin"/>
              <a:ea typeface="Libre Franklin"/>
              <a:cs typeface="Libre Franklin"/>
              <a:sym typeface="Libre Franklin"/>
            </a:endParaRPr>
          </a:p>
          <a:p>
            <a:pPr marL="0" lvl="0" indent="0" algn="l" rtl="0">
              <a:lnSpc>
                <a:spcPct val="115000"/>
              </a:lnSpc>
              <a:spcBef>
                <a:spcPts val="1000"/>
              </a:spcBef>
              <a:spcAft>
                <a:spcPts val="1000"/>
              </a:spcAft>
              <a:buSzPts val="1600"/>
              <a:buNone/>
            </a:pPr>
            <a:r>
              <a:rPr lang="en-US" sz="1900">
                <a:latin typeface="Libre Franklin"/>
                <a:ea typeface="Libre Franklin"/>
                <a:cs typeface="Libre Franklin"/>
                <a:sym typeface="Libre Franklin"/>
              </a:rPr>
              <a:t>Read a brief summary of the significance of kalo and its cultivation to Kanaka Maoli </a:t>
            </a:r>
            <a:r>
              <a:rPr lang="en-US" sz="1900" u="sng">
                <a:solidFill>
                  <a:srgbClr val="B5E7FF"/>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here</a:t>
            </a:r>
            <a:r>
              <a:rPr lang="en-US" sz="1900">
                <a:latin typeface="Libre Franklin"/>
                <a:ea typeface="Libre Franklin"/>
                <a:cs typeface="Libre Franklin"/>
                <a:sym typeface="Libre Franklin"/>
              </a:rPr>
              <a:t>. </a:t>
            </a:r>
            <a:endParaRPr sz="1900">
              <a:latin typeface="Libre Franklin"/>
              <a:ea typeface="Libre Franklin"/>
              <a:cs typeface="Libre Franklin"/>
              <a:sym typeface="Libre Franklin"/>
            </a:endParaRPr>
          </a:p>
        </p:txBody>
      </p:sp>
      <p:sp>
        <p:nvSpPr>
          <p:cNvPr id="338" name="Google Shape;338;gdf4b1cf0de_0_133"/>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gdf4b1cf0de_0_1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45" name="Google Shape;345;gdf4b1cf0de_0_142"/>
          <p:cNvSpPr/>
          <p:nvPr/>
        </p:nvSpPr>
        <p:spPr>
          <a:xfrm>
            <a:off x="6135350" y="14175"/>
            <a:ext cx="6078600" cy="6858000"/>
          </a:xfrm>
          <a:prstGeom prst="rect">
            <a:avLst/>
          </a:prstGeom>
          <a:solidFill>
            <a:srgbClr val="595B5D">
              <a:alpha val="56470"/>
            </a:srgbClr>
          </a:solidFill>
          <a:ln w="9525" cap="flat" cmpd="sng">
            <a:solidFill>
              <a:srgbClr val="5A5B5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df4b1cf0de_0_142"/>
          <p:cNvSpPr/>
          <p:nvPr/>
        </p:nvSpPr>
        <p:spPr>
          <a:xfrm>
            <a:off x="28350" y="14175"/>
            <a:ext cx="60786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df4b1cf0de_0_142"/>
          <p:cNvSpPr txBox="1">
            <a:spLocks noGrp="1"/>
          </p:cNvSpPr>
          <p:nvPr>
            <p:ph type="sldNum" idx="12"/>
          </p:nvPr>
        </p:nvSpPr>
        <p:spPr>
          <a:xfrm>
            <a:off x="10968043" y="6409008"/>
            <a:ext cx="485700" cy="2019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23</a:t>
            </a:fld>
            <a:endParaRPr/>
          </a:p>
        </p:txBody>
      </p:sp>
      <p:sp>
        <p:nvSpPr>
          <p:cNvPr id="348" name="Google Shape;348;gdf4b1cf0de_0_142"/>
          <p:cNvSpPr txBox="1">
            <a:spLocks noGrp="1"/>
          </p:cNvSpPr>
          <p:nvPr>
            <p:ph type="body" idx="1"/>
          </p:nvPr>
        </p:nvSpPr>
        <p:spPr>
          <a:xfrm>
            <a:off x="688775" y="5219709"/>
            <a:ext cx="5129700" cy="789000"/>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120000"/>
              </a:lnSpc>
              <a:spcBef>
                <a:spcPts val="1000"/>
              </a:spcBef>
              <a:spcAft>
                <a:spcPts val="0"/>
              </a:spcAft>
              <a:buSzPct val="117647"/>
              <a:buNone/>
            </a:pPr>
            <a:r>
              <a:rPr lang="en-US"/>
              <a:t>Harvesting Cholla Seeds in Tohono O’odham territory</a:t>
            </a:r>
            <a:endParaRPr/>
          </a:p>
        </p:txBody>
      </p:sp>
      <p:sp>
        <p:nvSpPr>
          <p:cNvPr id="349" name="Google Shape;349;gdf4b1cf0de_0_142"/>
          <p:cNvSpPr txBox="1">
            <a:spLocks noGrp="1"/>
          </p:cNvSpPr>
          <p:nvPr>
            <p:ph type="body" idx="2"/>
          </p:nvPr>
        </p:nvSpPr>
        <p:spPr>
          <a:xfrm>
            <a:off x="2476350" y="415350"/>
            <a:ext cx="7239300" cy="670500"/>
          </a:xfrm>
          <a:prstGeom prst="rect">
            <a:avLst/>
          </a:prstGeom>
          <a:noFill/>
          <a:ln>
            <a:noFill/>
          </a:ln>
        </p:spPr>
        <p:txBody>
          <a:bodyPr spcFirstLastPara="1" wrap="square" lIns="91425" tIns="45700" rIns="91425" bIns="45700" anchor="b" anchorCtr="0">
            <a:noAutofit/>
          </a:bodyPr>
          <a:lstStyle/>
          <a:p>
            <a:pPr marL="0" lvl="0" indent="0" algn="ctr" rtl="0">
              <a:lnSpc>
                <a:spcPct val="92857"/>
              </a:lnSpc>
              <a:spcBef>
                <a:spcPts val="1000"/>
              </a:spcBef>
              <a:spcAft>
                <a:spcPts val="0"/>
              </a:spcAft>
              <a:buSzPts val="2800"/>
              <a:buNone/>
            </a:pPr>
            <a:r>
              <a:rPr lang="en-US" sz="3000"/>
              <a:t>Other Examples of Food Sovereignty</a:t>
            </a:r>
            <a:endParaRPr sz="3000"/>
          </a:p>
        </p:txBody>
      </p:sp>
      <p:sp>
        <p:nvSpPr>
          <p:cNvPr id="350" name="Google Shape;350;gdf4b1cf0de_0_142"/>
          <p:cNvSpPr txBox="1">
            <a:spLocks noGrp="1"/>
          </p:cNvSpPr>
          <p:nvPr>
            <p:ph type="body" idx="3"/>
          </p:nvPr>
        </p:nvSpPr>
        <p:spPr>
          <a:xfrm>
            <a:off x="6479100" y="5219697"/>
            <a:ext cx="5129700" cy="8424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20000"/>
              </a:lnSpc>
              <a:spcBef>
                <a:spcPts val="1000"/>
              </a:spcBef>
              <a:spcAft>
                <a:spcPts val="0"/>
              </a:spcAft>
              <a:buSzPct val="108108"/>
              <a:buNone/>
            </a:pPr>
            <a:r>
              <a:rPr lang="en-US"/>
              <a:t>Traditional Agricultural Practices of the Oneida Nation</a:t>
            </a:r>
            <a:endParaRPr/>
          </a:p>
        </p:txBody>
      </p:sp>
      <p:pic>
        <p:nvPicPr>
          <p:cNvPr id="351" name="Google Shape;351;gdf4b1cf0de_0_142" descr=" " title="Harvesting Cholla Buds">
            <a:hlinkClick r:id="rId4"/>
          </p:cNvPr>
          <p:cNvPicPr preferRelativeResize="0"/>
          <p:nvPr/>
        </p:nvPicPr>
        <p:blipFill rotWithShape="1">
          <a:blip r:embed="rId5">
            <a:alphaModFix/>
          </a:blip>
          <a:srcRect/>
          <a:stretch/>
        </p:blipFill>
        <p:spPr>
          <a:xfrm>
            <a:off x="1079963" y="1568675"/>
            <a:ext cx="4347325" cy="3260500"/>
          </a:xfrm>
          <a:prstGeom prst="rect">
            <a:avLst/>
          </a:prstGeom>
          <a:noFill/>
          <a:ln>
            <a:noFill/>
          </a:ln>
        </p:spPr>
      </p:pic>
      <p:pic>
        <p:nvPicPr>
          <p:cNvPr id="352" name="Google Shape;352;gdf4b1cf0de_0_142" descr="Produced by Reynaldo Morales for the POSOH Project Grade 8 Science Unit - University of Wisconsin Madison, Wisconsin Fast Plants Program - in partnership with Oneida Nation &amp; Tsyunhehkwa Organic Farm." title="Traditional Agricultural Practices of the Oneida Nation">
            <a:hlinkClick r:id="rId6"/>
          </p:cNvPr>
          <p:cNvPicPr preferRelativeResize="0"/>
          <p:nvPr/>
        </p:nvPicPr>
        <p:blipFill rotWithShape="1">
          <a:blip r:embed="rId7">
            <a:alphaModFix/>
          </a:blip>
          <a:srcRect/>
          <a:stretch/>
        </p:blipFill>
        <p:spPr>
          <a:xfrm>
            <a:off x="6870299" y="1612306"/>
            <a:ext cx="4347325" cy="3260494"/>
          </a:xfrm>
          <a:prstGeom prst="rect">
            <a:avLst/>
          </a:prstGeom>
          <a:noFill/>
          <a:ln>
            <a:noFill/>
          </a:ln>
        </p:spPr>
      </p:pic>
      <p:sp>
        <p:nvSpPr>
          <p:cNvPr id="353" name="Google Shape;353;gdf4b1cf0de_0_142"/>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10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2"/>
                                        </p:tgtEl>
                                        <p:attrNameLst>
                                          <p:attrName>style.visibility</p:attrName>
                                        </p:attrNameLst>
                                      </p:cBhvr>
                                      <p:to>
                                        <p:strVal val="visible"/>
                                      </p:to>
                                    </p:set>
                                    <p:animEffect transition="in" filter="fade">
                                      <p:cBhvr>
                                        <p:cTn id="12" dur="10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df4b1cf0de_0_153"/>
          <p:cNvSpPr txBox="1">
            <a:spLocks noGrp="1"/>
          </p:cNvSpPr>
          <p:nvPr>
            <p:ph type="body" idx="1"/>
          </p:nvPr>
        </p:nvSpPr>
        <p:spPr>
          <a:xfrm>
            <a:off x="738200" y="1752600"/>
            <a:ext cx="10715700" cy="3753000"/>
          </a:xfrm>
          <a:prstGeom prst="rect">
            <a:avLst/>
          </a:prstGeom>
          <a:noFill/>
          <a:ln>
            <a:noFill/>
          </a:ln>
        </p:spPr>
        <p:txBody>
          <a:bodyPr spcFirstLastPara="1" wrap="square" lIns="91425" tIns="45700" rIns="91425" bIns="45700" anchor="t" anchorCtr="0">
            <a:normAutofit/>
          </a:bodyPr>
          <a:lstStyle/>
          <a:p>
            <a:pPr marL="0" lvl="0" indent="0" algn="l" rtl="0">
              <a:lnSpc>
                <a:spcPct val="124444"/>
              </a:lnSpc>
              <a:spcBef>
                <a:spcPts val="0"/>
              </a:spcBef>
              <a:spcAft>
                <a:spcPts val="0"/>
              </a:spcAft>
              <a:buSzPts val="1800"/>
              <a:buNone/>
            </a:pPr>
            <a:r>
              <a:rPr lang="en-US" sz="2100" b="1"/>
              <a:t>Energy Sovereignty</a:t>
            </a:r>
            <a:r>
              <a:rPr lang="en-US" sz="2100"/>
              <a:t> is the application of Indigenous sovereignty principles and concepts to energy generation and use.</a:t>
            </a:r>
            <a:endParaRPr sz="2100"/>
          </a:p>
          <a:p>
            <a:pPr marL="0" lvl="0" indent="0" algn="l" rtl="0">
              <a:lnSpc>
                <a:spcPct val="124444"/>
              </a:lnSpc>
              <a:spcBef>
                <a:spcPts val="1000"/>
              </a:spcBef>
              <a:spcAft>
                <a:spcPts val="0"/>
              </a:spcAft>
              <a:buSzPts val="1800"/>
              <a:buNone/>
            </a:pPr>
            <a:r>
              <a:rPr lang="en-US" sz="2100"/>
              <a:t>Because energy use is integral to everything from business to education to food production, a community’s dependence on external energy generation directly relates to that community’s independence as a whole.</a:t>
            </a:r>
            <a:endParaRPr sz="2100"/>
          </a:p>
          <a:p>
            <a:pPr marL="0" lvl="0" indent="0" algn="l" rtl="0">
              <a:lnSpc>
                <a:spcPct val="124444"/>
              </a:lnSpc>
              <a:spcBef>
                <a:spcPts val="1000"/>
              </a:spcBef>
              <a:spcAft>
                <a:spcPts val="1000"/>
              </a:spcAft>
              <a:buSzPts val="1800"/>
              <a:buNone/>
            </a:pPr>
            <a:r>
              <a:rPr lang="en-US" sz="2100"/>
              <a:t>In light of the debate over renewable energy and fossil fuels, energy use is also an important medium for exercising cultural responsibilities to place and to others, as well as a way to integrate cultural values into the very infrastructure of a community.</a:t>
            </a:r>
            <a:endParaRPr sz="2100"/>
          </a:p>
        </p:txBody>
      </p:sp>
      <p:sp>
        <p:nvSpPr>
          <p:cNvPr id="360" name="Google Shape;360;gdf4b1cf0de_0_153"/>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Energy Sovereignty</a:t>
            </a:r>
            <a:endParaRPr/>
          </a:p>
        </p:txBody>
      </p:sp>
      <p:sp>
        <p:nvSpPr>
          <p:cNvPr id="361" name="Google Shape;361;gdf4b1cf0de_0_153"/>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df4b1cf0de_0_160"/>
          <p:cNvSpPr txBox="1">
            <a:spLocks noGrp="1"/>
          </p:cNvSpPr>
          <p:nvPr>
            <p:ph type="body" idx="1"/>
          </p:nvPr>
        </p:nvSpPr>
        <p:spPr>
          <a:xfrm>
            <a:off x="738200" y="1382925"/>
            <a:ext cx="10715700" cy="8655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24444"/>
              </a:lnSpc>
              <a:spcBef>
                <a:spcPts val="0"/>
              </a:spcBef>
              <a:spcAft>
                <a:spcPts val="1000"/>
              </a:spcAft>
              <a:buSzPct val="100840"/>
              <a:buNone/>
            </a:pPr>
            <a:r>
              <a:rPr lang="en-US" sz="2100"/>
              <a:t>While American Indian land only comprises 2% of total US land, the National Renewable Energy Laboratory estimates that Indian lands contain 5% of all renewable energy resource potential. (</a:t>
            </a:r>
            <a:r>
              <a:rPr lang="en-US" sz="2100" u="sng">
                <a:solidFill>
                  <a:schemeClr val="hlink"/>
                </a:solidFill>
                <a:hlinkClick r:id="rId3"/>
              </a:rPr>
              <a:t>link</a:t>
            </a:r>
            <a:r>
              <a:rPr lang="en-US" sz="2100"/>
              <a:t>)</a:t>
            </a:r>
            <a:endParaRPr sz="2100"/>
          </a:p>
        </p:txBody>
      </p:sp>
      <p:sp>
        <p:nvSpPr>
          <p:cNvPr id="368" name="Google Shape;368;gdf4b1cf0de_0_160"/>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Energy Use on Tribal Lands</a:t>
            </a:r>
            <a:endParaRPr/>
          </a:p>
        </p:txBody>
      </p:sp>
      <p:sp>
        <p:nvSpPr>
          <p:cNvPr id="369" name="Google Shape;369;gdf4b1cf0de_0_160"/>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pic>
        <p:nvPicPr>
          <p:cNvPr id="370" name="Google Shape;370;gdf4b1cf0de_0_1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70483" y="2178325"/>
            <a:ext cx="5851044" cy="37854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e25839613e_0_1"/>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Renewable Energy Potential</a:t>
            </a:r>
            <a:endParaRPr/>
          </a:p>
        </p:txBody>
      </p:sp>
      <p:sp>
        <p:nvSpPr>
          <p:cNvPr id="377" name="Google Shape;377;ge25839613e_0_1"/>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378" name="Google Shape;378;ge25839613e_0_1"/>
          <p:cNvPicPr preferRelativeResize="0"/>
          <p:nvPr/>
        </p:nvPicPr>
        <p:blipFill rotWithShape="1">
          <a:blip r:embed="rId3">
            <a:alphaModFix/>
          </a:blip>
          <a:srcRect/>
          <a:stretch/>
        </p:blipFill>
        <p:spPr>
          <a:xfrm>
            <a:off x="2511575" y="1343975"/>
            <a:ext cx="6509950" cy="4740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df4b1cf0de_0_167"/>
          <p:cNvSpPr txBox="1">
            <a:spLocks noGrp="1"/>
          </p:cNvSpPr>
          <p:nvPr>
            <p:ph type="body" idx="1"/>
          </p:nvPr>
        </p:nvSpPr>
        <p:spPr>
          <a:xfrm>
            <a:off x="738200" y="1498600"/>
            <a:ext cx="10715700" cy="4304100"/>
          </a:xfrm>
          <a:prstGeom prst="rect">
            <a:avLst/>
          </a:prstGeom>
          <a:noFill/>
          <a:ln>
            <a:noFill/>
          </a:ln>
        </p:spPr>
        <p:txBody>
          <a:bodyPr spcFirstLastPara="1" wrap="square" lIns="91425" tIns="45700" rIns="91425" bIns="45700" anchor="t" anchorCtr="0">
            <a:normAutofit/>
          </a:bodyPr>
          <a:lstStyle/>
          <a:p>
            <a:pPr marL="0" lvl="0" indent="0" algn="l" rtl="0">
              <a:lnSpc>
                <a:spcPct val="124444"/>
              </a:lnSpc>
              <a:spcBef>
                <a:spcPts val="0"/>
              </a:spcBef>
              <a:spcAft>
                <a:spcPts val="0"/>
              </a:spcAft>
              <a:buSzPts val="1800"/>
              <a:buNone/>
            </a:pPr>
            <a:r>
              <a:rPr lang="en-US" sz="2100"/>
              <a:t>In addition to promoting cultural values, energy sovereignty (especially that which focuses on renewable energy) promotes resilience in a community economically.</a:t>
            </a:r>
            <a:endParaRPr sz="2100"/>
          </a:p>
          <a:p>
            <a:pPr marL="0" lvl="0" indent="0" algn="l" rtl="0">
              <a:lnSpc>
                <a:spcPct val="124444"/>
              </a:lnSpc>
              <a:spcBef>
                <a:spcPts val="1000"/>
              </a:spcBef>
              <a:spcAft>
                <a:spcPts val="0"/>
              </a:spcAft>
              <a:buSzPts val="1800"/>
              <a:buNone/>
            </a:pPr>
            <a:r>
              <a:rPr lang="en-US" sz="2100"/>
              <a:t>Renewable energy programs create skilled jobs and can be a great source of employment when paired with skills training. Greater economic stability is often directly correlated with an community’s ability to recover from a major disaster.</a:t>
            </a:r>
            <a:endParaRPr sz="2100"/>
          </a:p>
          <a:p>
            <a:pPr marL="0" lvl="0" indent="0" algn="l" rtl="0">
              <a:lnSpc>
                <a:spcPct val="124444"/>
              </a:lnSpc>
              <a:spcBef>
                <a:spcPts val="1000"/>
              </a:spcBef>
              <a:spcAft>
                <a:spcPts val="1000"/>
              </a:spcAft>
              <a:buSzPts val="1800"/>
              <a:buNone/>
            </a:pPr>
            <a:r>
              <a:rPr lang="en-US" sz="2100"/>
              <a:t>The comparable independence of renewable energy sources like solar also equips a community to have functioning energy within hours of a disaster, mitigating the immediate impacts to heat, water safety, and telecommunication during the recovery phase.</a:t>
            </a:r>
            <a:endParaRPr sz="2100"/>
          </a:p>
        </p:txBody>
      </p:sp>
      <p:sp>
        <p:nvSpPr>
          <p:cNvPr id="385" name="Google Shape;385;gdf4b1cf0de_0_167"/>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Energy and Community Resilience</a:t>
            </a:r>
            <a:endParaRPr/>
          </a:p>
        </p:txBody>
      </p:sp>
      <p:sp>
        <p:nvSpPr>
          <p:cNvPr id="386" name="Google Shape;386;gdf4b1cf0de_0_167"/>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df4b1cf0de_0_174"/>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Blue Lake Rancheria (Video)</a:t>
            </a:r>
            <a:endParaRPr/>
          </a:p>
        </p:txBody>
      </p:sp>
      <p:sp>
        <p:nvSpPr>
          <p:cNvPr id="393" name="Google Shape;393;gdf4b1cf0de_0_174"/>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394" name="Google Shape;394;gdf4b1cf0de_0_174" descr="More info &amp; media: http://siemensusa.synapticdigital.com/BlueLake&#10;&#10;Blue Lake Rancheria, a Native American reservation in Northern California, and Humboldt State University's Schatz Energy Research Center have partnered with Siemens to build a low-carbon community microgrid to power the government offices, economic enterprises, and critical Red Cross safety shelter-in-place facilities across 100 acres. The microgrid, funded in part through a $5 million grant from the California Energy Commission's Electric Program Investment Charge (EPIC) program, will be powered by a 0.5 MW solar photovoltaic installation, 950 kWh battery storage system, a biomass fuel cell system, and diesel generators. Operators will manage and control these energy resources with Siemens Spectrum Power Microgrid Management System (SP MGMS) software. The microgrid will allow the reservation to operate independently of the power grid in coordination with local utility Pacific Gas &amp; Electric. This project constitutes the largest solar array in Humboldt County, California and is estimated to reduce 150 tons of carbon per year." title="Blue Lake Rancheria Microgrid">
            <a:hlinkClick r:id="rId3"/>
          </p:cNvPr>
          <p:cNvPicPr preferRelativeResize="0"/>
          <p:nvPr/>
        </p:nvPicPr>
        <p:blipFill rotWithShape="1">
          <a:blip r:embed="rId4">
            <a:alphaModFix/>
          </a:blip>
          <a:srcRect/>
          <a:stretch/>
        </p:blipFill>
        <p:spPr>
          <a:xfrm>
            <a:off x="3328475" y="1454402"/>
            <a:ext cx="5535025" cy="4151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dda15ffd35_1_44"/>
          <p:cNvSpPr txBox="1">
            <a:spLocks noGrp="1"/>
          </p:cNvSpPr>
          <p:nvPr>
            <p:ph type="body" idx="1"/>
          </p:nvPr>
        </p:nvSpPr>
        <p:spPr>
          <a:xfrm>
            <a:off x="738200" y="1498600"/>
            <a:ext cx="10715700" cy="43041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4444"/>
              </a:lnSpc>
              <a:spcBef>
                <a:spcPts val="0"/>
              </a:spcBef>
              <a:spcAft>
                <a:spcPts val="0"/>
              </a:spcAft>
              <a:buSzPts val="1800"/>
              <a:buNone/>
            </a:pPr>
            <a:r>
              <a:rPr lang="en-US" sz="2100"/>
              <a:t>In 2017, the Blue Lake Rancheria, a reservation in Northern California, launched its new low-carbon microgrid. In non-disaster times, this microgrid helps to power both governmental offices and Tribal businesses in its 100 acre service area.</a:t>
            </a:r>
            <a:endParaRPr sz="2100"/>
          </a:p>
          <a:p>
            <a:pPr marL="0" lvl="0" indent="0" algn="l" rtl="0">
              <a:lnSpc>
                <a:spcPct val="124444"/>
              </a:lnSpc>
              <a:spcBef>
                <a:spcPts val="1000"/>
              </a:spcBef>
              <a:spcAft>
                <a:spcPts val="0"/>
              </a:spcAft>
              <a:buSzPts val="1800"/>
              <a:buNone/>
            </a:pPr>
            <a:r>
              <a:rPr lang="en-US" sz="2100"/>
              <a:t>In October 2019, in the midst of devastating wildfires, Pacific Gas and Electric (PG&amp;E) made the decision to shut off power to millions of customers. The decision was made to prevent further wildfires from power equipment throwing off sparks and igniting brush. Millions of Californians across 30 counties were impacted.</a:t>
            </a:r>
            <a:endParaRPr sz="2100"/>
          </a:p>
          <a:p>
            <a:pPr marL="0" lvl="0" indent="0" algn="l" rtl="0">
              <a:lnSpc>
                <a:spcPct val="124444"/>
              </a:lnSpc>
              <a:spcBef>
                <a:spcPts val="1000"/>
              </a:spcBef>
              <a:spcAft>
                <a:spcPts val="1000"/>
              </a:spcAft>
              <a:buSzPts val="1800"/>
              <a:buNone/>
            </a:pPr>
            <a:r>
              <a:rPr lang="en-US" sz="2100"/>
              <a:t>The Blue Lake Rancheria microgrid went into “island mode”, which allows the microgrid to function on a Tesla battery without risk to electrical workers. During the blackout, they were one of the only places in Northern California with power.</a:t>
            </a:r>
            <a:endParaRPr sz="2100"/>
          </a:p>
        </p:txBody>
      </p:sp>
      <p:sp>
        <p:nvSpPr>
          <p:cNvPr id="401" name="Google Shape;401;gdda15ffd35_1_44"/>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Blue Lake Rancheria</a:t>
            </a:r>
            <a:endParaRPr/>
          </a:p>
        </p:txBody>
      </p:sp>
      <p:sp>
        <p:nvSpPr>
          <p:cNvPr id="402" name="Google Shape;402;gdda15ffd35_1_44"/>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6083098" cy="6857999"/>
          </a:xfrm>
          <a:prstGeom prst="rect">
            <a:avLst/>
          </a:prstGeom>
          <a:noFill/>
          <a:ln>
            <a:noFill/>
          </a:ln>
        </p:spPr>
      </p:pic>
      <p:pic>
        <p:nvPicPr>
          <p:cNvPr id="150" name="Google Shape;150;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83100" y="0"/>
            <a:ext cx="6108901" cy="6858000"/>
          </a:xfrm>
          <a:prstGeom prst="rect">
            <a:avLst/>
          </a:prstGeom>
          <a:noFill/>
          <a:ln>
            <a:noFill/>
          </a:ln>
        </p:spPr>
      </p:pic>
      <p:sp>
        <p:nvSpPr>
          <p:cNvPr id="151" name="Google Shape;151;p9"/>
          <p:cNvSpPr/>
          <p:nvPr/>
        </p:nvSpPr>
        <p:spPr>
          <a:xfrm>
            <a:off x="0" y="0"/>
            <a:ext cx="60831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9"/>
          <p:cNvSpPr txBox="1">
            <a:spLocks noGrp="1"/>
          </p:cNvSpPr>
          <p:nvPr>
            <p:ph type="title" idx="4294967295"/>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Font typeface="Libre Franklin"/>
              <a:buNone/>
            </a:pPr>
            <a:r>
              <a:rPr lang="en-US" b="1">
                <a:solidFill>
                  <a:schemeClr val="lt2"/>
                </a:solidFill>
                <a:latin typeface="Libre Franklin"/>
                <a:ea typeface="Libre Franklin"/>
                <a:cs typeface="Libre Franklin"/>
                <a:sym typeface="Libre Franklin"/>
              </a:rPr>
              <a:t>Together We Rise</a:t>
            </a:r>
            <a:endParaRPr b="1">
              <a:solidFill>
                <a:schemeClr val="lt2"/>
              </a:solidFill>
              <a:latin typeface="Libre Franklin"/>
              <a:ea typeface="Libre Franklin"/>
              <a:cs typeface="Libre Franklin"/>
              <a:sym typeface="Libre Franklin"/>
            </a:endParaRPr>
          </a:p>
        </p:txBody>
      </p:sp>
      <p:sp>
        <p:nvSpPr>
          <p:cNvPr id="153" name="Google Shape;153;p9"/>
          <p:cNvSpPr txBox="1">
            <a:spLocks noGrp="1"/>
          </p:cNvSpPr>
          <p:nvPr>
            <p:ph type="body" idx="2"/>
          </p:nvPr>
        </p:nvSpPr>
        <p:spPr>
          <a:xfrm>
            <a:off x="661773" y="1634561"/>
            <a:ext cx="5131808" cy="371679"/>
          </a:xfrm>
          <a:prstGeom prst="rect">
            <a:avLst/>
          </a:prstGeom>
          <a:noFill/>
          <a:ln>
            <a:noFill/>
          </a:ln>
        </p:spPr>
        <p:txBody>
          <a:bodyPr spcFirstLastPara="1" wrap="square" lIns="91425" tIns="45700" rIns="91425" bIns="45700" anchor="b" anchorCtr="0">
            <a:noAutofit/>
          </a:bodyPr>
          <a:lstStyle/>
          <a:p>
            <a:pPr marL="0" lvl="0" indent="0" algn="l" rtl="0">
              <a:lnSpc>
                <a:spcPct val="92857"/>
              </a:lnSpc>
              <a:spcBef>
                <a:spcPts val="0"/>
              </a:spcBef>
              <a:spcAft>
                <a:spcPts val="0"/>
              </a:spcAft>
              <a:buSzPts val="2800"/>
              <a:buNone/>
            </a:pPr>
            <a:r>
              <a:rPr lang="en-US"/>
              <a:t>Indigenous Actions</a:t>
            </a:r>
            <a:endParaRPr/>
          </a:p>
        </p:txBody>
      </p:sp>
      <p:sp>
        <p:nvSpPr>
          <p:cNvPr id="154" name="Google Shape;154;p9"/>
          <p:cNvSpPr txBox="1">
            <a:spLocks noGrp="1"/>
          </p:cNvSpPr>
          <p:nvPr>
            <p:ph type="body" idx="1"/>
          </p:nvPr>
        </p:nvSpPr>
        <p:spPr>
          <a:xfrm>
            <a:off x="688775" y="2154299"/>
            <a:ext cx="5129700" cy="3891000"/>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1000"/>
              </a:spcBef>
              <a:spcAft>
                <a:spcPts val="0"/>
              </a:spcAft>
              <a:buSzPts val="2000"/>
              <a:buChar char="▪"/>
            </a:pPr>
            <a:r>
              <a:rPr lang="en-US"/>
              <a:t>Traditional Ecological Knowledge &amp; Language Revitalization</a:t>
            </a:r>
            <a:endParaRPr/>
          </a:p>
          <a:p>
            <a:pPr marL="342900" lvl="0" indent="-342900" algn="l" rtl="0">
              <a:lnSpc>
                <a:spcPct val="120000"/>
              </a:lnSpc>
              <a:spcBef>
                <a:spcPts val="1000"/>
              </a:spcBef>
              <a:spcAft>
                <a:spcPts val="0"/>
              </a:spcAft>
              <a:buSzPts val="2000"/>
              <a:buChar char="▪"/>
            </a:pPr>
            <a:r>
              <a:rPr lang="en-US"/>
              <a:t>Fire Ecology</a:t>
            </a:r>
            <a:endParaRPr/>
          </a:p>
          <a:p>
            <a:pPr marL="342900" lvl="0" indent="-342900" algn="l" rtl="0">
              <a:lnSpc>
                <a:spcPct val="120000"/>
              </a:lnSpc>
              <a:spcBef>
                <a:spcPts val="1000"/>
              </a:spcBef>
              <a:spcAft>
                <a:spcPts val="0"/>
              </a:spcAft>
              <a:buSzPts val="2000"/>
              <a:buChar char="▪"/>
            </a:pPr>
            <a:r>
              <a:rPr lang="en-US"/>
              <a:t>Food Sovereignty</a:t>
            </a:r>
            <a:endParaRPr/>
          </a:p>
          <a:p>
            <a:pPr marL="342900" lvl="0" indent="-342900" algn="l" rtl="0">
              <a:lnSpc>
                <a:spcPct val="120000"/>
              </a:lnSpc>
              <a:spcBef>
                <a:spcPts val="1000"/>
              </a:spcBef>
              <a:spcAft>
                <a:spcPts val="0"/>
              </a:spcAft>
              <a:buSzPts val="2000"/>
              <a:buChar char="▪"/>
            </a:pPr>
            <a:r>
              <a:rPr lang="en-US"/>
              <a:t>Energy Sovereignty</a:t>
            </a:r>
            <a:endParaRPr/>
          </a:p>
          <a:p>
            <a:pPr marL="342900" lvl="0" indent="-342900" algn="l" rtl="0">
              <a:lnSpc>
                <a:spcPct val="120000"/>
              </a:lnSpc>
              <a:spcBef>
                <a:spcPts val="1000"/>
              </a:spcBef>
              <a:spcAft>
                <a:spcPts val="0"/>
              </a:spcAft>
              <a:buSzPts val="2000"/>
              <a:buChar char="▪"/>
            </a:pPr>
            <a:r>
              <a:rPr lang="en-US"/>
              <a:t>Self-Determination in COVID-19 Response</a:t>
            </a:r>
            <a:endParaRPr/>
          </a:p>
          <a:p>
            <a:pPr marL="342900" lvl="0" indent="-342900" algn="l" rtl="0">
              <a:lnSpc>
                <a:spcPct val="120000"/>
              </a:lnSpc>
              <a:spcBef>
                <a:spcPts val="1000"/>
              </a:spcBef>
              <a:spcAft>
                <a:spcPts val="0"/>
              </a:spcAft>
              <a:buSzPts val="2000"/>
              <a:buChar char="▪"/>
            </a:pPr>
            <a:r>
              <a:rPr lang="en-US"/>
              <a:t>So much more...</a:t>
            </a:r>
            <a:endParaRPr/>
          </a:p>
        </p:txBody>
      </p:sp>
      <p:sp>
        <p:nvSpPr>
          <p:cNvPr id="155" name="Google Shape;155;p9"/>
          <p:cNvSpPr/>
          <p:nvPr/>
        </p:nvSpPr>
        <p:spPr>
          <a:xfrm>
            <a:off x="6083075" y="125"/>
            <a:ext cx="6108900" cy="6858000"/>
          </a:xfrm>
          <a:prstGeom prst="rect">
            <a:avLst/>
          </a:prstGeom>
          <a:solidFill>
            <a:srgbClr val="595B5D">
              <a:alpha val="56470"/>
            </a:srgbClr>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9"/>
          <p:cNvSpPr txBox="1">
            <a:spLocks noGrp="1"/>
          </p:cNvSpPr>
          <p:nvPr>
            <p:ph type="body" idx="4"/>
          </p:nvPr>
        </p:nvSpPr>
        <p:spPr>
          <a:xfrm>
            <a:off x="6452125" y="452458"/>
            <a:ext cx="5131800" cy="997500"/>
          </a:xfrm>
          <a:prstGeom prst="rect">
            <a:avLst/>
          </a:prstGeom>
          <a:noFill/>
          <a:ln>
            <a:noFill/>
          </a:ln>
        </p:spPr>
        <p:txBody>
          <a:bodyPr spcFirstLastPara="1" wrap="square" lIns="91425" tIns="45700" rIns="91425" bIns="45700" anchor="b" anchorCtr="0">
            <a:noAutofit/>
          </a:bodyPr>
          <a:lstStyle/>
          <a:p>
            <a:pPr marL="0" lvl="0" indent="0" algn="l" rtl="0">
              <a:lnSpc>
                <a:spcPct val="92857"/>
              </a:lnSpc>
              <a:spcBef>
                <a:spcPts val="0"/>
              </a:spcBef>
              <a:spcAft>
                <a:spcPts val="0"/>
              </a:spcAft>
              <a:buSzPts val="2800"/>
              <a:buNone/>
            </a:pPr>
            <a:r>
              <a:rPr lang="en-US"/>
              <a:t>The Role of the Emergency Responder</a:t>
            </a:r>
            <a:endParaRPr/>
          </a:p>
        </p:txBody>
      </p:sp>
      <p:sp>
        <p:nvSpPr>
          <p:cNvPr id="158" name="Google Shape;158;p9"/>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000"/>
              <a:buNone/>
            </a:pPr>
            <a:fld id="{00000000-1234-1234-1234-123412341234}" type="slidenum">
              <a:rPr lang="en-US"/>
              <a:t>3</a:t>
            </a:fld>
            <a:endParaRPr/>
          </a:p>
        </p:txBody>
      </p:sp>
      <p:sp>
        <p:nvSpPr>
          <p:cNvPr id="159" name="Google Shape;159;p9"/>
          <p:cNvSpPr txBox="1">
            <a:spLocks noGrp="1"/>
          </p:cNvSpPr>
          <p:nvPr>
            <p:ph type="body" idx="3"/>
          </p:nvPr>
        </p:nvSpPr>
        <p:spPr>
          <a:xfrm>
            <a:off x="6479100" y="1558350"/>
            <a:ext cx="5129700" cy="4976400"/>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SzPts val="2000"/>
              <a:buChar char="▪"/>
            </a:pPr>
            <a:r>
              <a:rPr lang="en-US"/>
              <a:t>Have a basic knowledge of treaties and Emergency Management (EM) policies impacting Tribal engagement:</a:t>
            </a:r>
            <a:endParaRPr/>
          </a:p>
          <a:p>
            <a:pPr marL="742950" lvl="1" indent="-285750" algn="l" rtl="0">
              <a:lnSpc>
                <a:spcPct val="100000"/>
              </a:lnSpc>
              <a:spcBef>
                <a:spcPts val="1000"/>
              </a:spcBef>
              <a:spcAft>
                <a:spcPts val="0"/>
              </a:spcAft>
              <a:buSzPts val="900"/>
              <a:buChar char="◻"/>
            </a:pPr>
            <a:r>
              <a:rPr lang="en-US"/>
              <a:t>What are the intentions of this document? What is it for?</a:t>
            </a:r>
            <a:endParaRPr/>
          </a:p>
          <a:p>
            <a:pPr marL="742950" lvl="1" indent="-285750" algn="l" rtl="0">
              <a:lnSpc>
                <a:spcPct val="100000"/>
              </a:lnSpc>
              <a:spcBef>
                <a:spcPts val="1000"/>
              </a:spcBef>
              <a:spcAft>
                <a:spcPts val="0"/>
              </a:spcAft>
              <a:buSzPts val="900"/>
              <a:buChar char="◻"/>
            </a:pPr>
            <a:r>
              <a:rPr lang="en-US"/>
              <a:t>Who is it intended to serve?</a:t>
            </a:r>
            <a:endParaRPr/>
          </a:p>
          <a:p>
            <a:pPr marL="742950" lvl="1" indent="-285750" algn="l" rtl="0">
              <a:lnSpc>
                <a:spcPct val="100000"/>
              </a:lnSpc>
              <a:spcBef>
                <a:spcPts val="1000"/>
              </a:spcBef>
              <a:spcAft>
                <a:spcPts val="0"/>
              </a:spcAft>
              <a:buSzPts val="900"/>
              <a:buChar char="◻"/>
            </a:pPr>
            <a:r>
              <a:rPr lang="en-US"/>
              <a:t>What improvements are needed in EM policies and plans?</a:t>
            </a:r>
            <a:endParaRPr/>
          </a:p>
          <a:p>
            <a:pPr marL="742950" lvl="1" indent="-285750" algn="l" rtl="0">
              <a:lnSpc>
                <a:spcPct val="100000"/>
              </a:lnSpc>
              <a:spcBef>
                <a:spcPts val="1000"/>
              </a:spcBef>
              <a:spcAft>
                <a:spcPts val="0"/>
              </a:spcAft>
              <a:buSzPts val="900"/>
              <a:buChar char="◻"/>
            </a:pPr>
            <a:r>
              <a:rPr lang="en-US"/>
              <a:t>What can I do to improve the state of relations and response?</a:t>
            </a:r>
            <a:endParaRPr/>
          </a:p>
          <a:p>
            <a:pPr marL="342900" lvl="0" indent="-342900" algn="l" rtl="0">
              <a:lnSpc>
                <a:spcPct val="120000"/>
              </a:lnSpc>
              <a:spcBef>
                <a:spcPts val="1000"/>
              </a:spcBef>
              <a:spcAft>
                <a:spcPts val="0"/>
              </a:spcAft>
              <a:buSzPts val="2000"/>
              <a:buChar char="▪"/>
            </a:pPr>
            <a:r>
              <a:rPr lang="en-US"/>
              <a:t>Read policy documentation critically to identity that which is not written, but could have real relational impacts.</a:t>
            </a:r>
            <a:endParaRPr/>
          </a:p>
        </p:txBody>
      </p:sp>
      <p:sp>
        <p:nvSpPr>
          <p:cNvPr id="160" name="Google Shape;160;p9"/>
          <p:cNvSpPr txBox="1"/>
          <p:nvPr/>
        </p:nvSpPr>
        <p:spPr>
          <a:xfrm>
            <a:off x="6128627" y="629255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Elaine Thompson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df4b1cf0de_0_181"/>
          <p:cNvSpPr txBox="1">
            <a:spLocks noGrp="1"/>
          </p:cNvSpPr>
          <p:nvPr>
            <p:ph type="body" idx="1"/>
          </p:nvPr>
        </p:nvSpPr>
        <p:spPr>
          <a:xfrm>
            <a:off x="738200" y="1498600"/>
            <a:ext cx="10715700" cy="4304100"/>
          </a:xfrm>
          <a:prstGeom prst="rect">
            <a:avLst/>
          </a:prstGeom>
          <a:noFill/>
          <a:ln>
            <a:noFill/>
          </a:ln>
        </p:spPr>
        <p:txBody>
          <a:bodyPr spcFirstLastPara="1" wrap="square" lIns="91425" tIns="45700" rIns="91425" bIns="45700" anchor="t" anchorCtr="0">
            <a:normAutofit/>
          </a:bodyPr>
          <a:lstStyle/>
          <a:p>
            <a:pPr marL="0" lvl="0" indent="0" algn="l" rtl="0">
              <a:lnSpc>
                <a:spcPct val="124444"/>
              </a:lnSpc>
              <a:spcBef>
                <a:spcPts val="0"/>
              </a:spcBef>
              <a:spcAft>
                <a:spcPts val="0"/>
              </a:spcAft>
              <a:buSzPts val="1800"/>
              <a:buNone/>
            </a:pPr>
            <a:r>
              <a:rPr lang="en-US" sz="2100"/>
              <a:t>When COVID-19 hit, there was concern that the shut-down of local businesses would cause an overload for the Blue Lake microgrid. However, thanks to an innovative design for its model-based adaptive controller, the microgrid has continued to function as an invaluable resource to the Tribe. They have used the energy generated to run a pre-packaged meal program for the elderly across a 1,400 square-mile territory.</a:t>
            </a:r>
            <a:endParaRPr sz="2100"/>
          </a:p>
          <a:p>
            <a:pPr marL="0" lvl="0" indent="0" algn="l" rtl="0">
              <a:lnSpc>
                <a:spcPct val="124444"/>
              </a:lnSpc>
              <a:spcBef>
                <a:spcPts val="1000"/>
              </a:spcBef>
              <a:spcAft>
                <a:spcPts val="1000"/>
              </a:spcAft>
              <a:buSzPts val="1800"/>
              <a:buNone/>
            </a:pPr>
            <a:r>
              <a:rPr lang="en-US" sz="2100"/>
              <a:t>The microgrid saves the Tribe an estimated $200,000 in energy costs per year.</a:t>
            </a:r>
            <a:endParaRPr sz="2100"/>
          </a:p>
        </p:txBody>
      </p:sp>
      <p:sp>
        <p:nvSpPr>
          <p:cNvPr id="409" name="Google Shape;409;gdf4b1cf0de_0_181"/>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Blue Lake Rancheria (continued)</a:t>
            </a:r>
            <a:endParaRPr/>
          </a:p>
        </p:txBody>
      </p:sp>
      <p:sp>
        <p:nvSpPr>
          <p:cNvPr id="410" name="Google Shape;410;gdf4b1cf0de_0_181"/>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gdf4b1cf0de_0_1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5"/>
            <a:ext cx="12192000" cy="6857999"/>
          </a:xfrm>
          <a:prstGeom prst="rect">
            <a:avLst/>
          </a:prstGeom>
          <a:noFill/>
          <a:ln>
            <a:noFill/>
          </a:ln>
        </p:spPr>
      </p:pic>
      <p:sp>
        <p:nvSpPr>
          <p:cNvPr id="417" name="Google Shape;417;gdf4b1cf0de_0_199"/>
          <p:cNvSpPr/>
          <p:nvPr/>
        </p:nvSpPr>
        <p:spPr>
          <a:xfrm>
            <a:off x="50" y="-125"/>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df4b1cf0de_0_199"/>
          <p:cNvSpPr txBox="1">
            <a:spLocks noGrp="1"/>
          </p:cNvSpPr>
          <p:nvPr>
            <p:ph type="title"/>
          </p:nvPr>
        </p:nvSpPr>
        <p:spPr>
          <a:xfrm>
            <a:off x="738189" y="2579484"/>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Indigenous Communities through COVID-19</a:t>
            </a:r>
            <a:endParaRPr/>
          </a:p>
        </p:txBody>
      </p:sp>
      <p:sp>
        <p:nvSpPr>
          <p:cNvPr id="419" name="Google Shape;419;gdf4b1cf0de_0_199"/>
          <p:cNvSpPr txBox="1"/>
          <p:nvPr/>
        </p:nvSpPr>
        <p:spPr>
          <a:xfrm>
            <a:off x="-50" y="6119336"/>
            <a:ext cx="1671637"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Anton / Unsplash</a:t>
            </a:r>
            <a:endParaRPr sz="1400" b="0" i="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Nov. 25, 2020</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df4b1cf0de_0_213"/>
          <p:cNvSpPr txBox="1">
            <a:spLocks noGrp="1"/>
          </p:cNvSpPr>
          <p:nvPr>
            <p:ph type="body" idx="1"/>
          </p:nvPr>
        </p:nvSpPr>
        <p:spPr>
          <a:xfrm>
            <a:off x="738193" y="1549400"/>
            <a:ext cx="10715700" cy="4022700"/>
          </a:xfrm>
          <a:prstGeom prst="rect">
            <a:avLst/>
          </a:prstGeom>
          <a:noFill/>
          <a:ln>
            <a:noFill/>
          </a:ln>
        </p:spPr>
        <p:txBody>
          <a:bodyPr spcFirstLastPara="1" wrap="square" lIns="91425" tIns="45700" rIns="91425" bIns="45700" anchor="t" anchorCtr="0">
            <a:normAutofit fontScale="92500"/>
          </a:bodyPr>
          <a:lstStyle/>
          <a:p>
            <a:pPr marL="457200" lvl="0" indent="-355600" algn="l" rtl="0">
              <a:lnSpc>
                <a:spcPct val="115000"/>
              </a:lnSpc>
              <a:spcBef>
                <a:spcPts val="0"/>
              </a:spcBef>
              <a:spcAft>
                <a:spcPts val="0"/>
              </a:spcAft>
              <a:buSzPct val="108108"/>
              <a:buChar char="●"/>
            </a:pPr>
            <a:r>
              <a:rPr lang="en-US"/>
              <a:t>Mask Mandates</a:t>
            </a:r>
            <a:endParaRPr/>
          </a:p>
          <a:p>
            <a:pPr marL="914400" lvl="1" indent="-342900" algn="l" rtl="0">
              <a:lnSpc>
                <a:spcPct val="115000"/>
              </a:lnSpc>
              <a:spcBef>
                <a:spcPts val="1000"/>
              </a:spcBef>
              <a:spcAft>
                <a:spcPts val="0"/>
              </a:spcAft>
              <a:buSzPct val="108108"/>
              <a:buChar char="○"/>
            </a:pPr>
            <a:r>
              <a:rPr lang="en-US"/>
              <a:t>Blackfeet Nation leaders decided to continue mask mandates even after </a:t>
            </a:r>
            <a:r>
              <a:rPr lang="en-US" u="sng">
                <a:solidFill>
                  <a:schemeClr val="hlink"/>
                </a:solidFill>
                <a:hlinkClick r:id="rId3"/>
              </a:rPr>
              <a:t>Montana government officials </a:t>
            </a:r>
            <a:r>
              <a:rPr lang="en-US"/>
              <a:t>removed the mandate statewide.</a:t>
            </a:r>
            <a:endParaRPr/>
          </a:p>
          <a:p>
            <a:pPr marL="914400" lvl="1" indent="-342900" algn="l" rtl="0">
              <a:lnSpc>
                <a:spcPct val="115000"/>
              </a:lnSpc>
              <a:spcBef>
                <a:spcPts val="1000"/>
              </a:spcBef>
              <a:spcAft>
                <a:spcPts val="0"/>
              </a:spcAft>
              <a:buSzPct val="108108"/>
              <a:buChar char="○"/>
            </a:pPr>
            <a:r>
              <a:rPr lang="en-US"/>
              <a:t>Cherokee Nation leadership supported a mask mandate, free drive-thru testing for COVID-19, and well-stocked &amp; staff hospitals since </a:t>
            </a:r>
            <a:r>
              <a:rPr lang="en-US" u="sng">
                <a:solidFill>
                  <a:schemeClr val="hlink"/>
                </a:solidFill>
                <a:hlinkClick r:id="rId4"/>
              </a:rPr>
              <a:t>Spring 2020.</a:t>
            </a:r>
            <a:endParaRPr/>
          </a:p>
          <a:p>
            <a:pPr marL="457200" lvl="0" indent="-355600" algn="l" rtl="0">
              <a:lnSpc>
                <a:spcPct val="115000"/>
              </a:lnSpc>
              <a:spcBef>
                <a:spcPts val="1000"/>
              </a:spcBef>
              <a:spcAft>
                <a:spcPts val="0"/>
              </a:spcAft>
              <a:buSzPct val="108108"/>
              <a:buChar char="●"/>
            </a:pPr>
            <a:r>
              <a:rPr lang="en-US"/>
              <a:t>Quarantines and Traffic Checkpoints</a:t>
            </a:r>
            <a:endParaRPr/>
          </a:p>
          <a:p>
            <a:pPr marL="914400" lvl="1" indent="-342900" algn="l" rtl="0">
              <a:lnSpc>
                <a:spcPct val="115000"/>
              </a:lnSpc>
              <a:spcBef>
                <a:spcPts val="1000"/>
              </a:spcBef>
              <a:spcAft>
                <a:spcPts val="0"/>
              </a:spcAft>
              <a:buSzPct val="108108"/>
              <a:buChar char="○"/>
            </a:pPr>
            <a:r>
              <a:rPr lang="en-US"/>
              <a:t>The </a:t>
            </a:r>
            <a:r>
              <a:rPr lang="en-US" u="sng">
                <a:solidFill>
                  <a:schemeClr val="hlink"/>
                </a:solidFill>
                <a:hlinkClick r:id="rId5"/>
              </a:rPr>
              <a:t>Navajo Nation</a:t>
            </a:r>
            <a:r>
              <a:rPr lang="en-US"/>
              <a:t> issued a mask mandate </a:t>
            </a:r>
            <a:r>
              <a:rPr lang="en-US" i="1"/>
              <a:t>and</a:t>
            </a:r>
            <a:r>
              <a:rPr lang="en-US"/>
              <a:t> lockdowns in April 2020 to curb infection rates.</a:t>
            </a:r>
            <a:endParaRPr/>
          </a:p>
          <a:p>
            <a:pPr marL="914400" lvl="1" indent="-342900" algn="l" rtl="0">
              <a:lnSpc>
                <a:spcPct val="115000"/>
              </a:lnSpc>
              <a:spcBef>
                <a:spcPts val="1000"/>
              </a:spcBef>
              <a:spcAft>
                <a:spcPts val="1000"/>
              </a:spcAft>
              <a:buSzPct val="108108"/>
              <a:buChar char="○"/>
            </a:pPr>
            <a:r>
              <a:rPr lang="en-US"/>
              <a:t>The Oglala Sioux and the Cheyenne River Sioux Tribes initiated traffic checkpoints to curb the introduction of COVID-19 to tribal residents. This action shed light on the fracture between tribal governments and state/local governments. (</a:t>
            </a:r>
            <a:r>
              <a:rPr lang="en-US" u="sng">
                <a:solidFill>
                  <a:schemeClr val="hlink"/>
                </a:solidFill>
                <a:hlinkClick r:id="rId6"/>
              </a:rPr>
              <a:t>Sept 2020</a:t>
            </a:r>
            <a:r>
              <a:rPr lang="en-US"/>
              <a:t>)</a:t>
            </a:r>
            <a:endParaRPr/>
          </a:p>
        </p:txBody>
      </p:sp>
      <p:sp>
        <p:nvSpPr>
          <p:cNvPr id="426" name="Google Shape;426;gdf4b1cf0de_0_213"/>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Tribal Leadership in Action</a:t>
            </a:r>
            <a:endParaRPr/>
          </a:p>
        </p:txBody>
      </p:sp>
      <p:sp>
        <p:nvSpPr>
          <p:cNvPr id="427" name="Google Shape;427;gdf4b1cf0de_0_213"/>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gdf4b1cf0de_0_224"/>
          <p:cNvPicPr preferRelativeResize="0"/>
          <p:nvPr/>
        </p:nvPicPr>
        <p:blipFill rotWithShape="1">
          <a:blip r:embed="rId3">
            <a:alphaModFix/>
          </a:blip>
          <a:srcRect/>
          <a:stretch/>
        </p:blipFill>
        <p:spPr>
          <a:xfrm>
            <a:off x="0" y="0"/>
            <a:ext cx="12187500" cy="6858000"/>
          </a:xfrm>
          <a:prstGeom prst="rect">
            <a:avLst/>
          </a:prstGeom>
          <a:noFill/>
          <a:ln>
            <a:noFill/>
          </a:ln>
        </p:spPr>
      </p:pic>
      <p:sp>
        <p:nvSpPr>
          <p:cNvPr id="434" name="Google Shape;434;gdf4b1cf0de_0_224"/>
          <p:cNvSpPr/>
          <p:nvPr/>
        </p:nvSpPr>
        <p:spPr>
          <a:xfrm>
            <a:off x="0" y="0"/>
            <a:ext cx="6078600" cy="68724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df4b1cf0de_0_224"/>
          <p:cNvSpPr/>
          <p:nvPr/>
        </p:nvSpPr>
        <p:spPr>
          <a:xfrm>
            <a:off x="6078600" y="0"/>
            <a:ext cx="6113400" cy="6854400"/>
          </a:xfrm>
          <a:prstGeom prst="rect">
            <a:avLst/>
          </a:prstGeom>
          <a:solidFill>
            <a:srgbClr val="595B5D">
              <a:alpha val="56470"/>
            </a:srgbClr>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df4b1cf0de_0_224"/>
          <p:cNvSpPr txBox="1">
            <a:spLocks noGrp="1"/>
          </p:cNvSpPr>
          <p:nvPr>
            <p:ph type="sldNum" idx="12"/>
          </p:nvPr>
        </p:nvSpPr>
        <p:spPr>
          <a:xfrm>
            <a:off x="10968043" y="6409008"/>
            <a:ext cx="485700" cy="2019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33</a:t>
            </a:fld>
            <a:endParaRPr/>
          </a:p>
        </p:txBody>
      </p:sp>
      <p:sp>
        <p:nvSpPr>
          <p:cNvPr id="437" name="Google Shape;437;gdf4b1cf0de_0_224"/>
          <p:cNvSpPr txBox="1">
            <a:spLocks noGrp="1"/>
          </p:cNvSpPr>
          <p:nvPr>
            <p:ph type="body" idx="1"/>
          </p:nvPr>
        </p:nvSpPr>
        <p:spPr>
          <a:xfrm>
            <a:off x="688767" y="2154312"/>
            <a:ext cx="5129700" cy="34734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SzPts val="2000"/>
              <a:buChar char="▪"/>
            </a:pPr>
            <a:r>
              <a:rPr lang="en-US"/>
              <a:t>Lummi Nation opened vaccine clinics, and later began sharing vaccines with the </a:t>
            </a:r>
            <a:r>
              <a:rPr lang="en-US" u="sng">
                <a:solidFill>
                  <a:srgbClr val="B5E7FF"/>
                </a:solidFill>
                <a:hlinkClick r:id="rId4">
                  <a:extLst>
                    <a:ext uri="{A12FA001-AC4F-418D-AE19-62706E023703}">
                      <ahyp:hlinkClr xmlns:ahyp="http://schemas.microsoft.com/office/drawing/2018/hyperlinkcolor" val="tx"/>
                    </a:ext>
                  </a:extLst>
                </a:hlinkClick>
              </a:rPr>
              <a:t>Ferndale School District.</a:t>
            </a:r>
            <a:endParaRPr>
              <a:solidFill>
                <a:srgbClr val="B5E7FF"/>
              </a:solidFill>
            </a:endParaRPr>
          </a:p>
          <a:p>
            <a:pPr marL="914400" lvl="1" indent="-285750" algn="l" rtl="0">
              <a:lnSpc>
                <a:spcPct val="115000"/>
              </a:lnSpc>
              <a:spcBef>
                <a:spcPts val="1000"/>
              </a:spcBef>
              <a:spcAft>
                <a:spcPts val="0"/>
              </a:spcAft>
              <a:buSzPts val="900"/>
              <a:buChar char="◻"/>
            </a:pPr>
            <a:r>
              <a:rPr lang="en-US"/>
              <a:t>This brought the rate of fully-vaccinated Whatcom County residents aged 16+ to 67 percent!</a:t>
            </a:r>
            <a:endParaRPr/>
          </a:p>
          <a:p>
            <a:pPr marL="457200" lvl="0" indent="-355600" algn="l" rtl="0">
              <a:lnSpc>
                <a:spcPct val="115000"/>
              </a:lnSpc>
              <a:spcBef>
                <a:spcPts val="1000"/>
              </a:spcBef>
              <a:spcAft>
                <a:spcPts val="1000"/>
              </a:spcAft>
              <a:buSzPts val="2000"/>
              <a:buChar char="▪"/>
            </a:pPr>
            <a:r>
              <a:rPr lang="en-US"/>
              <a:t>December 2020: 68,400 vaccine doses reached frontline health workers in tribal communities.</a:t>
            </a:r>
            <a:endParaRPr/>
          </a:p>
        </p:txBody>
      </p:sp>
      <p:sp>
        <p:nvSpPr>
          <p:cNvPr id="438" name="Google Shape;438;gdf4b1cf0de_0_224"/>
          <p:cNvSpPr txBox="1">
            <a:spLocks noGrp="1"/>
          </p:cNvSpPr>
          <p:nvPr>
            <p:ph type="body" idx="2"/>
          </p:nvPr>
        </p:nvSpPr>
        <p:spPr>
          <a:xfrm>
            <a:off x="687725" y="396300"/>
            <a:ext cx="8494500" cy="499200"/>
          </a:xfrm>
          <a:prstGeom prst="rect">
            <a:avLst/>
          </a:prstGeom>
          <a:noFill/>
          <a:ln>
            <a:noFill/>
          </a:ln>
        </p:spPr>
        <p:txBody>
          <a:bodyPr spcFirstLastPara="1" wrap="square" lIns="91425" tIns="45700" rIns="91425" bIns="45700" anchor="b" anchorCtr="0">
            <a:noAutofit/>
          </a:bodyPr>
          <a:lstStyle/>
          <a:p>
            <a:pPr marL="0" lvl="0" indent="0" algn="l" rtl="0">
              <a:lnSpc>
                <a:spcPct val="92857"/>
              </a:lnSpc>
              <a:spcBef>
                <a:spcPts val="1000"/>
              </a:spcBef>
              <a:spcAft>
                <a:spcPts val="0"/>
              </a:spcAft>
              <a:buSzPts val="2800"/>
              <a:buNone/>
            </a:pPr>
            <a:r>
              <a:rPr lang="en-US"/>
              <a:t>Prioritizing Community &amp; Culture</a:t>
            </a:r>
            <a:endParaRPr/>
          </a:p>
        </p:txBody>
      </p:sp>
      <p:sp>
        <p:nvSpPr>
          <p:cNvPr id="439" name="Google Shape;439;gdf4b1cf0de_0_224"/>
          <p:cNvSpPr txBox="1">
            <a:spLocks noGrp="1"/>
          </p:cNvSpPr>
          <p:nvPr>
            <p:ph type="body" idx="3"/>
          </p:nvPr>
        </p:nvSpPr>
        <p:spPr>
          <a:xfrm>
            <a:off x="6460050" y="2058975"/>
            <a:ext cx="5129700" cy="38694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SzPts val="2000"/>
              <a:buNone/>
            </a:pPr>
            <a:r>
              <a:rPr lang="en-US"/>
              <a:t>In January 2021, the Standing Rock Sioux Tribe decided to allow those who speak Dakota and Lakota languages to receive the first COVID-19 vaccines.</a:t>
            </a:r>
            <a:endParaRPr/>
          </a:p>
          <a:p>
            <a:pPr marL="0" lvl="0" indent="0" algn="l" rtl="0">
              <a:lnSpc>
                <a:spcPct val="120000"/>
              </a:lnSpc>
              <a:spcBef>
                <a:spcPts val="1000"/>
              </a:spcBef>
              <a:spcAft>
                <a:spcPts val="0"/>
              </a:spcAft>
              <a:buSzPts val="2000"/>
              <a:buNone/>
            </a:pPr>
            <a:r>
              <a:rPr lang="en-US"/>
              <a:t>Tribal Chairman Mike Faith input, “It’s something we have to pass on to our loved ones, our history, our culture, our language. We don’t have it in black and white, we tell stories. That’s why it’s so important” (</a:t>
            </a:r>
            <a:r>
              <a:rPr lang="en-US" u="sng">
                <a:solidFill>
                  <a:srgbClr val="B5E7FF"/>
                </a:solidFill>
                <a:hlinkClick r:id="rId5">
                  <a:extLst>
                    <a:ext uri="{A12FA001-AC4F-418D-AE19-62706E023703}">
                      <ahyp:hlinkClr xmlns:ahyp="http://schemas.microsoft.com/office/drawing/2018/hyperlinkcolor" val="tx"/>
                    </a:ext>
                  </a:extLst>
                </a:hlinkClick>
              </a:rPr>
              <a:t>AP News 2021</a:t>
            </a:r>
            <a:r>
              <a:rPr lang="en-US"/>
              <a:t>).</a:t>
            </a:r>
            <a:endParaRPr/>
          </a:p>
        </p:txBody>
      </p:sp>
      <p:sp>
        <p:nvSpPr>
          <p:cNvPr id="440" name="Google Shape;440;gdf4b1cf0de_0_224"/>
          <p:cNvSpPr txBox="1">
            <a:spLocks noGrp="1"/>
          </p:cNvSpPr>
          <p:nvPr>
            <p:ph type="body" idx="4"/>
          </p:nvPr>
        </p:nvSpPr>
        <p:spPr>
          <a:xfrm>
            <a:off x="6433067" y="1539220"/>
            <a:ext cx="5131800" cy="371700"/>
          </a:xfrm>
          <a:prstGeom prst="rect">
            <a:avLst/>
          </a:prstGeom>
          <a:noFill/>
          <a:ln>
            <a:noFill/>
          </a:ln>
        </p:spPr>
        <p:txBody>
          <a:bodyPr spcFirstLastPara="1" wrap="square" lIns="91425" tIns="45700" rIns="91425" bIns="45700" anchor="b" anchorCtr="0">
            <a:noAutofit/>
          </a:bodyPr>
          <a:lstStyle/>
          <a:p>
            <a:pPr marL="0" lvl="0" indent="0" algn="l" rtl="0">
              <a:lnSpc>
                <a:spcPct val="92857"/>
              </a:lnSpc>
              <a:spcBef>
                <a:spcPts val="1000"/>
              </a:spcBef>
              <a:spcAft>
                <a:spcPts val="0"/>
              </a:spcAft>
              <a:buSzPts val="2800"/>
              <a:buNone/>
            </a:pPr>
            <a:r>
              <a:rPr lang="en-US"/>
              <a:t>Protecting Language Keepers</a:t>
            </a:r>
            <a:endParaRPr/>
          </a:p>
        </p:txBody>
      </p:sp>
      <p:sp>
        <p:nvSpPr>
          <p:cNvPr id="441" name="Google Shape;441;gdf4b1cf0de_0_224"/>
          <p:cNvSpPr txBox="1">
            <a:spLocks noGrp="1"/>
          </p:cNvSpPr>
          <p:nvPr>
            <p:ph type="body" idx="4"/>
          </p:nvPr>
        </p:nvSpPr>
        <p:spPr>
          <a:xfrm>
            <a:off x="687717" y="1687945"/>
            <a:ext cx="5131800" cy="371700"/>
          </a:xfrm>
          <a:prstGeom prst="rect">
            <a:avLst/>
          </a:prstGeom>
          <a:noFill/>
          <a:ln>
            <a:noFill/>
          </a:ln>
        </p:spPr>
        <p:txBody>
          <a:bodyPr spcFirstLastPara="1" wrap="square" lIns="91425" tIns="45700" rIns="91425" bIns="45700" anchor="b" anchorCtr="0">
            <a:noAutofit/>
          </a:bodyPr>
          <a:lstStyle/>
          <a:p>
            <a:pPr marL="0" lvl="0" indent="0" algn="l" rtl="0">
              <a:lnSpc>
                <a:spcPct val="92857"/>
              </a:lnSpc>
              <a:spcBef>
                <a:spcPts val="1000"/>
              </a:spcBef>
              <a:spcAft>
                <a:spcPts val="0"/>
              </a:spcAft>
              <a:buSzPts val="2800"/>
              <a:buNone/>
            </a:pPr>
            <a:r>
              <a:rPr lang="en-US"/>
              <a:t>Vaccine Distribution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df4b1cf0de_0_237"/>
          <p:cNvSpPr txBox="1">
            <a:spLocks noGrp="1"/>
          </p:cNvSpPr>
          <p:nvPr>
            <p:ph type="sldNum" idx="12"/>
          </p:nvPr>
        </p:nvSpPr>
        <p:spPr>
          <a:xfrm>
            <a:off x="10973753" y="627666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
        <p:nvSpPr>
          <p:cNvPr id="448" name="Google Shape;448;gdf4b1cf0de_0_237"/>
          <p:cNvSpPr txBox="1">
            <a:spLocks noGrp="1"/>
          </p:cNvSpPr>
          <p:nvPr>
            <p:ph type="body" idx="1"/>
          </p:nvPr>
        </p:nvSpPr>
        <p:spPr>
          <a:xfrm>
            <a:off x="6619773" y="2159000"/>
            <a:ext cx="5268300" cy="37176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0"/>
              </a:spcBef>
              <a:spcAft>
                <a:spcPts val="0"/>
              </a:spcAft>
              <a:buSzPts val="2000"/>
              <a:buChar char="▪"/>
            </a:pPr>
            <a:r>
              <a:rPr lang="en-US"/>
              <a:t>Due to nationwide stay-at-home orders, some Tribal Colleges began offering free or reduced tuition:</a:t>
            </a:r>
            <a:endParaRPr/>
          </a:p>
          <a:p>
            <a:pPr marL="914400" lvl="1" indent="-285750" algn="l" rtl="0">
              <a:lnSpc>
                <a:spcPct val="115000"/>
              </a:lnSpc>
              <a:spcBef>
                <a:spcPts val="1200"/>
              </a:spcBef>
              <a:spcAft>
                <a:spcPts val="0"/>
              </a:spcAft>
              <a:buSzPts val="900"/>
              <a:buChar char="◻"/>
            </a:pPr>
            <a:r>
              <a:rPr lang="en-US"/>
              <a:t>Tohono O’odham Community College offered free tuition to tribally-enrolled (and Native Hawaiian) students.</a:t>
            </a:r>
            <a:endParaRPr/>
          </a:p>
          <a:p>
            <a:pPr marL="914400" lvl="1" indent="-285750" algn="l" rtl="0">
              <a:lnSpc>
                <a:spcPct val="115000"/>
              </a:lnSpc>
              <a:spcBef>
                <a:spcPts val="1200"/>
              </a:spcBef>
              <a:spcAft>
                <a:spcPts val="1200"/>
              </a:spcAft>
              <a:buSzPts val="900"/>
              <a:buChar char="◻"/>
            </a:pPr>
            <a:r>
              <a:rPr lang="en-US"/>
              <a:t>Northwest Indian College offered a 50% tuition waiver to students for Fall 2020 and 2021.</a:t>
            </a:r>
            <a:endParaRPr/>
          </a:p>
        </p:txBody>
      </p:sp>
      <p:sp>
        <p:nvSpPr>
          <p:cNvPr id="449" name="Google Shape;449;gdf4b1cf0de_0_237"/>
          <p:cNvSpPr txBox="1">
            <a:spLocks noGrp="1"/>
          </p:cNvSpPr>
          <p:nvPr>
            <p:ph type="title"/>
          </p:nvPr>
        </p:nvSpPr>
        <p:spPr>
          <a:xfrm>
            <a:off x="6619773" y="1387209"/>
            <a:ext cx="48336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Education</a:t>
            </a:r>
            <a:endParaRPr/>
          </a:p>
        </p:txBody>
      </p:sp>
      <p:pic>
        <p:nvPicPr>
          <p:cNvPr id="450" name="Google Shape;450;gdf4b1cf0de_0_2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096000" cy="6857999"/>
          </a:xfrm>
          <a:prstGeom prst="rect">
            <a:avLst/>
          </a:prstGeom>
          <a:noFill/>
          <a:ln>
            <a:noFill/>
          </a:ln>
        </p:spPr>
      </p:pic>
      <p:sp>
        <p:nvSpPr>
          <p:cNvPr id="451" name="Google Shape;451;gdf4b1cf0de_0_237"/>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gdf4b1cf0de_0_2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998"/>
          </a:xfrm>
          <a:prstGeom prst="rect">
            <a:avLst/>
          </a:prstGeom>
          <a:noFill/>
          <a:ln>
            <a:noFill/>
          </a:ln>
        </p:spPr>
      </p:pic>
      <p:sp>
        <p:nvSpPr>
          <p:cNvPr id="458" name="Google Shape;458;gdf4b1cf0de_0_244"/>
          <p:cNvSpPr/>
          <p:nvPr/>
        </p:nvSpPr>
        <p:spPr>
          <a:xfrm>
            <a:off x="50" y="-125"/>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df4b1cf0de_0_244"/>
          <p:cNvSpPr txBox="1">
            <a:spLocks noGrp="1"/>
          </p:cNvSpPr>
          <p:nvPr>
            <p:ph type="title"/>
          </p:nvPr>
        </p:nvSpPr>
        <p:spPr>
          <a:xfrm>
            <a:off x="738139" y="755209"/>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Indigenuity as Community</a:t>
            </a:r>
            <a:endParaRPr/>
          </a:p>
        </p:txBody>
      </p:sp>
      <p:sp>
        <p:nvSpPr>
          <p:cNvPr id="460" name="Google Shape;460;gdf4b1cf0de_0_244"/>
          <p:cNvSpPr txBox="1">
            <a:spLocks noGrp="1"/>
          </p:cNvSpPr>
          <p:nvPr>
            <p:ph type="body" idx="1"/>
          </p:nvPr>
        </p:nvSpPr>
        <p:spPr>
          <a:xfrm>
            <a:off x="741600" y="1676400"/>
            <a:ext cx="10708800" cy="4724400"/>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0"/>
              </a:spcBef>
              <a:spcAft>
                <a:spcPts val="0"/>
              </a:spcAft>
              <a:buClr>
                <a:schemeClr val="lt1"/>
              </a:buClr>
              <a:buSzPts val="1800"/>
              <a:buFont typeface="Libre Franklin"/>
              <a:buChar char="➢"/>
            </a:pPr>
            <a:r>
              <a:rPr lang="en-US" sz="1800">
                <a:latin typeface="Libre Franklin"/>
                <a:ea typeface="Libre Franklin"/>
                <a:cs typeface="Libre Franklin"/>
                <a:sym typeface="Libre Franklin"/>
              </a:rPr>
              <a:t>The </a:t>
            </a:r>
            <a:r>
              <a:rPr lang="en-US" sz="1800" u="sng">
                <a:solidFill>
                  <a:srgbClr val="B5E7FF"/>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Social Distance Powwow</a:t>
            </a:r>
            <a:r>
              <a:rPr lang="en-US" sz="1800">
                <a:solidFill>
                  <a:srgbClr val="B5E7FF"/>
                </a:solidFill>
                <a:latin typeface="Libre Franklin"/>
                <a:ea typeface="Libre Franklin"/>
                <a:cs typeface="Libre Franklin"/>
                <a:sym typeface="Libre Franklin"/>
              </a:rPr>
              <a:t> </a:t>
            </a:r>
            <a:r>
              <a:rPr lang="en-US" sz="1800">
                <a:latin typeface="Libre Franklin"/>
                <a:ea typeface="Libre Franklin"/>
                <a:cs typeface="Libre Franklin"/>
                <a:sym typeface="Libre Franklin"/>
              </a:rPr>
              <a:t>(SDP) &amp; SDP Marketplace</a:t>
            </a:r>
            <a:endParaRPr sz="1800">
              <a:latin typeface="Libre Franklin"/>
              <a:ea typeface="Libre Franklin"/>
              <a:cs typeface="Libre Franklin"/>
              <a:sym typeface="Libre Franklin"/>
            </a:endParaRPr>
          </a:p>
          <a:p>
            <a:pPr marL="914400" lvl="1" indent="-342900" algn="l" rtl="0">
              <a:lnSpc>
                <a:spcPct val="115000"/>
              </a:lnSpc>
              <a:spcBef>
                <a:spcPts val="1000"/>
              </a:spcBef>
              <a:spcAft>
                <a:spcPts val="0"/>
              </a:spcAft>
              <a:buClr>
                <a:schemeClr val="lt1"/>
              </a:buClr>
              <a:buSzPts val="1800"/>
              <a:buFont typeface="Libre Franklin"/>
              <a:buChar char="○"/>
            </a:pPr>
            <a:r>
              <a:rPr lang="en-US" sz="1800">
                <a:solidFill>
                  <a:schemeClr val="lt1"/>
                </a:solidFill>
                <a:latin typeface="Libre Franklin"/>
                <a:ea typeface="Libre Franklin"/>
                <a:cs typeface="Libre Franklin"/>
                <a:sym typeface="Libre Franklin"/>
              </a:rPr>
              <a:t>Traditions and Arts could still be celebrated even remotely</a:t>
            </a:r>
            <a:endParaRPr sz="1800">
              <a:solidFill>
                <a:schemeClr val="lt1"/>
              </a:solidFill>
              <a:latin typeface="Libre Franklin"/>
              <a:ea typeface="Libre Franklin"/>
              <a:cs typeface="Libre Franklin"/>
              <a:sym typeface="Libre Franklin"/>
            </a:endParaRPr>
          </a:p>
          <a:p>
            <a:pPr marL="914400" lvl="1" indent="-342900" algn="l" rtl="0">
              <a:lnSpc>
                <a:spcPct val="115000"/>
              </a:lnSpc>
              <a:spcBef>
                <a:spcPts val="1000"/>
              </a:spcBef>
              <a:spcAft>
                <a:spcPts val="0"/>
              </a:spcAft>
              <a:buClr>
                <a:schemeClr val="lt1"/>
              </a:buClr>
              <a:buSzPts val="1800"/>
              <a:buFont typeface="Libre Franklin"/>
              <a:buChar char="○"/>
            </a:pPr>
            <a:r>
              <a:rPr lang="en-US" sz="1800">
                <a:solidFill>
                  <a:schemeClr val="lt1"/>
                </a:solidFill>
                <a:latin typeface="Libre Franklin"/>
                <a:ea typeface="Libre Franklin"/>
                <a:cs typeface="Libre Franklin"/>
                <a:sym typeface="Libre Franklin"/>
              </a:rPr>
              <a:t>Indigenous-owned small businesses thrived from the developing communal economics</a:t>
            </a:r>
            <a:endParaRPr sz="1800">
              <a:solidFill>
                <a:schemeClr val="lt1"/>
              </a:solidFill>
              <a:latin typeface="Libre Franklin"/>
              <a:ea typeface="Libre Franklin"/>
              <a:cs typeface="Libre Franklin"/>
              <a:sym typeface="Libre Franklin"/>
            </a:endParaRPr>
          </a:p>
          <a:p>
            <a:pPr marL="914400" lvl="1" indent="-342900" algn="l" rtl="0">
              <a:lnSpc>
                <a:spcPct val="115000"/>
              </a:lnSpc>
              <a:spcBef>
                <a:spcPts val="1000"/>
              </a:spcBef>
              <a:spcAft>
                <a:spcPts val="0"/>
              </a:spcAft>
              <a:buClr>
                <a:schemeClr val="lt1"/>
              </a:buClr>
              <a:buSzPts val="1800"/>
              <a:buFont typeface="Libre Franklin"/>
              <a:buChar char="○"/>
            </a:pPr>
            <a:r>
              <a:rPr lang="en-US" sz="1800">
                <a:solidFill>
                  <a:schemeClr val="lt1"/>
                </a:solidFill>
                <a:latin typeface="Libre Franklin"/>
                <a:ea typeface="Libre Franklin"/>
                <a:cs typeface="Libre Franklin"/>
                <a:sym typeface="Libre Franklin"/>
              </a:rPr>
              <a:t>Connections were rebuilt virtually</a:t>
            </a:r>
            <a:endParaRPr sz="1800">
              <a:solidFill>
                <a:schemeClr val="lt1"/>
              </a:solidFill>
              <a:latin typeface="Libre Franklin"/>
              <a:ea typeface="Libre Franklin"/>
              <a:cs typeface="Libre Franklin"/>
              <a:sym typeface="Libre Franklin"/>
            </a:endParaRPr>
          </a:p>
          <a:p>
            <a:pPr marL="457200" lvl="0" indent="-342900" algn="l" rtl="0">
              <a:lnSpc>
                <a:spcPct val="115000"/>
              </a:lnSpc>
              <a:spcBef>
                <a:spcPts val="1000"/>
              </a:spcBef>
              <a:spcAft>
                <a:spcPts val="0"/>
              </a:spcAft>
              <a:buClr>
                <a:schemeClr val="lt1"/>
              </a:buClr>
              <a:buSzPts val="1800"/>
              <a:buFont typeface="Libre Franklin"/>
              <a:buChar char="➢"/>
            </a:pPr>
            <a:r>
              <a:rPr lang="en-US" sz="1800">
                <a:latin typeface="Libre Franklin"/>
                <a:ea typeface="Libre Franklin"/>
                <a:cs typeface="Libre Franklin"/>
                <a:sym typeface="Libre Franklin"/>
              </a:rPr>
              <a:t>Hunting, Farming/Gardening &amp; Trading</a:t>
            </a:r>
            <a:endParaRPr sz="1800">
              <a:latin typeface="Libre Franklin"/>
              <a:ea typeface="Libre Franklin"/>
              <a:cs typeface="Libre Franklin"/>
              <a:sym typeface="Libre Franklin"/>
            </a:endParaRPr>
          </a:p>
          <a:p>
            <a:pPr marL="914400" lvl="1" indent="-342900" algn="l" rtl="0">
              <a:lnSpc>
                <a:spcPct val="115000"/>
              </a:lnSpc>
              <a:spcBef>
                <a:spcPts val="1000"/>
              </a:spcBef>
              <a:spcAft>
                <a:spcPts val="0"/>
              </a:spcAft>
              <a:buClr>
                <a:schemeClr val="lt1"/>
              </a:buClr>
              <a:buSzPts val="1800"/>
              <a:buFont typeface="Libre Franklin"/>
              <a:buChar char="○"/>
            </a:pPr>
            <a:r>
              <a:rPr lang="en-US" sz="1800">
                <a:solidFill>
                  <a:schemeClr val="lt1"/>
                </a:solidFill>
                <a:latin typeface="Libre Franklin"/>
                <a:ea typeface="Libre Franklin"/>
                <a:cs typeface="Libre Franklin"/>
                <a:sym typeface="Libre Franklin"/>
              </a:rPr>
              <a:t>With the extra time at home, Indigenous Peoples could spend more time rebuilding their connections to place.</a:t>
            </a:r>
            <a:endParaRPr sz="1800">
              <a:solidFill>
                <a:schemeClr val="lt1"/>
              </a:solidFill>
              <a:latin typeface="Libre Franklin"/>
              <a:ea typeface="Libre Franklin"/>
              <a:cs typeface="Libre Franklin"/>
              <a:sym typeface="Libre Franklin"/>
            </a:endParaRPr>
          </a:p>
          <a:p>
            <a:pPr marL="457200" lvl="0" indent="-342900" algn="l" rtl="0">
              <a:lnSpc>
                <a:spcPct val="115000"/>
              </a:lnSpc>
              <a:spcBef>
                <a:spcPts val="1000"/>
              </a:spcBef>
              <a:spcAft>
                <a:spcPts val="0"/>
              </a:spcAft>
              <a:buClr>
                <a:schemeClr val="lt1"/>
              </a:buClr>
              <a:buSzPts val="1800"/>
              <a:buFont typeface="Libre Franklin"/>
              <a:buChar char="➢"/>
            </a:pPr>
            <a:r>
              <a:rPr lang="en-US" sz="1800">
                <a:latin typeface="Libre Franklin"/>
                <a:ea typeface="Libre Franklin"/>
                <a:cs typeface="Libre Franklin"/>
                <a:sym typeface="Libre Franklin"/>
              </a:rPr>
              <a:t>Virtual Spaces</a:t>
            </a:r>
            <a:endParaRPr sz="1800">
              <a:latin typeface="Libre Franklin"/>
              <a:ea typeface="Libre Franklin"/>
              <a:cs typeface="Libre Franklin"/>
              <a:sym typeface="Libre Franklin"/>
            </a:endParaRPr>
          </a:p>
          <a:p>
            <a:pPr marL="914400" lvl="1" indent="-342900" algn="l" rtl="0">
              <a:lnSpc>
                <a:spcPct val="115000"/>
              </a:lnSpc>
              <a:spcBef>
                <a:spcPts val="1000"/>
              </a:spcBef>
              <a:spcAft>
                <a:spcPts val="0"/>
              </a:spcAft>
              <a:buClr>
                <a:schemeClr val="lt1"/>
              </a:buClr>
              <a:buSzPts val="1800"/>
              <a:buFont typeface="Libre Franklin"/>
              <a:buChar char="○"/>
            </a:pPr>
            <a:r>
              <a:rPr lang="en-US" sz="1800">
                <a:solidFill>
                  <a:schemeClr val="lt1"/>
                </a:solidFill>
                <a:latin typeface="Libre Franklin"/>
                <a:ea typeface="Libre Franklin"/>
                <a:cs typeface="Libre Franklin"/>
                <a:sym typeface="Libre Franklin"/>
              </a:rPr>
              <a:t>With online platforms, many renewed their interest in language, traditional medicines and practices, and prayer.</a:t>
            </a:r>
            <a:endParaRPr sz="1800">
              <a:solidFill>
                <a:schemeClr val="lt1"/>
              </a:solidFill>
              <a:latin typeface="Libre Franklin"/>
              <a:ea typeface="Libre Franklin"/>
              <a:cs typeface="Libre Franklin"/>
              <a:sym typeface="Libre Franklin"/>
            </a:endParaRPr>
          </a:p>
          <a:p>
            <a:pPr marL="1371600" lvl="2" indent="-342900" algn="l" rtl="0">
              <a:lnSpc>
                <a:spcPct val="115000"/>
              </a:lnSpc>
              <a:spcBef>
                <a:spcPts val="1000"/>
              </a:spcBef>
              <a:spcAft>
                <a:spcPts val="1000"/>
              </a:spcAft>
              <a:buClr>
                <a:schemeClr val="lt1"/>
              </a:buClr>
              <a:buSzPts val="1800"/>
              <a:buFont typeface="Libre Franklin"/>
              <a:buChar char="■"/>
            </a:pPr>
            <a:r>
              <a:rPr lang="en-US">
                <a:solidFill>
                  <a:schemeClr val="lt1"/>
                </a:solidFill>
                <a:latin typeface="Libre Franklin"/>
                <a:ea typeface="Libre Franklin"/>
                <a:cs typeface="Libre Franklin"/>
                <a:sym typeface="Libre Franklin"/>
              </a:rPr>
              <a:t>E.g.: </a:t>
            </a:r>
            <a:r>
              <a:rPr lang="en-US" u="sng">
                <a:solidFill>
                  <a:srgbClr val="B5E7FF"/>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“E Hoʻopili Mai”</a:t>
            </a:r>
            <a:endParaRPr sz="1800">
              <a:solidFill>
                <a:srgbClr val="B5E7FF"/>
              </a:solidFill>
              <a:latin typeface="Libre Franklin"/>
              <a:ea typeface="Libre Franklin"/>
              <a:cs typeface="Libre Franklin"/>
              <a:sym typeface="Libre Franklin"/>
            </a:endParaRPr>
          </a:p>
        </p:txBody>
      </p:sp>
      <p:sp>
        <p:nvSpPr>
          <p:cNvPr id="461" name="Google Shape;461;gdf4b1cf0de_0_244"/>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df4b1cf0de_0_252"/>
          <p:cNvSpPr txBox="1">
            <a:spLocks noGrp="1"/>
          </p:cNvSpPr>
          <p:nvPr>
            <p:ph type="sldNum" idx="12"/>
          </p:nvPr>
        </p:nvSpPr>
        <p:spPr>
          <a:xfrm>
            <a:off x="10973753" y="627666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sp>
        <p:nvSpPr>
          <p:cNvPr id="468" name="Google Shape;468;gdf4b1cf0de_0_252"/>
          <p:cNvSpPr txBox="1">
            <a:spLocks noGrp="1"/>
          </p:cNvSpPr>
          <p:nvPr>
            <p:ph type="body" idx="1"/>
          </p:nvPr>
        </p:nvSpPr>
        <p:spPr>
          <a:xfrm>
            <a:off x="6619775" y="1701800"/>
            <a:ext cx="5268300" cy="3898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000"/>
              <a:buNone/>
            </a:pPr>
            <a:r>
              <a:rPr lang="en-US"/>
              <a:t>The United States has sent Indigenous Peoples a message of violence and erasure countless times, over multiple centuries.</a:t>
            </a:r>
            <a:endParaRPr/>
          </a:p>
          <a:p>
            <a:pPr marL="0" lvl="0" indent="0" algn="l" rtl="0">
              <a:lnSpc>
                <a:spcPct val="115000"/>
              </a:lnSpc>
              <a:spcBef>
                <a:spcPts val="1200"/>
              </a:spcBef>
              <a:spcAft>
                <a:spcPts val="0"/>
              </a:spcAft>
              <a:buSzPts val="2000"/>
              <a:buNone/>
            </a:pPr>
            <a:r>
              <a:rPr lang="en-US"/>
              <a:t>In the latest message - when the Seattle Indian Health Board received body bags instead of PPE - this Indigenous woman (Abigail Echo-Hawk) repurposed it for healing.</a:t>
            </a:r>
            <a:endParaRPr/>
          </a:p>
          <a:p>
            <a:pPr marL="0" lvl="0" indent="0" algn="l" rtl="0">
              <a:lnSpc>
                <a:spcPct val="115000"/>
              </a:lnSpc>
              <a:spcBef>
                <a:spcPts val="1200"/>
              </a:spcBef>
              <a:spcAft>
                <a:spcPts val="1200"/>
              </a:spcAft>
              <a:buSzPts val="2000"/>
              <a:buNone/>
            </a:pPr>
            <a:r>
              <a:rPr lang="en-US" u="sng">
                <a:solidFill>
                  <a:schemeClr val="hlink"/>
                </a:solidFill>
                <a:hlinkClick r:id="rId3"/>
              </a:rPr>
              <a:t>She turned the body bags into a traditional ribbon dress.</a:t>
            </a:r>
            <a:endParaRPr/>
          </a:p>
        </p:txBody>
      </p:sp>
      <p:sp>
        <p:nvSpPr>
          <p:cNvPr id="469" name="Google Shape;469;gdf4b1cf0de_0_252"/>
          <p:cNvSpPr txBox="1">
            <a:spLocks noGrp="1"/>
          </p:cNvSpPr>
          <p:nvPr>
            <p:ph type="title"/>
          </p:nvPr>
        </p:nvSpPr>
        <p:spPr>
          <a:xfrm>
            <a:off x="6619773" y="587109"/>
            <a:ext cx="48336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Indigenuity as Resilience</a:t>
            </a:r>
            <a:endParaRPr/>
          </a:p>
        </p:txBody>
      </p:sp>
      <p:pic>
        <p:nvPicPr>
          <p:cNvPr id="470" name="Google Shape;470;gdf4b1cf0de_0_25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6115050" cy="6858000"/>
          </a:xfrm>
          <a:prstGeom prst="rect">
            <a:avLst/>
          </a:prstGeom>
          <a:noFill/>
          <a:ln>
            <a:noFill/>
          </a:ln>
        </p:spPr>
      </p:pic>
      <p:sp>
        <p:nvSpPr>
          <p:cNvPr id="471" name="Google Shape;471;gdf4b1cf0de_0_252"/>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Samuel Fu</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gdf4b1cf0de_0_2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2"/>
          </a:xfrm>
          <a:prstGeom prst="rect">
            <a:avLst/>
          </a:prstGeom>
          <a:noFill/>
          <a:ln>
            <a:noFill/>
          </a:ln>
        </p:spPr>
      </p:pic>
      <p:sp>
        <p:nvSpPr>
          <p:cNvPr id="478" name="Google Shape;478;gdf4b1cf0de_0_260"/>
          <p:cNvSpPr/>
          <p:nvPr/>
        </p:nvSpPr>
        <p:spPr>
          <a:xfrm>
            <a:off x="50" y="-125"/>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gdf4b1cf0de_0_260"/>
          <p:cNvSpPr txBox="1">
            <a:spLocks noGrp="1"/>
          </p:cNvSpPr>
          <p:nvPr>
            <p:ph type="title"/>
          </p:nvPr>
        </p:nvSpPr>
        <p:spPr>
          <a:xfrm>
            <a:off x="738139" y="755209"/>
            <a:ext cx="10715700" cy="743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Discussion</a:t>
            </a:r>
            <a:endParaRPr/>
          </a:p>
        </p:txBody>
      </p:sp>
      <p:sp>
        <p:nvSpPr>
          <p:cNvPr id="480" name="Google Shape;480;gdf4b1cf0de_0_260"/>
          <p:cNvSpPr txBox="1">
            <a:spLocks noGrp="1"/>
          </p:cNvSpPr>
          <p:nvPr>
            <p:ph type="body" idx="1"/>
          </p:nvPr>
        </p:nvSpPr>
        <p:spPr>
          <a:xfrm>
            <a:off x="741600" y="2014718"/>
            <a:ext cx="10708800" cy="3719400"/>
          </a:xfrm>
          <a:prstGeom prst="rect">
            <a:avLst/>
          </a:prstGeom>
          <a:noFill/>
          <a:ln>
            <a:noFill/>
          </a:ln>
        </p:spPr>
        <p:txBody>
          <a:bodyPr spcFirstLastPara="1" wrap="square" lIns="91425" tIns="45700" rIns="91425" bIns="45700" anchor="t" anchorCtr="0">
            <a:normAutofit/>
          </a:bodyPr>
          <a:lstStyle/>
          <a:p>
            <a:pPr marL="457200" lvl="0" indent="-355600" algn="l" rtl="0">
              <a:lnSpc>
                <a:spcPct val="162500"/>
              </a:lnSpc>
              <a:spcBef>
                <a:spcPts val="1000"/>
              </a:spcBef>
              <a:spcAft>
                <a:spcPts val="0"/>
              </a:spcAft>
              <a:buClr>
                <a:schemeClr val="lt1"/>
              </a:buClr>
              <a:buSzPts val="2000"/>
              <a:buFont typeface="Libre Franklin"/>
              <a:buChar char="●"/>
            </a:pPr>
            <a:r>
              <a:rPr lang="en-US" sz="2000">
                <a:latin typeface="Libre Franklin"/>
                <a:ea typeface="Libre Franklin"/>
                <a:cs typeface="Libre Franklin"/>
                <a:sym typeface="Libre Franklin"/>
              </a:rPr>
              <a:t>What does ‘resilience’ mean to you?</a:t>
            </a:r>
            <a:endParaRPr sz="2000">
              <a:latin typeface="Libre Franklin"/>
              <a:ea typeface="Libre Franklin"/>
              <a:cs typeface="Libre Franklin"/>
              <a:sym typeface="Libre Franklin"/>
            </a:endParaRPr>
          </a:p>
          <a:p>
            <a:pPr marL="457200" lvl="0" indent="-355600" algn="l" rtl="0">
              <a:lnSpc>
                <a:spcPct val="162500"/>
              </a:lnSpc>
              <a:spcBef>
                <a:spcPts val="0"/>
              </a:spcBef>
              <a:spcAft>
                <a:spcPts val="0"/>
              </a:spcAft>
              <a:buClr>
                <a:schemeClr val="lt1"/>
              </a:buClr>
              <a:buSzPts val="2000"/>
              <a:buFont typeface="Libre Franklin"/>
              <a:buChar char="●"/>
            </a:pPr>
            <a:r>
              <a:rPr lang="en-US" sz="2000">
                <a:latin typeface="Libre Franklin"/>
                <a:ea typeface="Libre Franklin"/>
                <a:cs typeface="Libre Franklin"/>
                <a:sym typeface="Libre Franklin"/>
              </a:rPr>
              <a:t>While resilience can be meaningful, how can we create more room for healing within ourselves and our communities?</a:t>
            </a:r>
            <a:endParaRPr sz="2000">
              <a:latin typeface="Libre Franklin"/>
              <a:ea typeface="Libre Franklin"/>
              <a:cs typeface="Libre Franklin"/>
              <a:sym typeface="Libre Franklin"/>
            </a:endParaRPr>
          </a:p>
          <a:p>
            <a:pPr marL="457200" lvl="0" indent="-355600" algn="l" rtl="0">
              <a:lnSpc>
                <a:spcPct val="162500"/>
              </a:lnSpc>
              <a:spcBef>
                <a:spcPts val="0"/>
              </a:spcBef>
              <a:spcAft>
                <a:spcPts val="0"/>
              </a:spcAft>
              <a:buClr>
                <a:schemeClr val="lt1"/>
              </a:buClr>
              <a:buSzPts val="2000"/>
              <a:buFont typeface="Libre Franklin"/>
              <a:buChar char="●"/>
            </a:pPr>
            <a:r>
              <a:rPr lang="en-US" sz="2000">
                <a:latin typeface="Libre Franklin"/>
                <a:ea typeface="Libre Franklin"/>
                <a:cs typeface="Libre Franklin"/>
                <a:sym typeface="Libre Franklin"/>
              </a:rPr>
              <a:t>How has COVID-19 impacted your relationship with place and our non-human relatives?</a:t>
            </a:r>
            <a:endParaRPr sz="2000">
              <a:latin typeface="Libre Franklin"/>
              <a:ea typeface="Libre Franklin"/>
              <a:cs typeface="Libre Franklin"/>
              <a:sym typeface="Libre Franklin"/>
            </a:endParaRPr>
          </a:p>
          <a:p>
            <a:pPr marL="457200" lvl="0" indent="-355600" algn="l" rtl="0">
              <a:lnSpc>
                <a:spcPct val="162500"/>
              </a:lnSpc>
              <a:spcBef>
                <a:spcPts val="0"/>
              </a:spcBef>
              <a:spcAft>
                <a:spcPts val="0"/>
              </a:spcAft>
              <a:buClr>
                <a:schemeClr val="lt1"/>
              </a:buClr>
              <a:buSzPts val="2000"/>
              <a:buFont typeface="Libre Franklin"/>
              <a:buChar char="●"/>
            </a:pPr>
            <a:r>
              <a:rPr lang="en-US" sz="2000">
                <a:latin typeface="Libre Franklin"/>
                <a:ea typeface="Libre Franklin"/>
                <a:cs typeface="Libre Franklin"/>
                <a:sym typeface="Libre Franklin"/>
              </a:rPr>
              <a:t>What fears do you have when it comes to mitigating between tribal communities and public institutions (universities, federal departments, etc.)?</a:t>
            </a:r>
            <a:endParaRPr sz="2000">
              <a:latin typeface="Libre Franklin"/>
              <a:ea typeface="Libre Franklin"/>
              <a:cs typeface="Libre Franklin"/>
              <a:sym typeface="Libre Franklin"/>
            </a:endParaRPr>
          </a:p>
        </p:txBody>
      </p:sp>
      <p:sp>
        <p:nvSpPr>
          <p:cNvPr id="481" name="Google Shape;481;gdf4b1cf0de_0_260"/>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df4b1cf0de_0_2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5"/>
            <a:ext cx="12192000" cy="6858000"/>
          </a:xfrm>
          <a:prstGeom prst="rect">
            <a:avLst/>
          </a:prstGeom>
          <a:noFill/>
          <a:ln>
            <a:noFill/>
          </a:ln>
        </p:spPr>
      </p:pic>
      <p:sp>
        <p:nvSpPr>
          <p:cNvPr id="488" name="Google Shape;488;gdf4b1cf0de_0_272"/>
          <p:cNvSpPr/>
          <p:nvPr/>
        </p:nvSpPr>
        <p:spPr>
          <a:xfrm>
            <a:off x="50" y="-125"/>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df4b1cf0de_0_272"/>
          <p:cNvSpPr txBox="1">
            <a:spLocks noGrp="1"/>
          </p:cNvSpPr>
          <p:nvPr>
            <p:ph type="title"/>
          </p:nvPr>
        </p:nvSpPr>
        <p:spPr>
          <a:xfrm>
            <a:off x="738189" y="305730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The Role of the Emergency Responder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dda15ffd35_1_0"/>
          <p:cNvSpPr txBox="1">
            <a:spLocks noGrp="1"/>
          </p:cNvSpPr>
          <p:nvPr>
            <p:ph type="body" idx="1"/>
          </p:nvPr>
        </p:nvSpPr>
        <p:spPr>
          <a:xfrm>
            <a:off x="738204" y="1638300"/>
            <a:ext cx="10715700" cy="41064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SzPts val="1800"/>
              <a:buNone/>
            </a:pPr>
            <a:r>
              <a:rPr lang="en-US"/>
              <a:t>More so than non-Indigenous societies, the importance of relationships in Tribal communities cannot be overstated. </a:t>
            </a:r>
            <a:endParaRPr/>
          </a:p>
          <a:p>
            <a:pPr marL="0" lvl="0" indent="0" algn="l" rtl="0">
              <a:lnSpc>
                <a:spcPct val="150000"/>
              </a:lnSpc>
              <a:spcBef>
                <a:spcPts val="1000"/>
              </a:spcBef>
              <a:spcAft>
                <a:spcPts val="0"/>
              </a:spcAft>
              <a:buSzPts val="1800"/>
              <a:buNone/>
            </a:pPr>
            <a:r>
              <a:rPr lang="en-US"/>
              <a:t>Historical breaches of trust and accountability have permanently colored the interactions between Tribes and non-Tribal entities. </a:t>
            </a:r>
            <a:endParaRPr/>
          </a:p>
          <a:p>
            <a:pPr marL="0" lvl="0" indent="0" algn="l" rtl="0">
              <a:lnSpc>
                <a:spcPct val="150000"/>
              </a:lnSpc>
              <a:spcBef>
                <a:spcPts val="1000"/>
              </a:spcBef>
              <a:spcAft>
                <a:spcPts val="0"/>
              </a:spcAft>
              <a:buSzPts val="1800"/>
              <a:buNone/>
            </a:pPr>
            <a:r>
              <a:rPr lang="en-US"/>
              <a:t>Federal agencies engaging with Tribes need to understand trust as an ongoing process, as well as the disproportionate risk that Tribes carry in these interactions. </a:t>
            </a:r>
            <a:endParaRPr/>
          </a:p>
        </p:txBody>
      </p:sp>
      <p:sp>
        <p:nvSpPr>
          <p:cNvPr id="496" name="Google Shape;496;gdda15ffd35_1_0"/>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The Necessity of Relationships</a:t>
            </a:r>
            <a:endParaRPr/>
          </a:p>
        </p:txBody>
      </p:sp>
      <p:sp>
        <p:nvSpPr>
          <p:cNvPr id="497" name="Google Shape;497;gdda15ffd35_1_0"/>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df4b1cf0de_0_328"/>
          <p:cNvSpPr txBox="1">
            <a:spLocks noGrp="1"/>
          </p:cNvSpPr>
          <p:nvPr>
            <p:ph type="body" idx="2"/>
          </p:nvPr>
        </p:nvSpPr>
        <p:spPr>
          <a:xfrm>
            <a:off x="1447801" y="373675"/>
            <a:ext cx="9091500" cy="705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800"/>
              <a:buNone/>
            </a:pPr>
            <a:r>
              <a:rPr lang="en-US" sz="2700"/>
              <a:t>Activity:</a:t>
            </a:r>
            <a:endParaRPr sz="2700"/>
          </a:p>
          <a:p>
            <a:pPr marL="0" lvl="0" indent="0" algn="ctr" rtl="0">
              <a:lnSpc>
                <a:spcPct val="115000"/>
              </a:lnSpc>
              <a:spcBef>
                <a:spcPts val="0"/>
              </a:spcBef>
              <a:spcAft>
                <a:spcPts val="0"/>
              </a:spcAft>
              <a:buSzPts val="1800"/>
              <a:buNone/>
            </a:pPr>
            <a:r>
              <a:rPr lang="en-US" sz="2700"/>
              <a:t>What can you do with this circle?</a:t>
            </a:r>
            <a:endParaRPr sz="2700"/>
          </a:p>
        </p:txBody>
      </p:sp>
      <p:sp>
        <p:nvSpPr>
          <p:cNvPr id="167" name="Google Shape;167;gdf4b1cf0de_0_328"/>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
        <p:nvSpPr>
          <p:cNvPr id="168" name="Google Shape;168;gdf4b1cf0de_0_328"/>
          <p:cNvSpPr/>
          <p:nvPr/>
        </p:nvSpPr>
        <p:spPr>
          <a:xfrm>
            <a:off x="3929100" y="1648650"/>
            <a:ext cx="4333800" cy="4220400"/>
          </a:xfrm>
          <a:prstGeom prst="flowChartConnector">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df4b1cf0de_0_278"/>
          <p:cNvSpPr txBox="1">
            <a:spLocks noGrp="1"/>
          </p:cNvSpPr>
          <p:nvPr>
            <p:ph type="body" idx="1"/>
          </p:nvPr>
        </p:nvSpPr>
        <p:spPr>
          <a:xfrm>
            <a:off x="738204" y="1638300"/>
            <a:ext cx="10715700" cy="41064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44444"/>
              </a:lnSpc>
              <a:spcBef>
                <a:spcPts val="1000"/>
              </a:spcBef>
              <a:spcAft>
                <a:spcPts val="0"/>
              </a:spcAft>
              <a:buSzPct val="88452"/>
              <a:buNone/>
            </a:pPr>
            <a:r>
              <a:rPr lang="en-US"/>
              <a:t>Focus on the 7R’s of Indigenous Research:</a:t>
            </a:r>
            <a:endParaRPr/>
          </a:p>
          <a:p>
            <a:pPr marL="1828800" lvl="0" indent="-342900" algn="l" rtl="0">
              <a:lnSpc>
                <a:spcPct val="200000"/>
              </a:lnSpc>
              <a:spcBef>
                <a:spcPts val="1000"/>
              </a:spcBef>
              <a:spcAft>
                <a:spcPts val="0"/>
              </a:spcAft>
              <a:buSzPct val="88452"/>
              <a:buChar char="▪"/>
            </a:pPr>
            <a:r>
              <a:rPr lang="en-US"/>
              <a:t> Respect</a:t>
            </a:r>
            <a:endParaRPr/>
          </a:p>
          <a:p>
            <a:pPr marL="1828800" lvl="0" indent="-342900" algn="l" rtl="0">
              <a:lnSpc>
                <a:spcPct val="200000"/>
              </a:lnSpc>
              <a:spcBef>
                <a:spcPts val="0"/>
              </a:spcBef>
              <a:spcAft>
                <a:spcPts val="0"/>
              </a:spcAft>
              <a:buSzPct val="88452"/>
              <a:buChar char="▪"/>
            </a:pPr>
            <a:r>
              <a:rPr lang="en-US"/>
              <a:t>Relevance</a:t>
            </a:r>
            <a:endParaRPr/>
          </a:p>
          <a:p>
            <a:pPr marL="1828800" lvl="0" indent="-342900" algn="l" rtl="0">
              <a:lnSpc>
                <a:spcPct val="200000"/>
              </a:lnSpc>
              <a:spcBef>
                <a:spcPts val="0"/>
              </a:spcBef>
              <a:spcAft>
                <a:spcPts val="0"/>
              </a:spcAft>
              <a:buSzPct val="88452"/>
              <a:buChar char="▪"/>
            </a:pPr>
            <a:r>
              <a:rPr lang="en-US"/>
              <a:t>Reciprocity</a:t>
            </a:r>
            <a:endParaRPr/>
          </a:p>
          <a:p>
            <a:pPr marL="1828800" lvl="0" indent="-342900" algn="l" rtl="0">
              <a:lnSpc>
                <a:spcPct val="200000"/>
              </a:lnSpc>
              <a:spcBef>
                <a:spcPts val="0"/>
              </a:spcBef>
              <a:spcAft>
                <a:spcPts val="0"/>
              </a:spcAft>
              <a:buSzPct val="88452"/>
              <a:buChar char="▪"/>
            </a:pPr>
            <a:r>
              <a:rPr lang="en-US"/>
              <a:t>Responsibility</a:t>
            </a:r>
            <a:endParaRPr/>
          </a:p>
          <a:p>
            <a:pPr marL="0" lvl="0" indent="0" algn="ctr" rtl="0">
              <a:lnSpc>
                <a:spcPct val="200000"/>
              </a:lnSpc>
              <a:spcBef>
                <a:spcPts val="1000"/>
              </a:spcBef>
              <a:spcAft>
                <a:spcPts val="0"/>
              </a:spcAft>
              <a:buSzPct val="88452"/>
              <a:buNone/>
            </a:pPr>
            <a:r>
              <a:rPr lang="en-US"/>
              <a:t>Review the full article by Paulette Blanchard &amp; Michelle Montgomery </a:t>
            </a:r>
            <a:r>
              <a:rPr lang="en-US" u="sng">
                <a:solidFill>
                  <a:schemeClr val="hlink"/>
                </a:solidFill>
                <a:hlinkClick r:id="rId3"/>
              </a:rPr>
              <a:t>here.</a:t>
            </a:r>
            <a:endParaRPr/>
          </a:p>
        </p:txBody>
      </p:sp>
      <p:sp>
        <p:nvSpPr>
          <p:cNvPr id="504" name="Google Shape;504;gdf4b1cf0de_0_278"/>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Mindful Practices for Relationship Building</a:t>
            </a:r>
            <a:endParaRPr/>
          </a:p>
        </p:txBody>
      </p:sp>
      <p:sp>
        <p:nvSpPr>
          <p:cNvPr id="505" name="Google Shape;505;gdf4b1cf0de_0_278"/>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
        <p:nvSpPr>
          <p:cNvPr id="506" name="Google Shape;506;gdf4b1cf0de_0_278"/>
          <p:cNvSpPr txBox="1">
            <a:spLocks noGrp="1"/>
          </p:cNvSpPr>
          <p:nvPr>
            <p:ph type="body" idx="1"/>
          </p:nvPr>
        </p:nvSpPr>
        <p:spPr>
          <a:xfrm>
            <a:off x="5900750" y="2267625"/>
            <a:ext cx="3490800" cy="3063000"/>
          </a:xfrm>
          <a:prstGeom prst="rect">
            <a:avLst/>
          </a:prstGeom>
          <a:noFill/>
          <a:ln>
            <a:noFill/>
          </a:ln>
        </p:spPr>
        <p:txBody>
          <a:bodyPr spcFirstLastPara="1" wrap="square" lIns="91425" tIns="45700" rIns="91425" bIns="45700" anchor="t" anchorCtr="0">
            <a:normAutofit/>
          </a:bodyPr>
          <a:lstStyle/>
          <a:p>
            <a:pPr marL="457200" lvl="0" indent="-342900" algn="l" rtl="0">
              <a:lnSpc>
                <a:spcPct val="200000"/>
              </a:lnSpc>
              <a:spcBef>
                <a:spcPts val="1000"/>
              </a:spcBef>
              <a:spcAft>
                <a:spcPts val="0"/>
              </a:spcAft>
              <a:buSzPts val="1800"/>
              <a:buChar char="▪"/>
            </a:pPr>
            <a:r>
              <a:rPr lang="en-US"/>
              <a:t> Relatedness</a:t>
            </a:r>
            <a:endParaRPr/>
          </a:p>
          <a:p>
            <a:pPr marL="457200" lvl="0" indent="-342900" algn="l" rtl="0">
              <a:lnSpc>
                <a:spcPct val="200000"/>
              </a:lnSpc>
              <a:spcBef>
                <a:spcPts val="0"/>
              </a:spcBef>
              <a:spcAft>
                <a:spcPts val="0"/>
              </a:spcAft>
              <a:buSzPts val="1800"/>
              <a:buChar char="▪"/>
            </a:pPr>
            <a:r>
              <a:rPr lang="en-US"/>
              <a:t>Relationships</a:t>
            </a:r>
            <a:endParaRPr/>
          </a:p>
          <a:p>
            <a:pPr marL="457200" lvl="0" indent="-342900" algn="l" rtl="0">
              <a:lnSpc>
                <a:spcPct val="200000"/>
              </a:lnSpc>
              <a:spcBef>
                <a:spcPts val="0"/>
              </a:spcBef>
              <a:spcAft>
                <a:spcPts val="0"/>
              </a:spcAft>
              <a:buSzPts val="1800"/>
              <a:buChar char="▪"/>
            </a:pPr>
            <a:r>
              <a:rPr lang="en-US"/>
              <a:t>Redistribution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dda15ffd35_1_8"/>
          <p:cNvSpPr txBox="1">
            <a:spLocks noGrp="1"/>
          </p:cNvSpPr>
          <p:nvPr>
            <p:ph type="body" idx="1"/>
          </p:nvPr>
        </p:nvSpPr>
        <p:spPr>
          <a:xfrm>
            <a:off x="738204" y="1638300"/>
            <a:ext cx="10715700" cy="41064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1000"/>
              </a:spcBef>
              <a:spcAft>
                <a:spcPts val="0"/>
              </a:spcAft>
              <a:buSzPts val="1800"/>
              <a:buNone/>
            </a:pPr>
            <a:r>
              <a:rPr lang="en-US"/>
              <a:t>In addition to the differences in Tribal histories and cultural values, it is important to recognize that there may be stark differences in protocol between one community and another. These include appropriate engagement practices and might govern how an outsider makes the initial approach to a community. </a:t>
            </a:r>
            <a:br>
              <a:rPr lang="en-US"/>
            </a:br>
            <a:endParaRPr/>
          </a:p>
          <a:p>
            <a:pPr marL="0" lvl="0" indent="0" algn="l" rtl="0">
              <a:lnSpc>
                <a:spcPct val="115000"/>
              </a:lnSpc>
              <a:spcBef>
                <a:spcPts val="1000"/>
              </a:spcBef>
              <a:spcAft>
                <a:spcPts val="0"/>
              </a:spcAft>
              <a:buSzPts val="1800"/>
              <a:buNone/>
            </a:pPr>
            <a:r>
              <a:rPr lang="en-US"/>
              <a:t>These differences have the potential to make or break a successful relationship between agencies and Tribes as they often represent respect. </a:t>
            </a:r>
            <a:br>
              <a:rPr lang="en-US"/>
            </a:br>
            <a:endParaRPr/>
          </a:p>
          <a:p>
            <a:pPr marL="0" lvl="0" indent="0" algn="l" rtl="0">
              <a:lnSpc>
                <a:spcPct val="115000"/>
              </a:lnSpc>
              <a:spcBef>
                <a:spcPts val="1000"/>
              </a:spcBef>
              <a:spcAft>
                <a:spcPts val="0"/>
              </a:spcAft>
              <a:buSzPts val="1800"/>
              <a:buNone/>
            </a:pPr>
            <a:r>
              <a:rPr lang="en-US"/>
              <a:t>Boundary organizations might be helpful in navigating these complexities but when in doubt, ask. Allow yourself to be teachable. </a:t>
            </a:r>
            <a:endParaRPr/>
          </a:p>
        </p:txBody>
      </p:sp>
      <p:sp>
        <p:nvSpPr>
          <p:cNvPr id="513" name="Google Shape;513;gdda15ffd35_1_8"/>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Differences in Tribal Protocol</a:t>
            </a:r>
            <a:endParaRPr/>
          </a:p>
        </p:txBody>
      </p:sp>
      <p:sp>
        <p:nvSpPr>
          <p:cNvPr id="514" name="Google Shape;514;gdda15ffd35_1_8"/>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df4b1cf0de_0_286"/>
          <p:cNvSpPr txBox="1">
            <a:spLocks noGrp="1"/>
          </p:cNvSpPr>
          <p:nvPr>
            <p:ph type="body" idx="1"/>
          </p:nvPr>
        </p:nvSpPr>
        <p:spPr>
          <a:xfrm>
            <a:off x="738189" y="1371600"/>
            <a:ext cx="10715700" cy="41064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Char char="▪"/>
            </a:pPr>
            <a:r>
              <a:rPr lang="en-US" u="sng">
                <a:solidFill>
                  <a:schemeClr val="hlink"/>
                </a:solidFill>
                <a:hlinkClick r:id="rId3"/>
              </a:rPr>
              <a:t>Treaties</a:t>
            </a:r>
            <a:endParaRPr/>
          </a:p>
          <a:p>
            <a:pPr marL="914400" lvl="1" indent="-285750" algn="l" rtl="0">
              <a:lnSpc>
                <a:spcPct val="115000"/>
              </a:lnSpc>
              <a:spcBef>
                <a:spcPts val="1000"/>
              </a:spcBef>
              <a:spcAft>
                <a:spcPts val="0"/>
              </a:spcAft>
              <a:buSzPts val="900"/>
              <a:buChar char="◻"/>
            </a:pPr>
            <a:r>
              <a:rPr lang="en-US"/>
              <a:t>While not “policies,” these documents are the cornerstones for all federal-tribal protocols, including FEMA Policies. Get to know the treaties that apply to the region(s) you serve.</a:t>
            </a:r>
            <a:endParaRPr/>
          </a:p>
          <a:p>
            <a:pPr marL="457200" lvl="0" indent="-342900" algn="l" rtl="0">
              <a:lnSpc>
                <a:spcPct val="115000"/>
              </a:lnSpc>
              <a:spcBef>
                <a:spcPts val="1000"/>
              </a:spcBef>
              <a:spcAft>
                <a:spcPts val="0"/>
              </a:spcAft>
              <a:buSzPts val="1800"/>
              <a:buChar char="▪"/>
            </a:pPr>
            <a:r>
              <a:rPr lang="en-US"/>
              <a:t>Develop familiarity with these FEMA policies:</a:t>
            </a:r>
            <a:endParaRPr/>
          </a:p>
          <a:p>
            <a:pPr marL="914400" lvl="1" indent="-285750" algn="l" rtl="0">
              <a:lnSpc>
                <a:spcPct val="115000"/>
              </a:lnSpc>
              <a:spcBef>
                <a:spcPts val="1000"/>
              </a:spcBef>
              <a:spcAft>
                <a:spcPts val="0"/>
              </a:spcAft>
              <a:buSzPts val="900"/>
              <a:buChar char="◻"/>
            </a:pPr>
            <a:r>
              <a:rPr lang="en-US"/>
              <a:t>FEMA Policy #101-002-02: Consultation</a:t>
            </a:r>
            <a:endParaRPr/>
          </a:p>
          <a:p>
            <a:pPr marL="1371600" lvl="2" indent="-342900" algn="l" rtl="0">
              <a:lnSpc>
                <a:spcPct val="115000"/>
              </a:lnSpc>
              <a:spcBef>
                <a:spcPts val="1000"/>
              </a:spcBef>
              <a:spcAft>
                <a:spcPts val="0"/>
              </a:spcAft>
              <a:buSzPts val="1800"/>
              <a:buChar char="•"/>
            </a:pPr>
            <a:r>
              <a:rPr lang="en-US"/>
              <a:t>What are the obstacles impacting tribal communities in this document?</a:t>
            </a:r>
            <a:endParaRPr/>
          </a:p>
          <a:p>
            <a:pPr marL="914400" lvl="1" indent="-285750" algn="l" rtl="0">
              <a:lnSpc>
                <a:spcPct val="115000"/>
              </a:lnSpc>
              <a:spcBef>
                <a:spcPts val="1000"/>
              </a:spcBef>
              <a:spcAft>
                <a:spcPts val="0"/>
              </a:spcAft>
              <a:buSzPts val="900"/>
              <a:buChar char="◻"/>
            </a:pPr>
            <a:r>
              <a:rPr lang="en-US"/>
              <a:t>FEMA Tribal Policy #305-111-1</a:t>
            </a:r>
            <a:endParaRPr/>
          </a:p>
          <a:p>
            <a:pPr marL="1371600" lvl="2" indent="-342900" algn="l" rtl="0">
              <a:lnSpc>
                <a:spcPct val="115000"/>
              </a:lnSpc>
              <a:spcBef>
                <a:spcPts val="1000"/>
              </a:spcBef>
              <a:spcAft>
                <a:spcPts val="0"/>
              </a:spcAft>
              <a:buSzPts val="1800"/>
              <a:buChar char="•"/>
            </a:pPr>
            <a:r>
              <a:rPr lang="en-US"/>
              <a:t>This policy recognizes </a:t>
            </a:r>
            <a:r>
              <a:rPr lang="en-US" i="1"/>
              <a:t>federally-recognized </a:t>
            </a:r>
            <a:r>
              <a:rPr lang="en-US"/>
              <a:t>Tribes and Nations</a:t>
            </a:r>
            <a:endParaRPr/>
          </a:p>
          <a:p>
            <a:pPr marL="0" lvl="0" indent="0" algn="l" rtl="0">
              <a:lnSpc>
                <a:spcPct val="115000"/>
              </a:lnSpc>
              <a:spcBef>
                <a:spcPts val="1000"/>
              </a:spcBef>
              <a:spcAft>
                <a:spcPts val="1000"/>
              </a:spcAft>
              <a:buSzPts val="1800"/>
              <a:buNone/>
            </a:pPr>
            <a:r>
              <a:rPr lang="en-US"/>
              <a:t>Beware: Many hyperlinked policies in FEMA documents are out of date.</a:t>
            </a:r>
            <a:endParaRPr/>
          </a:p>
        </p:txBody>
      </p:sp>
      <p:sp>
        <p:nvSpPr>
          <p:cNvPr id="521" name="Google Shape;521;gdf4b1cf0de_0_286"/>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90"/>
              <a:buNone/>
            </a:pPr>
            <a:r>
              <a:rPr lang="en-US" sz="2720"/>
              <a:t>Critically Read the Policies Impacting Tribal Sovereignty in Emergency Situations</a:t>
            </a:r>
            <a:endParaRPr sz="2720"/>
          </a:p>
        </p:txBody>
      </p:sp>
      <p:sp>
        <p:nvSpPr>
          <p:cNvPr id="522" name="Google Shape;522;gdf4b1cf0de_0_286"/>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df4b1cf0de_0_294"/>
          <p:cNvSpPr txBox="1">
            <a:spLocks noGrp="1"/>
          </p:cNvSpPr>
          <p:nvPr>
            <p:ph type="body" idx="2"/>
          </p:nvPr>
        </p:nvSpPr>
        <p:spPr>
          <a:xfrm>
            <a:off x="738200" y="1549400"/>
            <a:ext cx="4342500" cy="15291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8181"/>
              </a:lnSpc>
              <a:spcBef>
                <a:spcPts val="1000"/>
              </a:spcBef>
              <a:spcAft>
                <a:spcPts val="0"/>
              </a:spcAft>
              <a:buSzPct val="108108"/>
              <a:buNone/>
            </a:pPr>
            <a:r>
              <a:rPr lang="en-US"/>
              <a:t>Phase #1: Identify</a:t>
            </a:r>
            <a:endParaRPr/>
          </a:p>
          <a:p>
            <a:pPr marL="0" lvl="0" indent="0" algn="l" rtl="0">
              <a:lnSpc>
                <a:spcPct val="118181"/>
              </a:lnSpc>
              <a:spcBef>
                <a:spcPts val="1000"/>
              </a:spcBef>
              <a:spcAft>
                <a:spcPts val="0"/>
              </a:spcAft>
              <a:buSzPct val="132132"/>
              <a:buNone/>
            </a:pPr>
            <a:r>
              <a:rPr lang="en-US" sz="1800"/>
              <a:t>Determining if an Agency action has tribal implications and thus requires tribal consultation</a:t>
            </a:r>
            <a:endParaRPr sz="1800"/>
          </a:p>
        </p:txBody>
      </p:sp>
      <p:sp>
        <p:nvSpPr>
          <p:cNvPr id="529" name="Google Shape;529;gdf4b1cf0de_0_294"/>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FEMA Tribal Consultation Policy (</a:t>
            </a:r>
            <a:r>
              <a:rPr lang="en-US" u="sng">
                <a:solidFill>
                  <a:schemeClr val="hlink"/>
                </a:solidFill>
                <a:hlinkClick r:id="rId3"/>
              </a:rPr>
              <a:t>#101-002-02</a:t>
            </a:r>
            <a:r>
              <a:rPr lang="en-US"/>
              <a:t>)</a:t>
            </a:r>
            <a:endParaRPr/>
          </a:p>
        </p:txBody>
      </p:sp>
      <p:sp>
        <p:nvSpPr>
          <p:cNvPr id="530" name="Google Shape;530;gdf4b1cf0de_0_294"/>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
        <p:nvSpPr>
          <p:cNvPr id="531" name="Google Shape;531;gdf4b1cf0de_0_294"/>
          <p:cNvSpPr txBox="1">
            <a:spLocks noGrp="1"/>
          </p:cNvSpPr>
          <p:nvPr>
            <p:ph type="body" idx="2"/>
          </p:nvPr>
        </p:nvSpPr>
        <p:spPr>
          <a:xfrm>
            <a:off x="6630250" y="1618250"/>
            <a:ext cx="4342500" cy="13914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8181"/>
              </a:lnSpc>
              <a:spcBef>
                <a:spcPts val="1000"/>
              </a:spcBef>
              <a:spcAft>
                <a:spcPts val="0"/>
              </a:spcAft>
              <a:buSzPct val="117647"/>
              <a:buNone/>
            </a:pPr>
            <a:r>
              <a:rPr lang="en-US"/>
              <a:t>Phase #2: Notify</a:t>
            </a:r>
            <a:endParaRPr/>
          </a:p>
          <a:p>
            <a:pPr marL="0" lvl="0" indent="0" algn="l" rtl="0">
              <a:lnSpc>
                <a:spcPct val="118181"/>
              </a:lnSpc>
              <a:spcBef>
                <a:spcPts val="1000"/>
              </a:spcBef>
              <a:spcAft>
                <a:spcPts val="0"/>
              </a:spcAft>
              <a:buSzPct val="143790"/>
              <a:buNone/>
            </a:pPr>
            <a:r>
              <a:rPr lang="en-US" sz="1800"/>
              <a:t>Once the need for consultation is identified, FEMA will notify the affected tribal governments.</a:t>
            </a:r>
            <a:endParaRPr sz="1800"/>
          </a:p>
        </p:txBody>
      </p:sp>
      <p:sp>
        <p:nvSpPr>
          <p:cNvPr id="532" name="Google Shape;532;gdf4b1cf0de_0_294"/>
          <p:cNvSpPr txBox="1">
            <a:spLocks noGrp="1"/>
          </p:cNvSpPr>
          <p:nvPr>
            <p:ph type="body" idx="2"/>
          </p:nvPr>
        </p:nvSpPr>
        <p:spPr>
          <a:xfrm>
            <a:off x="1677400" y="3482150"/>
            <a:ext cx="4342500" cy="1980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8181"/>
              </a:lnSpc>
              <a:spcBef>
                <a:spcPts val="1000"/>
              </a:spcBef>
              <a:spcAft>
                <a:spcPts val="0"/>
              </a:spcAft>
              <a:buSzPct val="108108"/>
              <a:buNone/>
            </a:pPr>
            <a:r>
              <a:rPr lang="en-US"/>
              <a:t>Phase #3: Input</a:t>
            </a:r>
            <a:endParaRPr/>
          </a:p>
          <a:p>
            <a:pPr marL="0" lvl="0" indent="0" algn="l" rtl="0">
              <a:lnSpc>
                <a:spcPct val="118181"/>
              </a:lnSpc>
              <a:spcBef>
                <a:spcPts val="1000"/>
              </a:spcBef>
              <a:spcAft>
                <a:spcPts val="0"/>
              </a:spcAft>
              <a:buSzPct val="132132"/>
              <a:buNone/>
            </a:pPr>
            <a:r>
              <a:rPr lang="en-US" sz="1800"/>
              <a:t>FEMA will then determine the process for consulting with tribal governments to “exchange information, receive input, and consider the views of tribes on actions that have tribal implications” (3)</a:t>
            </a:r>
            <a:endParaRPr sz="1800"/>
          </a:p>
        </p:txBody>
      </p:sp>
      <p:sp>
        <p:nvSpPr>
          <p:cNvPr id="533" name="Google Shape;533;gdf4b1cf0de_0_294"/>
          <p:cNvSpPr txBox="1">
            <a:spLocks noGrp="1"/>
          </p:cNvSpPr>
          <p:nvPr>
            <p:ph type="body" idx="2"/>
          </p:nvPr>
        </p:nvSpPr>
        <p:spPr>
          <a:xfrm>
            <a:off x="7677200" y="3482150"/>
            <a:ext cx="4342500" cy="20718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8181"/>
              </a:lnSpc>
              <a:spcBef>
                <a:spcPts val="1000"/>
              </a:spcBef>
              <a:spcAft>
                <a:spcPts val="0"/>
              </a:spcAft>
              <a:buSzPct val="117647"/>
              <a:buNone/>
            </a:pPr>
            <a:r>
              <a:rPr lang="en-US"/>
              <a:t>Phase #4: Follow-Up</a:t>
            </a:r>
            <a:endParaRPr/>
          </a:p>
          <a:p>
            <a:pPr marL="0" lvl="0" indent="0" algn="l" rtl="0">
              <a:lnSpc>
                <a:spcPct val="118181"/>
              </a:lnSpc>
              <a:spcBef>
                <a:spcPts val="1000"/>
              </a:spcBef>
              <a:spcAft>
                <a:spcPts val="0"/>
              </a:spcAft>
              <a:buSzPct val="143790"/>
              <a:buNone/>
            </a:pPr>
            <a:r>
              <a:rPr lang="en-US" sz="1800"/>
              <a:t>After consultation, FEMA will consider and incorporate the input received into decision-making process. FEMA will then contact tribal officials involved to communicate how consultation was used to inform the final decision.</a:t>
            </a:r>
            <a:endParaRPr sz="1800"/>
          </a:p>
        </p:txBody>
      </p:sp>
      <p:sp>
        <p:nvSpPr>
          <p:cNvPr id="534" name="Google Shape;534;gdf4b1cf0de_0_294"/>
          <p:cNvSpPr/>
          <p:nvPr/>
        </p:nvSpPr>
        <p:spPr>
          <a:xfrm>
            <a:off x="5080700" y="2085350"/>
            <a:ext cx="1124100" cy="4572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gdf4b1cf0de_0_294"/>
          <p:cNvSpPr/>
          <p:nvPr/>
        </p:nvSpPr>
        <p:spPr>
          <a:xfrm>
            <a:off x="342900" y="4289450"/>
            <a:ext cx="1124100" cy="4572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gdf4b1cf0de_0_294"/>
          <p:cNvSpPr/>
          <p:nvPr/>
        </p:nvSpPr>
        <p:spPr>
          <a:xfrm>
            <a:off x="6286500" y="4289450"/>
            <a:ext cx="1124100" cy="4572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pic>
        <p:nvPicPr>
          <p:cNvPr id="542" name="Google Shape;542;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543" name="Google Shape;543;p4"/>
          <p:cNvSpPr/>
          <p:nvPr/>
        </p:nvSpPr>
        <p:spPr>
          <a:xfrm>
            <a:off x="50" y="-125"/>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4"/>
          <p:cNvSpPr txBox="1">
            <a:spLocks noGrp="1"/>
          </p:cNvSpPr>
          <p:nvPr>
            <p:ph type="title"/>
          </p:nvPr>
        </p:nvSpPr>
        <p:spPr>
          <a:xfrm>
            <a:off x="741627" y="755259"/>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000"/>
              <a:buFont typeface="Libre Franklin"/>
              <a:buNone/>
            </a:pPr>
            <a:r>
              <a:rPr lang="en-US"/>
              <a:t>The Obstacles within Policies</a:t>
            </a:r>
            <a:endParaRPr/>
          </a:p>
        </p:txBody>
      </p:sp>
      <p:sp>
        <p:nvSpPr>
          <p:cNvPr id="545" name="Google Shape;545;p4"/>
          <p:cNvSpPr txBox="1">
            <a:spLocks noGrp="1"/>
          </p:cNvSpPr>
          <p:nvPr>
            <p:ph type="body" idx="1"/>
          </p:nvPr>
        </p:nvSpPr>
        <p:spPr>
          <a:xfrm>
            <a:off x="745075" y="1752601"/>
            <a:ext cx="10708800" cy="4343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600"/>
              <a:buNone/>
            </a:pPr>
            <a:r>
              <a:rPr lang="en-US" sz="2000">
                <a:latin typeface="Libre Franklin"/>
                <a:ea typeface="Libre Franklin"/>
                <a:cs typeface="Libre Franklin"/>
                <a:sym typeface="Libre Franklin"/>
              </a:rPr>
              <a:t>”Without a FEMA-approved mitigation plan in place, tribes are not able to receive funding for permanent, non-emergency repairs or long-term mitigation measures, Andrews said. And yet, as of 2018, around 30% of tribal nations had an approved plan” (</a:t>
            </a:r>
            <a:r>
              <a:rPr lang="en-US" sz="2000" u="sng">
                <a:solidFill>
                  <a:srgbClr val="B5E7FF"/>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Herrera 2019</a:t>
            </a:r>
            <a:r>
              <a:rPr lang="en-US" sz="2000">
                <a:latin typeface="Libre Franklin"/>
                <a:ea typeface="Libre Franklin"/>
                <a:cs typeface="Libre Franklin"/>
                <a:sym typeface="Libre Franklin"/>
              </a:rPr>
              <a:t>).</a:t>
            </a:r>
            <a:endParaRPr sz="2000">
              <a:latin typeface="Libre Franklin"/>
              <a:ea typeface="Libre Franklin"/>
              <a:cs typeface="Libre Franklin"/>
              <a:sym typeface="Libre Franklin"/>
            </a:endParaRPr>
          </a:p>
          <a:p>
            <a:pPr marL="0" lvl="0" indent="0" algn="l" rtl="0">
              <a:lnSpc>
                <a:spcPct val="115000"/>
              </a:lnSpc>
              <a:spcBef>
                <a:spcPts val="1000"/>
              </a:spcBef>
              <a:spcAft>
                <a:spcPts val="0"/>
              </a:spcAft>
              <a:buSzPts val="1600"/>
              <a:buNone/>
            </a:pPr>
            <a:endParaRPr sz="2000">
              <a:latin typeface="Libre Franklin"/>
              <a:ea typeface="Libre Franklin"/>
              <a:cs typeface="Libre Franklin"/>
              <a:sym typeface="Libre Franklin"/>
            </a:endParaRPr>
          </a:p>
          <a:p>
            <a:pPr marL="0" lvl="0" indent="0" algn="l" rtl="0">
              <a:lnSpc>
                <a:spcPct val="115000"/>
              </a:lnSpc>
              <a:spcBef>
                <a:spcPts val="1000"/>
              </a:spcBef>
              <a:spcAft>
                <a:spcPts val="0"/>
              </a:spcAft>
              <a:buSzPts val="1600"/>
              <a:buNone/>
            </a:pPr>
            <a:r>
              <a:rPr lang="en-US" sz="2000">
                <a:solidFill>
                  <a:schemeClr val="lt2"/>
                </a:solidFill>
                <a:latin typeface="Libre Franklin"/>
                <a:ea typeface="Libre Franklin"/>
                <a:cs typeface="Libre Franklin"/>
                <a:sym typeface="Libre Franklin"/>
              </a:rPr>
              <a:t>When a plan is in place, full coverage of aid by FEMA is </a:t>
            </a:r>
            <a:r>
              <a:rPr lang="en-US" sz="2000" i="1">
                <a:solidFill>
                  <a:schemeClr val="lt2"/>
                </a:solidFill>
                <a:latin typeface="Libre Franklin"/>
                <a:ea typeface="Libre Franklin"/>
                <a:cs typeface="Libre Franklin"/>
                <a:sym typeface="Libre Franklin"/>
              </a:rPr>
              <a:t>not</a:t>
            </a:r>
            <a:r>
              <a:rPr lang="en-US" sz="2000">
                <a:solidFill>
                  <a:schemeClr val="lt2"/>
                </a:solidFill>
                <a:latin typeface="Libre Franklin"/>
                <a:ea typeface="Libre Franklin"/>
                <a:cs typeface="Libre Franklin"/>
                <a:sym typeface="Libre Franklin"/>
              </a:rPr>
              <a:t> a guarantee:</a:t>
            </a:r>
            <a:endParaRPr sz="2000">
              <a:solidFill>
                <a:schemeClr val="lt2"/>
              </a:solidFill>
              <a:latin typeface="Libre Franklin"/>
              <a:ea typeface="Libre Franklin"/>
              <a:cs typeface="Libre Franklin"/>
              <a:sym typeface="Libre Franklin"/>
            </a:endParaRPr>
          </a:p>
          <a:p>
            <a:pPr marL="457200" lvl="0" indent="-355600" algn="l" rtl="0">
              <a:lnSpc>
                <a:spcPct val="115000"/>
              </a:lnSpc>
              <a:spcBef>
                <a:spcPts val="1000"/>
              </a:spcBef>
              <a:spcAft>
                <a:spcPts val="0"/>
              </a:spcAft>
              <a:buClr>
                <a:schemeClr val="lt2"/>
              </a:buClr>
              <a:buSzPts val="2000"/>
              <a:buFont typeface="Libre Franklin"/>
              <a:buChar char="●"/>
            </a:pPr>
            <a:r>
              <a:rPr lang="en-US" sz="2000">
                <a:solidFill>
                  <a:schemeClr val="lt2"/>
                </a:solidFill>
                <a:latin typeface="Libre Franklin"/>
                <a:ea typeface="Libre Franklin"/>
                <a:cs typeface="Libre Franklin"/>
                <a:sym typeface="Libre Franklin"/>
              </a:rPr>
              <a:t>Spring 2013: Standing Rock Sioux Tribe faced severe flooding; FEMA granted &lt;$240k</a:t>
            </a:r>
            <a:endParaRPr sz="2000">
              <a:solidFill>
                <a:schemeClr val="lt2"/>
              </a:solidFill>
              <a:latin typeface="Libre Franklin"/>
              <a:ea typeface="Libre Franklin"/>
              <a:cs typeface="Libre Franklin"/>
              <a:sym typeface="Libre Franklin"/>
            </a:endParaRPr>
          </a:p>
          <a:p>
            <a:pPr marL="1371600" lvl="1" indent="-355600" algn="l" rtl="0">
              <a:lnSpc>
                <a:spcPct val="115000"/>
              </a:lnSpc>
              <a:spcBef>
                <a:spcPts val="0"/>
              </a:spcBef>
              <a:spcAft>
                <a:spcPts val="0"/>
              </a:spcAft>
              <a:buClr>
                <a:schemeClr val="lt2"/>
              </a:buClr>
              <a:buSzPts val="2000"/>
              <a:buFont typeface="Libre Franklin"/>
              <a:buChar char="○"/>
            </a:pPr>
            <a:r>
              <a:rPr lang="en-US">
                <a:solidFill>
                  <a:schemeClr val="lt2"/>
                </a:solidFill>
                <a:latin typeface="Libre Franklin"/>
                <a:ea typeface="Libre Franklin"/>
                <a:cs typeface="Libre Franklin"/>
                <a:sym typeface="Libre Franklin"/>
              </a:rPr>
              <a:t>Elliot Ward (Tribal Emergency Manager) reported it wasn’t enough AND the tribe had to use more money to </a:t>
            </a:r>
            <a:r>
              <a:rPr lang="en-US" i="1">
                <a:solidFill>
                  <a:schemeClr val="lt2"/>
                </a:solidFill>
                <a:latin typeface="Libre Franklin"/>
                <a:ea typeface="Libre Franklin"/>
                <a:cs typeface="Libre Franklin"/>
                <a:sym typeface="Libre Franklin"/>
              </a:rPr>
              <a:t>fix the repairs.</a:t>
            </a:r>
            <a:endParaRPr i="1">
              <a:solidFill>
                <a:schemeClr val="lt2"/>
              </a:solidFill>
              <a:latin typeface="Libre Franklin"/>
              <a:ea typeface="Libre Franklin"/>
              <a:cs typeface="Libre Franklin"/>
              <a:sym typeface="Libre Franklin"/>
            </a:endParaRPr>
          </a:p>
          <a:p>
            <a:pPr marL="457200" lvl="0" indent="-355600" algn="l" rtl="0">
              <a:lnSpc>
                <a:spcPct val="115000"/>
              </a:lnSpc>
              <a:spcBef>
                <a:spcPts val="0"/>
              </a:spcBef>
              <a:spcAft>
                <a:spcPts val="0"/>
              </a:spcAft>
              <a:buClr>
                <a:schemeClr val="lt2"/>
              </a:buClr>
              <a:buSzPts val="2000"/>
              <a:buFont typeface="Libre Franklin"/>
              <a:buChar char="●"/>
            </a:pPr>
            <a:r>
              <a:rPr lang="en-US" sz="2000">
                <a:solidFill>
                  <a:schemeClr val="lt2"/>
                </a:solidFill>
                <a:latin typeface="Libre Franklin"/>
                <a:ea typeface="Libre Franklin"/>
                <a:cs typeface="Libre Franklin"/>
                <a:sym typeface="Libre Franklin"/>
              </a:rPr>
              <a:t>2015: Wildfires destroyed 24 homes and 20% of the land in the Colville Reservation</a:t>
            </a:r>
            <a:endParaRPr sz="2000">
              <a:solidFill>
                <a:schemeClr val="lt2"/>
              </a:solidFill>
              <a:latin typeface="Libre Franklin"/>
              <a:ea typeface="Libre Franklin"/>
              <a:cs typeface="Libre Franklin"/>
              <a:sym typeface="Libre Franklin"/>
            </a:endParaRPr>
          </a:p>
          <a:p>
            <a:pPr marL="1371600" lvl="1" indent="-355600" algn="l" rtl="0">
              <a:lnSpc>
                <a:spcPct val="115000"/>
              </a:lnSpc>
              <a:spcBef>
                <a:spcPts val="0"/>
              </a:spcBef>
              <a:spcAft>
                <a:spcPts val="0"/>
              </a:spcAft>
              <a:buClr>
                <a:schemeClr val="lt2"/>
              </a:buClr>
              <a:buSzPts val="2000"/>
              <a:buFont typeface="Libre Franklin"/>
              <a:buChar char="○"/>
            </a:pPr>
            <a:r>
              <a:rPr lang="en-US">
                <a:solidFill>
                  <a:schemeClr val="lt2"/>
                </a:solidFill>
                <a:latin typeface="Libre Franklin"/>
                <a:ea typeface="Libre Franklin"/>
                <a:cs typeface="Libre Franklin"/>
                <a:sym typeface="Libre Franklin"/>
              </a:rPr>
              <a:t>Individual Assistance requests were denied by FEMA, and reimbursements were delayed.</a:t>
            </a:r>
            <a:endParaRPr sz="2000">
              <a:solidFill>
                <a:schemeClr val="lt2"/>
              </a:solidFill>
              <a:latin typeface="Libre Franklin"/>
              <a:ea typeface="Libre Franklin"/>
              <a:cs typeface="Libre Franklin"/>
              <a:sym typeface="Libre Frankli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df4b1cf0de_0_310"/>
          <p:cNvSpPr txBox="1">
            <a:spLocks noGrp="1"/>
          </p:cNvSpPr>
          <p:nvPr>
            <p:ph type="body" idx="1"/>
          </p:nvPr>
        </p:nvSpPr>
        <p:spPr>
          <a:xfrm>
            <a:off x="738189" y="1524000"/>
            <a:ext cx="10715700" cy="41064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15000"/>
              </a:lnSpc>
              <a:spcBef>
                <a:spcPts val="0"/>
              </a:spcBef>
              <a:spcAft>
                <a:spcPts val="0"/>
              </a:spcAft>
              <a:buSzPct val="88452"/>
              <a:buChar char="▪"/>
            </a:pPr>
            <a:r>
              <a:rPr lang="en-US"/>
              <a:t>Approved mitigation plans </a:t>
            </a:r>
            <a:r>
              <a:rPr lang="en-US" i="1"/>
              <a:t>must</a:t>
            </a:r>
            <a:r>
              <a:rPr lang="en-US"/>
              <a:t> be created for all tribes and nations.</a:t>
            </a:r>
            <a:endParaRPr/>
          </a:p>
          <a:p>
            <a:pPr marL="914400" lvl="1" indent="-285750" algn="l" rtl="0">
              <a:lnSpc>
                <a:spcPct val="115000"/>
              </a:lnSpc>
              <a:spcBef>
                <a:spcPts val="1000"/>
              </a:spcBef>
              <a:spcAft>
                <a:spcPts val="0"/>
              </a:spcAft>
              <a:buSzPct val="48648"/>
              <a:buChar char="◻"/>
            </a:pPr>
            <a:r>
              <a:rPr lang="en-US"/>
              <a:t>Federal recognition is a Colonial-based barrier that works against Indigenous communities.</a:t>
            </a:r>
            <a:endParaRPr/>
          </a:p>
          <a:p>
            <a:pPr marL="457200" lvl="0" indent="-342900" algn="l" rtl="0">
              <a:lnSpc>
                <a:spcPct val="115000"/>
              </a:lnSpc>
              <a:spcBef>
                <a:spcPts val="1000"/>
              </a:spcBef>
              <a:spcAft>
                <a:spcPts val="0"/>
              </a:spcAft>
              <a:buSzPct val="88452"/>
              <a:buChar char="▪"/>
            </a:pPr>
            <a:r>
              <a:rPr lang="en-US"/>
              <a:t>Urban Native Populations </a:t>
            </a:r>
            <a:r>
              <a:rPr lang="en-US" i="1"/>
              <a:t>must</a:t>
            </a:r>
            <a:r>
              <a:rPr lang="en-US"/>
              <a:t> be accounted for in disaster situations.</a:t>
            </a:r>
            <a:endParaRPr/>
          </a:p>
          <a:p>
            <a:pPr marL="914400" lvl="1" indent="-285750" algn="l" rtl="0">
              <a:lnSpc>
                <a:spcPct val="115000"/>
              </a:lnSpc>
              <a:spcBef>
                <a:spcPts val="1000"/>
              </a:spcBef>
              <a:spcAft>
                <a:spcPts val="0"/>
              </a:spcAft>
              <a:buSzPct val="48648"/>
              <a:buChar char="◻"/>
            </a:pPr>
            <a:r>
              <a:rPr lang="en-US"/>
              <a:t>Progress has been made on that front, with the first meeting ever between FEMA and Urban Indian Organizations leaders having taken place in </a:t>
            </a:r>
            <a:r>
              <a:rPr lang="en-US" u="sng">
                <a:solidFill>
                  <a:schemeClr val="hlink"/>
                </a:solidFill>
                <a:hlinkClick r:id="rId3"/>
              </a:rPr>
              <a:t>May 2020</a:t>
            </a:r>
            <a:r>
              <a:rPr lang="en-US"/>
              <a:t>.</a:t>
            </a:r>
            <a:endParaRPr/>
          </a:p>
          <a:p>
            <a:pPr marL="457200" lvl="0" indent="-342900" algn="l" rtl="0">
              <a:lnSpc>
                <a:spcPct val="115000"/>
              </a:lnSpc>
              <a:spcBef>
                <a:spcPts val="1000"/>
              </a:spcBef>
              <a:spcAft>
                <a:spcPts val="0"/>
              </a:spcAft>
              <a:buSzPct val="88452"/>
              <a:buChar char="▪"/>
            </a:pPr>
            <a:r>
              <a:rPr lang="en-US"/>
              <a:t>Treaty rights </a:t>
            </a:r>
            <a:r>
              <a:rPr lang="en-US" i="1"/>
              <a:t>must</a:t>
            </a:r>
            <a:r>
              <a:rPr lang="en-US"/>
              <a:t> be considered when creating mitigation plans</a:t>
            </a:r>
            <a:endParaRPr/>
          </a:p>
          <a:p>
            <a:pPr marL="914400" lvl="1" indent="-285750" algn="l" rtl="0">
              <a:lnSpc>
                <a:spcPct val="115000"/>
              </a:lnSpc>
              <a:spcBef>
                <a:spcPts val="1000"/>
              </a:spcBef>
              <a:spcAft>
                <a:spcPts val="1000"/>
              </a:spcAft>
              <a:buSzPct val="48648"/>
              <a:buChar char="◻"/>
            </a:pPr>
            <a:r>
              <a:rPr lang="en-US"/>
              <a:t>Tribal treaties have specific rights to the resources that make communities resilient after disasters: water rights; hunting, fishing, and gathering rights; resource rights; and environmental rights (</a:t>
            </a:r>
            <a:r>
              <a:rPr lang="en-US" u="sng">
                <a:solidFill>
                  <a:schemeClr val="hlink"/>
                </a:solidFill>
                <a:hlinkClick r:id="rId4"/>
              </a:rPr>
              <a:t>NARF</a:t>
            </a:r>
            <a:r>
              <a:rPr lang="en-US"/>
              <a:t>).</a:t>
            </a:r>
            <a:endParaRPr/>
          </a:p>
        </p:txBody>
      </p:sp>
      <p:sp>
        <p:nvSpPr>
          <p:cNvPr id="552" name="Google Shape;552;gdf4b1cf0de_0_310"/>
          <p:cNvSpPr txBox="1">
            <a:spLocks noGrp="1"/>
          </p:cNvSpPr>
          <p:nvPr>
            <p:ph type="title"/>
          </p:nvPr>
        </p:nvSpPr>
        <p:spPr>
          <a:xfrm>
            <a:off x="738189" y="452440"/>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t>Government-to-Government Needs</a:t>
            </a:r>
            <a:endParaRPr/>
          </a:p>
        </p:txBody>
      </p:sp>
      <p:sp>
        <p:nvSpPr>
          <p:cNvPr id="553" name="Google Shape;553;gdf4b1cf0de_0_310"/>
          <p:cNvSpPr txBox="1">
            <a:spLocks noGrp="1"/>
          </p:cNvSpPr>
          <p:nvPr>
            <p:ph type="sldNum" idx="12"/>
          </p:nvPr>
        </p:nvSpPr>
        <p:spPr>
          <a:xfrm>
            <a:off x="10539413" y="617379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df4b1cf0de_0_319"/>
          <p:cNvSpPr txBox="1">
            <a:spLocks noGrp="1"/>
          </p:cNvSpPr>
          <p:nvPr>
            <p:ph type="sldNum" idx="12"/>
          </p:nvPr>
        </p:nvSpPr>
        <p:spPr>
          <a:xfrm>
            <a:off x="10973753" y="627666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
        <p:nvSpPr>
          <p:cNvPr id="560" name="Google Shape;560;gdf4b1cf0de_0_319"/>
          <p:cNvSpPr txBox="1">
            <a:spLocks noGrp="1"/>
          </p:cNvSpPr>
          <p:nvPr>
            <p:ph type="title"/>
          </p:nvPr>
        </p:nvSpPr>
        <p:spPr>
          <a:xfrm>
            <a:off x="6695975" y="1579339"/>
            <a:ext cx="4833600" cy="3699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sz="4500" b="1">
                <a:latin typeface="Libre Franklin"/>
                <a:ea typeface="Libre Franklin"/>
                <a:cs typeface="Libre Franklin"/>
                <a:sym typeface="Libre Franklin"/>
              </a:rPr>
              <a:t>Alu Like</a:t>
            </a:r>
            <a:endParaRPr sz="4500" b="1">
              <a:latin typeface="Libre Franklin"/>
              <a:ea typeface="Libre Franklin"/>
              <a:cs typeface="Libre Franklin"/>
              <a:sym typeface="Libre Franklin"/>
            </a:endParaRPr>
          </a:p>
          <a:p>
            <a:pPr marL="0" lvl="0" indent="0" algn="l" rtl="0">
              <a:lnSpc>
                <a:spcPct val="100000"/>
              </a:lnSpc>
              <a:spcBef>
                <a:spcPts val="0"/>
              </a:spcBef>
              <a:spcAft>
                <a:spcPts val="0"/>
              </a:spcAft>
              <a:buSzPts val="2800"/>
              <a:buNone/>
            </a:pPr>
            <a:r>
              <a:rPr lang="en-US" sz="2200" i="1">
                <a:latin typeface="Libre Franklin"/>
                <a:ea typeface="Libre Franklin"/>
                <a:cs typeface="Libre Franklin"/>
                <a:sym typeface="Libre Franklin"/>
              </a:rPr>
              <a:t>To work in unity with each other</a:t>
            </a:r>
            <a:endParaRPr sz="2200" i="1">
              <a:latin typeface="Libre Franklin"/>
              <a:ea typeface="Libre Franklin"/>
              <a:cs typeface="Libre Franklin"/>
              <a:sym typeface="Libre Franklin"/>
            </a:endParaRPr>
          </a:p>
        </p:txBody>
      </p:sp>
      <p:pic>
        <p:nvPicPr>
          <p:cNvPr id="561" name="Google Shape;561;gdf4b1cf0de_0_3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092851" cy="6857999"/>
          </a:xfrm>
          <a:prstGeom prst="rect">
            <a:avLst/>
          </a:prstGeom>
          <a:noFill/>
          <a:ln>
            <a:noFill/>
          </a:ln>
        </p:spPr>
      </p:pic>
      <p:sp>
        <p:nvSpPr>
          <p:cNvPr id="562" name="Google Shape;562;gdf4b1cf0de_0_319"/>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df4b1cf0de_0_11"/>
          <p:cNvSpPr txBox="1">
            <a:spLocks noGrp="1"/>
          </p:cNvSpPr>
          <p:nvPr>
            <p:ph type="sldNum" idx="12"/>
          </p:nvPr>
        </p:nvSpPr>
        <p:spPr>
          <a:xfrm>
            <a:off x="10973753" y="627666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
        <p:nvSpPr>
          <p:cNvPr id="175" name="Google Shape;175;gdf4b1cf0de_0_11"/>
          <p:cNvSpPr txBox="1">
            <a:spLocks noGrp="1"/>
          </p:cNvSpPr>
          <p:nvPr>
            <p:ph type="body" idx="1"/>
          </p:nvPr>
        </p:nvSpPr>
        <p:spPr>
          <a:xfrm>
            <a:off x="6619773" y="2159000"/>
            <a:ext cx="5268300" cy="3717600"/>
          </a:xfrm>
          <a:prstGeom prst="rect">
            <a:avLst/>
          </a:prstGeom>
          <a:noFill/>
          <a:ln>
            <a:noFill/>
          </a:ln>
        </p:spPr>
        <p:txBody>
          <a:bodyPr spcFirstLastPara="1" wrap="square" lIns="91425" tIns="45700" rIns="91425" bIns="45700" anchor="t" anchorCtr="0">
            <a:normAutofit/>
          </a:bodyPr>
          <a:lstStyle/>
          <a:p>
            <a:pPr marL="457200" lvl="0" indent="0" algn="l" rtl="0">
              <a:lnSpc>
                <a:spcPct val="200000"/>
              </a:lnSpc>
              <a:spcBef>
                <a:spcPts val="1000"/>
              </a:spcBef>
              <a:spcAft>
                <a:spcPts val="0"/>
              </a:spcAft>
              <a:buSzPts val="2000"/>
              <a:buNone/>
            </a:pPr>
            <a:endParaRPr sz="2500"/>
          </a:p>
          <a:p>
            <a:pPr marL="457200" lvl="0" indent="-387350" algn="l" rtl="0">
              <a:lnSpc>
                <a:spcPct val="200000"/>
              </a:lnSpc>
              <a:spcBef>
                <a:spcPts val="1000"/>
              </a:spcBef>
              <a:spcAft>
                <a:spcPts val="0"/>
              </a:spcAft>
              <a:buSzPts val="2500"/>
              <a:buChar char="▪"/>
            </a:pPr>
            <a:r>
              <a:rPr lang="en-US" sz="2500"/>
              <a:t>Indigenuity</a:t>
            </a:r>
            <a:endParaRPr sz="2500"/>
          </a:p>
          <a:p>
            <a:pPr marL="457200" lvl="0" indent="-387350" algn="l" rtl="0">
              <a:lnSpc>
                <a:spcPct val="200000"/>
              </a:lnSpc>
              <a:spcBef>
                <a:spcPts val="1000"/>
              </a:spcBef>
              <a:spcAft>
                <a:spcPts val="1000"/>
              </a:spcAft>
              <a:buSzPts val="2500"/>
              <a:buChar char="▪"/>
            </a:pPr>
            <a:r>
              <a:rPr lang="en-US" sz="2500"/>
              <a:t>The Growth Mindset</a:t>
            </a:r>
            <a:endParaRPr sz="2500"/>
          </a:p>
        </p:txBody>
      </p:sp>
      <p:sp>
        <p:nvSpPr>
          <p:cNvPr id="176" name="Google Shape;176;gdf4b1cf0de_0_11"/>
          <p:cNvSpPr txBox="1">
            <a:spLocks noGrp="1"/>
          </p:cNvSpPr>
          <p:nvPr>
            <p:ph type="title"/>
          </p:nvPr>
        </p:nvSpPr>
        <p:spPr>
          <a:xfrm>
            <a:off x="6619773" y="1387209"/>
            <a:ext cx="4833600" cy="74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800"/>
              <a:buNone/>
            </a:pPr>
            <a:r>
              <a:rPr lang="en-US">
                <a:latin typeface="Libre Franklin"/>
                <a:ea typeface="Libre Franklin"/>
                <a:cs typeface="Libre Franklin"/>
                <a:sym typeface="Libre Franklin"/>
              </a:rPr>
              <a:t>Mindsets for Meaningful Relationships</a:t>
            </a:r>
            <a:endParaRPr>
              <a:latin typeface="Libre Franklin"/>
              <a:ea typeface="Libre Franklin"/>
              <a:cs typeface="Libre Franklin"/>
              <a:sym typeface="Libre Franklin"/>
            </a:endParaRPr>
          </a:p>
        </p:txBody>
      </p:sp>
      <p:pic>
        <p:nvPicPr>
          <p:cNvPr id="177" name="Google Shape;177;gdf4b1cf0de_0_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092851" cy="6857999"/>
          </a:xfrm>
          <a:prstGeom prst="rect">
            <a:avLst/>
          </a:prstGeom>
          <a:noFill/>
          <a:ln>
            <a:noFill/>
          </a:ln>
        </p:spPr>
      </p:pic>
      <p:sp>
        <p:nvSpPr>
          <p:cNvPr id="178" name="Google Shape;178;gdf4b1cf0de_0_11"/>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gdf4b1cf0de_0_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0475" y="0"/>
            <a:ext cx="12282476" cy="6857999"/>
          </a:xfrm>
          <a:prstGeom prst="rect">
            <a:avLst/>
          </a:prstGeom>
          <a:noFill/>
          <a:ln>
            <a:noFill/>
          </a:ln>
        </p:spPr>
      </p:pic>
      <p:sp>
        <p:nvSpPr>
          <p:cNvPr id="185" name="Google Shape;185;gdf4b1cf0de_0_18"/>
          <p:cNvSpPr/>
          <p:nvPr/>
        </p:nvSpPr>
        <p:spPr>
          <a:xfrm>
            <a:off x="-90475" y="0"/>
            <a:ext cx="122826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df4b1cf0de_0_18"/>
          <p:cNvSpPr txBox="1">
            <a:spLocks noGrp="1"/>
          </p:cNvSpPr>
          <p:nvPr>
            <p:ph type="title"/>
          </p:nvPr>
        </p:nvSpPr>
        <p:spPr>
          <a:xfrm>
            <a:off x="738139" y="755209"/>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Indigenuity</a:t>
            </a:r>
            <a:endParaRPr/>
          </a:p>
        </p:txBody>
      </p:sp>
      <p:sp>
        <p:nvSpPr>
          <p:cNvPr id="187" name="Google Shape;187;gdf4b1cf0de_0_18"/>
          <p:cNvSpPr txBox="1">
            <a:spLocks noGrp="1"/>
          </p:cNvSpPr>
          <p:nvPr>
            <p:ph type="body" idx="1"/>
          </p:nvPr>
        </p:nvSpPr>
        <p:spPr>
          <a:xfrm>
            <a:off x="745075" y="2529448"/>
            <a:ext cx="10708800" cy="1929000"/>
          </a:xfrm>
          <a:prstGeom prst="rect">
            <a:avLst/>
          </a:prstGeom>
          <a:noFill/>
          <a:ln>
            <a:noFill/>
          </a:ln>
        </p:spPr>
        <p:txBody>
          <a:bodyPr spcFirstLastPara="1" wrap="square" lIns="91425" tIns="45700" rIns="91425" bIns="45700" anchor="t" anchorCtr="0">
            <a:noAutofit/>
          </a:bodyPr>
          <a:lstStyle/>
          <a:p>
            <a:pPr marL="0" lvl="0" indent="0" algn="r" rtl="0">
              <a:lnSpc>
                <a:spcPct val="162500"/>
              </a:lnSpc>
              <a:spcBef>
                <a:spcPts val="1000"/>
              </a:spcBef>
              <a:spcAft>
                <a:spcPts val="0"/>
              </a:spcAft>
              <a:buSzPts val="1600"/>
              <a:buNone/>
            </a:pPr>
            <a:r>
              <a:rPr lang="en-US" sz="2200"/>
              <a:t>“Indigenuity frames solutions in terms beyond a singular fixation on rights and counterbalances those concerns with a recognition of inalienable responsibilities humankind has to our plant, animal, and other natural relatives with whom we share this planet.”</a:t>
            </a:r>
            <a:endParaRPr sz="2200"/>
          </a:p>
          <a:p>
            <a:pPr marL="0" lvl="0" indent="0" algn="r" rtl="0">
              <a:lnSpc>
                <a:spcPct val="162500"/>
              </a:lnSpc>
              <a:spcBef>
                <a:spcPts val="1000"/>
              </a:spcBef>
              <a:spcAft>
                <a:spcPts val="0"/>
              </a:spcAft>
              <a:buSzPts val="1600"/>
              <a:buNone/>
            </a:pPr>
            <a:r>
              <a:rPr lang="en-US" sz="2000"/>
              <a:t>Dr. Dan Wildcat</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df4b1cf0de_0_24"/>
          <p:cNvSpPr txBox="1">
            <a:spLocks noGrp="1"/>
          </p:cNvSpPr>
          <p:nvPr>
            <p:ph type="sldNum" idx="12"/>
          </p:nvPr>
        </p:nvSpPr>
        <p:spPr>
          <a:xfrm>
            <a:off x="10973753" y="6276661"/>
            <a:ext cx="91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
        <p:nvSpPr>
          <p:cNvPr id="194" name="Google Shape;194;gdf4b1cf0de_0_24"/>
          <p:cNvSpPr txBox="1">
            <a:spLocks noGrp="1"/>
          </p:cNvSpPr>
          <p:nvPr>
            <p:ph type="body" idx="1"/>
          </p:nvPr>
        </p:nvSpPr>
        <p:spPr>
          <a:xfrm>
            <a:off x="6619850" y="1702750"/>
            <a:ext cx="5268300" cy="4140300"/>
          </a:xfrm>
          <a:prstGeom prst="rect">
            <a:avLst/>
          </a:prstGeom>
          <a:noFill/>
          <a:ln>
            <a:noFill/>
          </a:ln>
        </p:spPr>
        <p:txBody>
          <a:bodyPr spcFirstLastPara="1" wrap="square" lIns="91425" tIns="45700" rIns="91425" bIns="45700" anchor="t" anchorCtr="0">
            <a:noAutofit/>
          </a:bodyPr>
          <a:lstStyle/>
          <a:p>
            <a:pPr marL="457200" lvl="0" indent="-355600" algn="l" rtl="0">
              <a:lnSpc>
                <a:spcPct val="130000"/>
              </a:lnSpc>
              <a:spcBef>
                <a:spcPts val="1000"/>
              </a:spcBef>
              <a:spcAft>
                <a:spcPts val="0"/>
              </a:spcAft>
              <a:buSzPts val="2000"/>
              <a:buChar char="▪"/>
            </a:pPr>
            <a:r>
              <a:rPr lang="en-US"/>
              <a:t>Developed by Psychologist Carol Dweck</a:t>
            </a:r>
            <a:endParaRPr/>
          </a:p>
          <a:p>
            <a:pPr marL="457200" lvl="0" indent="-355600" algn="l" rtl="0">
              <a:lnSpc>
                <a:spcPct val="130000"/>
              </a:lnSpc>
              <a:spcBef>
                <a:spcPts val="0"/>
              </a:spcBef>
              <a:spcAft>
                <a:spcPts val="0"/>
              </a:spcAft>
              <a:buSzPts val="2000"/>
              <a:buChar char="▪"/>
            </a:pPr>
            <a:r>
              <a:rPr lang="en-US"/>
              <a:t>Limited vs. Growth</a:t>
            </a:r>
            <a:endParaRPr/>
          </a:p>
          <a:p>
            <a:pPr marL="914400" lvl="1" indent="-285750" algn="l" rtl="0">
              <a:lnSpc>
                <a:spcPct val="100000"/>
              </a:lnSpc>
              <a:spcBef>
                <a:spcPts val="0"/>
              </a:spcBef>
              <a:spcAft>
                <a:spcPts val="0"/>
              </a:spcAft>
              <a:buSzPts val="900"/>
              <a:buChar char="◻"/>
            </a:pPr>
            <a:r>
              <a:rPr lang="en-US" u="sng"/>
              <a:t>Limited</a:t>
            </a:r>
            <a:r>
              <a:rPr lang="en-US"/>
              <a:t>: The belief that one’s talents, traits, and skills are fixed.</a:t>
            </a:r>
            <a:endParaRPr/>
          </a:p>
          <a:p>
            <a:pPr marL="914400" lvl="1" indent="-285750" algn="l" rtl="0">
              <a:lnSpc>
                <a:spcPct val="100000"/>
              </a:lnSpc>
              <a:spcBef>
                <a:spcPts val="0"/>
              </a:spcBef>
              <a:spcAft>
                <a:spcPts val="0"/>
              </a:spcAft>
              <a:buSzPts val="900"/>
              <a:buChar char="◻"/>
            </a:pPr>
            <a:r>
              <a:rPr lang="en-US" u="sng"/>
              <a:t>Growth</a:t>
            </a:r>
            <a:r>
              <a:rPr lang="en-US"/>
              <a:t>: The belief that one’s basic abilities can be improved with hard work and dedication.</a:t>
            </a:r>
            <a:endParaRPr/>
          </a:p>
          <a:p>
            <a:pPr marL="457200" lvl="0" indent="-355600" algn="l" rtl="0">
              <a:lnSpc>
                <a:spcPct val="130000"/>
              </a:lnSpc>
              <a:spcBef>
                <a:spcPts val="0"/>
              </a:spcBef>
              <a:spcAft>
                <a:spcPts val="0"/>
              </a:spcAft>
              <a:buSzPts val="2000"/>
              <a:buChar char="▪"/>
            </a:pPr>
            <a:r>
              <a:rPr lang="en-US"/>
              <a:t>Having a growth mindset means we are always looking to improve our abilities in order to better serve our communities and those we visit.</a:t>
            </a:r>
            <a:endParaRPr/>
          </a:p>
        </p:txBody>
      </p:sp>
      <p:sp>
        <p:nvSpPr>
          <p:cNvPr id="195" name="Google Shape;195;gdf4b1cf0de_0_24"/>
          <p:cNvSpPr txBox="1">
            <a:spLocks noGrp="1"/>
          </p:cNvSpPr>
          <p:nvPr>
            <p:ph type="title"/>
          </p:nvPr>
        </p:nvSpPr>
        <p:spPr>
          <a:xfrm>
            <a:off x="6619848" y="930959"/>
            <a:ext cx="48336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800"/>
              <a:buNone/>
            </a:pPr>
            <a:r>
              <a:rPr lang="en-US">
                <a:latin typeface="Libre Franklin"/>
                <a:ea typeface="Libre Franklin"/>
                <a:cs typeface="Libre Franklin"/>
                <a:sym typeface="Libre Franklin"/>
              </a:rPr>
              <a:t>The Growth Mindset</a:t>
            </a:r>
            <a:endParaRPr>
              <a:latin typeface="Libre Franklin"/>
              <a:ea typeface="Libre Franklin"/>
              <a:cs typeface="Libre Franklin"/>
              <a:sym typeface="Libre Franklin"/>
            </a:endParaRPr>
          </a:p>
        </p:txBody>
      </p:sp>
      <p:pic>
        <p:nvPicPr>
          <p:cNvPr id="196" name="Google Shape;196;gdf4b1cf0de_0_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6092851" cy="6857999"/>
          </a:xfrm>
          <a:prstGeom prst="rect">
            <a:avLst/>
          </a:prstGeom>
          <a:noFill/>
          <a:ln>
            <a:noFill/>
          </a:ln>
        </p:spPr>
      </p:pic>
      <p:sp>
        <p:nvSpPr>
          <p:cNvPr id="197" name="Google Shape;197;gdf4b1cf0de_0_24"/>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pic>
        <p:nvPicPr>
          <p:cNvPr id="203" name="Google Shape;203;gdf4b1cf0de_0_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14000"/>
            <a:ext cx="12192000" cy="6858002"/>
          </a:xfrm>
          <a:prstGeom prst="rect">
            <a:avLst/>
          </a:prstGeom>
          <a:noFill/>
          <a:ln>
            <a:noFill/>
          </a:ln>
        </p:spPr>
      </p:pic>
      <p:sp>
        <p:nvSpPr>
          <p:cNvPr id="204" name="Google Shape;204;gdf4b1cf0de_0_42"/>
          <p:cNvSpPr/>
          <p:nvPr/>
        </p:nvSpPr>
        <p:spPr>
          <a:xfrm>
            <a:off x="50" y="-125"/>
            <a:ext cx="12192000" cy="6858000"/>
          </a:xfrm>
          <a:prstGeom prst="rect">
            <a:avLst/>
          </a:prstGeom>
          <a:solidFill>
            <a:srgbClr val="125188">
              <a:alpha val="60784"/>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gdf4b1cf0de_0_42"/>
          <p:cNvSpPr txBox="1">
            <a:spLocks noGrp="1"/>
          </p:cNvSpPr>
          <p:nvPr>
            <p:ph type="title"/>
          </p:nvPr>
        </p:nvSpPr>
        <p:spPr>
          <a:xfrm>
            <a:off x="738189" y="2579484"/>
            <a:ext cx="10715700" cy="74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000"/>
              <a:buFont typeface="Libre Franklin"/>
              <a:buNone/>
            </a:pPr>
            <a:r>
              <a:rPr lang="en-US"/>
              <a:t>Modern Indigenous Practices</a:t>
            </a:r>
            <a:endParaRPr/>
          </a:p>
        </p:txBody>
      </p:sp>
      <p:sp>
        <p:nvSpPr>
          <p:cNvPr id="206" name="Google Shape;206;gdf4b1cf0de_0_42"/>
          <p:cNvSpPr txBox="1">
            <a:spLocks noGrp="1"/>
          </p:cNvSpPr>
          <p:nvPr>
            <p:ph type="body" idx="1"/>
          </p:nvPr>
        </p:nvSpPr>
        <p:spPr>
          <a:xfrm>
            <a:off x="741642" y="3613678"/>
            <a:ext cx="10708800" cy="1148400"/>
          </a:xfrm>
          <a:prstGeom prst="rect">
            <a:avLst/>
          </a:prstGeom>
          <a:noFill/>
          <a:ln>
            <a:noFill/>
          </a:ln>
        </p:spPr>
        <p:txBody>
          <a:bodyPr spcFirstLastPara="1" wrap="square" lIns="91425" tIns="45700" rIns="91425" bIns="45700" anchor="t" anchorCtr="0">
            <a:normAutofit/>
          </a:bodyPr>
          <a:lstStyle/>
          <a:p>
            <a:pPr marL="0" lvl="0" indent="0" algn="l" rtl="0">
              <a:lnSpc>
                <a:spcPct val="162500"/>
              </a:lnSpc>
              <a:spcBef>
                <a:spcPts val="0"/>
              </a:spcBef>
              <a:spcAft>
                <a:spcPts val="0"/>
              </a:spcAft>
              <a:buSzPts val="1600"/>
              <a:buNone/>
            </a:pPr>
            <a:r>
              <a:rPr lang="en-US" sz="1800">
                <a:latin typeface="Libre Franklin"/>
                <a:ea typeface="Libre Franklin"/>
                <a:cs typeface="Libre Franklin"/>
                <a:sym typeface="Libre Franklin"/>
              </a:rPr>
              <a:t>(Re-)Indigenizing approaches to land management and community response</a:t>
            </a:r>
            <a:endParaRPr sz="1800">
              <a:latin typeface="Libre Franklin"/>
              <a:ea typeface="Libre Franklin"/>
              <a:cs typeface="Libre Franklin"/>
              <a:sym typeface="Libre Franklin"/>
            </a:endParaRPr>
          </a:p>
        </p:txBody>
      </p:sp>
      <p:sp>
        <p:nvSpPr>
          <p:cNvPr id="207" name="Google Shape;207;gdf4b1cf0de_0_42"/>
          <p:cNvSpPr txBox="1"/>
          <p:nvPr/>
        </p:nvSpPr>
        <p:spPr>
          <a:xfrm>
            <a:off x="0" y="6295397"/>
            <a:ext cx="16716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Libre Franklin"/>
                <a:ea typeface="Libre Franklin"/>
                <a:cs typeface="Libre Franklin"/>
                <a:sym typeface="Libre Franklin"/>
              </a:rPr>
              <a:t>Hoku Rivera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7"/>
          <p:cNvSpPr txBox="1">
            <a:spLocks noGrp="1"/>
          </p:cNvSpPr>
          <p:nvPr>
            <p:ph type="title"/>
          </p:nvPr>
        </p:nvSpPr>
        <p:spPr>
          <a:xfrm>
            <a:off x="732002" y="635967"/>
            <a:ext cx="5117400" cy="743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5288"/>
              </a:buClr>
              <a:buSzPct val="100000"/>
              <a:buFont typeface="Libre Franklin"/>
              <a:buNone/>
            </a:pPr>
            <a:r>
              <a:rPr lang="en-US"/>
              <a:t>Re-centering Traditional Ecological Knowledge (TEK)</a:t>
            </a:r>
            <a:endParaRPr/>
          </a:p>
        </p:txBody>
      </p:sp>
      <p:sp>
        <p:nvSpPr>
          <p:cNvPr id="214" name="Google Shape;214;p7"/>
          <p:cNvSpPr txBox="1">
            <a:spLocks noGrp="1"/>
          </p:cNvSpPr>
          <p:nvPr>
            <p:ph type="body" idx="1"/>
          </p:nvPr>
        </p:nvSpPr>
        <p:spPr>
          <a:xfrm>
            <a:off x="725812" y="1860743"/>
            <a:ext cx="5129700" cy="3473400"/>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1000"/>
              </a:spcBef>
              <a:spcAft>
                <a:spcPts val="0"/>
              </a:spcAft>
              <a:buSzPts val="2000"/>
              <a:buChar char="▪"/>
            </a:pPr>
            <a:r>
              <a:rPr lang="en-US"/>
              <a:t>TEK (a.k.a. “Indigenous Knowledge” (IK) or Native Sciences) is based in observations of the physical world by Indigenous Peoples since time immemorial.</a:t>
            </a:r>
            <a:endParaRPr/>
          </a:p>
          <a:p>
            <a:pPr marL="457200" lvl="0" indent="0" algn="l" rtl="0">
              <a:lnSpc>
                <a:spcPct val="120000"/>
              </a:lnSpc>
              <a:spcBef>
                <a:spcPts val="1000"/>
              </a:spcBef>
              <a:spcAft>
                <a:spcPts val="0"/>
              </a:spcAft>
              <a:buSzPts val="2000"/>
              <a:buNone/>
            </a:pPr>
            <a:endParaRPr/>
          </a:p>
          <a:p>
            <a:pPr marL="342900" lvl="0" indent="-342900" algn="l" rtl="0">
              <a:lnSpc>
                <a:spcPct val="120000"/>
              </a:lnSpc>
              <a:spcBef>
                <a:spcPts val="1000"/>
              </a:spcBef>
              <a:spcAft>
                <a:spcPts val="0"/>
              </a:spcAft>
              <a:buSzPts val="2000"/>
              <a:buChar char="▪"/>
            </a:pPr>
            <a:r>
              <a:rPr lang="en-US"/>
              <a:t>TEK was nearly lost to forced assimilation, but gained popularity through Indigenous Scholarship.</a:t>
            </a:r>
            <a:endParaRPr/>
          </a:p>
        </p:txBody>
      </p:sp>
      <p:sp>
        <p:nvSpPr>
          <p:cNvPr id="215" name="Google Shape;215;p7"/>
          <p:cNvSpPr txBox="1">
            <a:spLocks noGrp="1"/>
          </p:cNvSpPr>
          <p:nvPr>
            <p:ph type="body" idx="2"/>
          </p:nvPr>
        </p:nvSpPr>
        <p:spPr>
          <a:xfrm>
            <a:off x="6722075" y="1379326"/>
            <a:ext cx="4860300" cy="43371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000"/>
              <a:buNone/>
            </a:pPr>
            <a:r>
              <a:rPr lang="en-US"/>
              <a:t>According to Dr.s Dan Wildcat and Raymond Pierotti, there are two basic TEK concepts:</a:t>
            </a:r>
            <a:endParaRPr/>
          </a:p>
          <a:p>
            <a:pPr marL="457200" lvl="0" indent="-355600" algn="l" rtl="0">
              <a:lnSpc>
                <a:spcPct val="130000"/>
              </a:lnSpc>
              <a:spcBef>
                <a:spcPts val="0"/>
              </a:spcBef>
              <a:spcAft>
                <a:spcPts val="0"/>
              </a:spcAft>
              <a:buSzPts val="2000"/>
              <a:buAutoNum type="arabicPeriod"/>
            </a:pPr>
            <a:r>
              <a:rPr lang="en-US"/>
              <a:t>“All things are connected, which is conceptually related to Western community ecology, and…</a:t>
            </a:r>
            <a:endParaRPr/>
          </a:p>
          <a:p>
            <a:pPr marL="457200" lvl="0" indent="-355600" algn="l" rtl="0">
              <a:lnSpc>
                <a:spcPct val="130000"/>
              </a:lnSpc>
              <a:spcBef>
                <a:spcPts val="0"/>
              </a:spcBef>
              <a:spcAft>
                <a:spcPts val="0"/>
              </a:spcAft>
              <a:buSzPts val="2000"/>
              <a:buAutoNum type="arabicPeriod"/>
            </a:pPr>
            <a:r>
              <a:rPr lang="en-US"/>
              <a:t>“All things are related, which changes the emphasis from the human to the ecological community as the focus of theories concerning nature” (2000).</a:t>
            </a:r>
            <a:endParaRPr/>
          </a:p>
        </p:txBody>
      </p:sp>
      <p:sp>
        <p:nvSpPr>
          <p:cNvPr id="217" name="Google Shape;217;p7"/>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3684</Words>
  <Application>Microsoft Office PowerPoint</Application>
  <PresentationFormat>Widescreen</PresentationFormat>
  <Paragraphs>362</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Module #3:  Working with Indigenous Sovereignty</vt:lpstr>
      <vt:lpstr>Learning Outcomes</vt:lpstr>
      <vt:lpstr>Together We Rise</vt:lpstr>
      <vt:lpstr>PowerPoint Presentation</vt:lpstr>
      <vt:lpstr>Mindsets for Meaningful Relationships</vt:lpstr>
      <vt:lpstr>Indigenuity</vt:lpstr>
      <vt:lpstr>The Growth Mindset</vt:lpstr>
      <vt:lpstr>Modern Indigenous Practices</vt:lpstr>
      <vt:lpstr>Re-centering Traditional Ecological Knowledge (TEK)</vt:lpstr>
      <vt:lpstr>Traditional Ecological Knowledge...</vt:lpstr>
      <vt:lpstr>PowerPoint Presentation</vt:lpstr>
      <vt:lpstr>Fire Ecology</vt:lpstr>
      <vt:lpstr>Fire Ecology - Management by Fire</vt:lpstr>
      <vt:lpstr>Fire Ecology - Management by Fire</vt:lpstr>
      <vt:lpstr>Fire Ecology - Management by Fire</vt:lpstr>
      <vt:lpstr>Fire Ecology - Management by Fire</vt:lpstr>
      <vt:lpstr>Karuk Tribe</vt:lpstr>
      <vt:lpstr>Karuk Tribe</vt:lpstr>
      <vt:lpstr>Food Sovereignty</vt:lpstr>
      <vt:lpstr>PowerPoint Presentation</vt:lpstr>
      <vt:lpstr>The White Earth Land Recovery Project (WELRP)</vt:lpstr>
      <vt:lpstr>The Hāloa Challenge</vt:lpstr>
      <vt:lpstr>PowerPoint Presentation</vt:lpstr>
      <vt:lpstr>Energy Sovereignty</vt:lpstr>
      <vt:lpstr>Energy Use on Tribal Lands</vt:lpstr>
      <vt:lpstr>Renewable Energy Potential</vt:lpstr>
      <vt:lpstr>Energy and Community Resilience</vt:lpstr>
      <vt:lpstr>Blue Lake Rancheria (Video)</vt:lpstr>
      <vt:lpstr>Blue Lake Rancheria</vt:lpstr>
      <vt:lpstr>Blue Lake Rancheria (continued)</vt:lpstr>
      <vt:lpstr>Indigenous Communities through COVID-19</vt:lpstr>
      <vt:lpstr>Tribal Leadership in Action</vt:lpstr>
      <vt:lpstr>PowerPoint Presentation</vt:lpstr>
      <vt:lpstr>Education</vt:lpstr>
      <vt:lpstr>Indigenuity as Community</vt:lpstr>
      <vt:lpstr>Indigenuity as Resilience</vt:lpstr>
      <vt:lpstr>Discussion</vt:lpstr>
      <vt:lpstr>The Role of the Emergency Responder</vt:lpstr>
      <vt:lpstr>The Necessity of Relationships</vt:lpstr>
      <vt:lpstr>Mindful Practices for Relationship Building</vt:lpstr>
      <vt:lpstr>Differences in Tribal Protocol</vt:lpstr>
      <vt:lpstr>Critically Read the Policies Impacting Tribal Sovereignty in Emergency Situations</vt:lpstr>
      <vt:lpstr>FEMA Tribal Consultation Policy (#101-002-02)</vt:lpstr>
      <vt:lpstr>The Obstacles within Policies</vt:lpstr>
      <vt:lpstr>Government-to-Government Needs</vt:lpstr>
      <vt:lpstr>Alu Like To work in unity with each other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Working with Indigenous Sovereignty</dc:title>
  <dc:creator>FEMA User</dc:creator>
  <cp:lastModifiedBy>Jennifer Tobin</cp:lastModifiedBy>
  <cp:revision>2</cp:revision>
  <dcterms:created xsi:type="dcterms:W3CDTF">2012-11-19T20:41:22Z</dcterms:created>
  <dcterms:modified xsi:type="dcterms:W3CDTF">2022-11-15T17:24:31Z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0x0101009148F5A04DDD49CBA7127AADA5FB792B00AADE34325A8B49CDA8BB4DB53328F21400D3764D8EE60BC84DA436FD09F3D61B62</vt:lpwstr>
  </property>
</Properties>
</file>