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5" r:id="rId9"/>
    <p:sldId id="266" r:id="rId10"/>
    <p:sldId id="293" r:id="rId11"/>
    <p:sldId id="267" r:id="rId12"/>
    <p:sldId id="268" r:id="rId13"/>
    <p:sldId id="294" r:id="rId14"/>
    <p:sldId id="295" r:id="rId15"/>
    <p:sldId id="299" r:id="rId16"/>
    <p:sldId id="300" r:id="rId17"/>
    <p:sldId id="301" r:id="rId18"/>
    <p:sldId id="302" r:id="rId19"/>
    <p:sldId id="303" r:id="rId20"/>
    <p:sldId id="304" r:id="rId21"/>
    <p:sldId id="297" r:id="rId22"/>
    <p:sldId id="296" r:id="rId23"/>
    <p:sldId id="292"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Candara" panose="020E0502030303020204" pitchFamily="34" charset="0"/>
      <p:regular r:id="rId34"/>
      <p:bold r:id="rId35"/>
      <p:italic r:id="rId36"/>
      <p:boldItalic r:id="rId37"/>
    </p:embeddedFont>
    <p:embeddedFont>
      <p:font typeface="EB Garamond" pitchFamily="2" charset="0"/>
      <p:regular r:id="rId38"/>
      <p:bold r:id="rId39"/>
      <p:italic r:id="rId40"/>
      <p:boldItalic r:id="rId41"/>
    </p:embeddedFont>
    <p:embeddedFont>
      <p:font typeface="Franklin Gothic Book" panose="020B0503020102020204" pitchFamily="34" charset="0"/>
      <p:regular r:id="rId42"/>
      <p:italic r:id="rId43"/>
    </p:embeddedFont>
    <p:embeddedFont>
      <p:font typeface="Lato" panose="020F0502020204030203" pitchFamily="34" charset="0"/>
      <p:regular r:id="rId44"/>
      <p:bold r:id="rId45"/>
      <p:italic r:id="rId46"/>
      <p:boldItalic r:id="rId47"/>
    </p:embeddedFont>
    <p:embeddedFont>
      <p:font typeface="Lora" pitchFamily="2" charset="0"/>
      <p:regular r:id="rId48"/>
      <p:bold r:id="rId49"/>
      <p:italic r:id="rId50"/>
      <p:boldItalic r:id="rId51"/>
    </p:embeddedFont>
    <p:embeddedFont>
      <p:font typeface="Noto Serif" panose="02020600060500020200" pitchFamily="18" charset="0"/>
      <p:regular r:id="rId52"/>
      <p:bold r:id="rId53"/>
      <p:italic r:id="rId54"/>
      <p:boldItalic r:id="rId55"/>
    </p:embeddedFont>
    <p:embeddedFont>
      <p:font typeface="PT Sans" panose="020B0503020203020204" pitchFamily="34" charset="0"/>
      <p:regular r:id="rId56"/>
      <p:bold r:id="rId57"/>
      <p:italic r:id="rId58"/>
      <p:boldItalic r:id="rId59"/>
    </p:embeddedFont>
    <p:embeddedFont>
      <p:font typeface="Quattrocento Sans" panose="020B0502050000020003" pitchFamily="34" charset="0"/>
      <p:regular r:id="rId60"/>
      <p:bold r:id="rId61"/>
      <p:italic r:id="rId62"/>
      <p:boldItalic r:id="rId63"/>
    </p:embeddedFont>
    <p:embeddedFont>
      <p:font typeface="Segoe UI" panose="020B0502040204020203"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ickomrmYmz+zOW6gC/kbUyMxc0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Maldonado" initials="" lastIdx="1" clrIdx="0"/>
  <p:cmAuthor id="1" name="Ciarra Green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A829CB-5991-4D4D-88C5-9FC531E8C664}">
  <a:tblStyle styleId="{97A829CB-5991-4D4D-88C5-9FC531E8C66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85" autoAdjust="0"/>
  </p:normalViewPr>
  <p:slideViewPr>
    <p:cSldViewPr snapToGrid="0">
      <p:cViewPr varScale="1">
        <p:scale>
          <a:sx n="82" d="100"/>
          <a:sy n="82" d="100"/>
        </p:scale>
        <p:origin x="-424"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font" Target="fonts/font17.fntdata"/><Relationship Id="rId47" Type="http://schemas.openxmlformats.org/officeDocument/2006/relationships/font" Target="fonts/font22.fntdata"/><Relationship Id="rId63" Type="http://schemas.openxmlformats.org/officeDocument/2006/relationships/font" Target="fonts/font38.fntdata"/><Relationship Id="rId6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font" Target="fonts/font33.fntdata"/><Relationship Id="rId66" Type="http://schemas.openxmlformats.org/officeDocument/2006/relationships/font" Target="fonts/font41.fntdata"/><Relationship Id="rId5" Type="http://schemas.openxmlformats.org/officeDocument/2006/relationships/slide" Target="slides/slide4.xml"/><Relationship Id="rId61" Type="http://schemas.openxmlformats.org/officeDocument/2006/relationships/font" Target="fonts/font3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font" Target="fonts/font39.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26.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67" Type="http://schemas.openxmlformats.org/officeDocument/2006/relationships/font" Target="fonts/font42.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font" Target="fonts/font3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font" Target="fonts/font35.fntdata"/><Relationship Id="rId65" Type="http://schemas.openxmlformats.org/officeDocument/2006/relationships/font" Target="fonts/font40.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4.fntdata"/><Relationship Id="rId34" Type="http://schemas.openxmlformats.org/officeDocument/2006/relationships/font" Target="fonts/font9.fntdata"/><Relationship Id="rId50" Type="http://schemas.openxmlformats.org/officeDocument/2006/relationships/font" Target="fonts/font25.fntdata"/><Relationship Id="rId55"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3046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youtu.be/SiDV6TYz7J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limate.northwestknowledge.net/NWTOOLBOX/tribalProjections.ph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bs.org/video/floods-hp8o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alkingstories.uoregon.edu/2020/09/10/how-beaver-stole-fire-from-the-pin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aTSNXhhqvOs" TargetMode="External"/><Relationship Id="rId7" Type="http://schemas.openxmlformats.org/officeDocument/2006/relationships/hyperlink" Target="http://www.archaeologychannel.org/video-guide-summary/155-surviving-lewis-a-clark-the-nimiipuu-story?fbclid=IwAR13ChrzqLSTmQEG6wcJl76xIwy-tHJEvBhSzbWb5E2WkxG22_xRDqASUHI"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youtu.be/7WuaUXLqRTg" TargetMode="External"/><Relationship Id="rId5" Type="http://schemas.openxmlformats.org/officeDocument/2006/relationships/hyperlink" Target="http://youtu.be/AxwrQhMEOoU" TargetMode="External"/><Relationship Id="rId4" Type="http://schemas.openxmlformats.org/officeDocument/2006/relationships/hyperlink" Target="http://youtu.be/NVIKuPlA0cw"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mtribune.com/northwest/digging-up-history/article_46f12938-f6c8-5b62-8dc5-b8c763b3442c.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mtribune.com/northwest/digging-up-history/article_46f12938-f6c8-5b62-8dc5-b8c763b3442c.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dm476Mnqp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solidFill>
                  <a:srgbClr val="333333"/>
                </a:solidFill>
                <a:latin typeface="Candara"/>
                <a:ea typeface="Candara"/>
                <a:cs typeface="Candara"/>
                <a:sym typeface="Candara"/>
              </a:rPr>
              <a:t>Image caption: Chief Joseph Foundation Princesses assist each other in getting dressed in their traditional buckskin regalia and eagle feathers. (Nez Perce Tourism, 2018)</a:t>
            </a:r>
            <a:endParaRPr dirty="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i="0" dirty="0">
              <a:solidFill>
                <a:srgbClr val="333333"/>
              </a:solidFill>
              <a:latin typeface="Candara"/>
              <a:ea typeface="Candara"/>
              <a:cs typeface="Candara"/>
              <a:sym typeface="Candara"/>
            </a:endParaRPr>
          </a:p>
          <a:p>
            <a:pPr marL="0" marR="0" lvl="0" indent="0" algn="l" rtl="0">
              <a:lnSpc>
                <a:spcPct val="100000"/>
              </a:lnSpc>
              <a:spcBef>
                <a:spcPts val="0"/>
              </a:spcBef>
              <a:spcAft>
                <a:spcPts val="0"/>
              </a:spcAft>
              <a:buClr>
                <a:srgbClr val="333333"/>
              </a:buClr>
              <a:buSzPts val="1200"/>
              <a:buFont typeface="Helvetica Neue"/>
              <a:buNone/>
            </a:pPr>
            <a:r>
              <a:rPr lang="en-US" i="0" dirty="0">
                <a:solidFill>
                  <a:srgbClr val="333333"/>
                </a:solidFill>
                <a:latin typeface="Candara"/>
                <a:ea typeface="Candara"/>
                <a:cs typeface="Candara"/>
                <a:sym typeface="Candara"/>
              </a:rPr>
              <a:t>Image courtesy of Nez Perce Tourism, 2018.</a:t>
            </a:r>
            <a:endParaRPr dirty="0">
              <a:latin typeface="Candara"/>
              <a:ea typeface="Candara"/>
              <a:cs typeface="Candara"/>
              <a:sym typeface="Candara"/>
            </a:endParaRPr>
          </a:p>
          <a:p>
            <a:pPr marL="0" lvl="0" indent="0" algn="l" rtl="0">
              <a:spcBef>
                <a:spcPts val="0"/>
              </a:spcBef>
              <a:spcAft>
                <a:spcPts val="0"/>
              </a:spcAft>
              <a:buNone/>
            </a:pPr>
            <a:endParaRPr dirty="0"/>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EB Garamond"/>
              <a:buNone/>
            </a:pPr>
            <a:r>
              <a:rPr lang="en-US" sz="1200" i="0" dirty="0">
                <a:latin typeface="Candara"/>
                <a:ea typeface="Candara"/>
                <a:cs typeface="Candara"/>
                <a:sym typeface="Candara"/>
              </a:rPr>
              <a:t>Image: Huckleberries are a relative of the Nimiipuu and are being seriously threatened by climate change.</a:t>
            </a:r>
          </a:p>
          <a:p>
            <a:pPr marL="0" marR="0" lvl="0" indent="0" algn="l" rtl="0">
              <a:lnSpc>
                <a:spcPct val="100000"/>
              </a:lnSpc>
              <a:spcBef>
                <a:spcPts val="0"/>
              </a:spcBef>
              <a:spcAft>
                <a:spcPts val="0"/>
              </a:spcAft>
              <a:buClr>
                <a:schemeClr val="lt1"/>
              </a:buClr>
              <a:buSzPts val="1200"/>
              <a:buFont typeface="EB Garamond"/>
              <a:buNone/>
            </a:pPr>
            <a:endParaRPr lang="en-US" sz="1200" i="0" dirty="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r>
              <a:rPr lang="en-US" sz="1200" dirty="0">
                <a:latin typeface="Candara"/>
                <a:ea typeface="Candara"/>
                <a:cs typeface="Candara"/>
                <a:sym typeface="Candara"/>
              </a:rPr>
              <a:t>Image citation: </a:t>
            </a:r>
            <a:r>
              <a:rPr lang="en-US" b="0" i="0" dirty="0">
                <a:solidFill>
                  <a:srgbClr val="111111"/>
                </a:solidFill>
                <a:effectLst/>
                <a:latin typeface="Noto Serif"/>
              </a:rPr>
              <a:t>By </a:t>
            </a:r>
            <a:r>
              <a:rPr lang="en-US" b="0" i="0" dirty="0" err="1">
                <a:solidFill>
                  <a:srgbClr val="111111"/>
                </a:solidFill>
                <a:effectLst/>
                <a:latin typeface="Noto Serif"/>
              </a:rPr>
              <a:t>Bruno.karklis</a:t>
            </a:r>
            <a:r>
              <a:rPr lang="en-US" b="0" i="0" dirty="0">
                <a:solidFill>
                  <a:srgbClr val="111111"/>
                </a:solidFill>
                <a:effectLst/>
                <a:latin typeface="Noto Serif"/>
              </a:rPr>
              <a:t> – Own work, CC BY 4.0, https://commons.wikimedia.org/w/index.php?curid=71361345</a:t>
            </a:r>
            <a:br>
              <a:rPr lang="en-US" b="0" i="0" dirty="0">
                <a:solidFill>
                  <a:srgbClr val="333333"/>
                </a:solidFill>
                <a:effectLst/>
                <a:latin typeface="inherit"/>
              </a:rPr>
            </a:br>
            <a:endParaRPr b="0" i="0" dirty="0">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Calibri"/>
              <a:buNone/>
            </a:pPr>
            <a:endParaRPr sz="1200" dirty="0">
              <a:latin typeface="Candara"/>
              <a:ea typeface="Candara"/>
              <a:cs typeface="Candara"/>
              <a:sym typeface="Candara"/>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4220787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Tamálwit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is the law that binds us to and makes us accountable to this land” – Nakia Williamson, Nez Perce, 2018.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Tamá·lwit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2021)</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 Nez Perce land and the Nez Perce people [are] inseparable, a part of the vast area stretching between the winding waters of the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Wallowas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and the highest crests of the Bitterroots. [They shared] a common language and culture, the Nez Perce moved within this region enjoying what the land provided -- roots and berries, fish and game, shelter and clothing and fuel -- and derived from it both a sustainable economy and a rich spirituality. Strong families formed villages, and villages the tribe, the Nez Perce people were in harmony -- with their land, with their people, with their Creator.” -- Reflections on the Nez Perce National Historic Trail, Chief Joseph Band of the Nez Perce – 1999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Nimiipuum</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Wetes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2021)</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In reference to the observations of Don Sampson (Chief of the Walla Walla Tribe and member of the Confederated Tribes of the Umatilla Indian Reservation) upon arriving at the 2015 Paris Climate Accord “Indigenous people from around the world to represent their livelihoods, their cultures, their homelands, and ultimately their fight for their survival. I heard them speak passionately about their beliefs and their sacred obligations for the earth and all life. Indigenous people have fundamental values that all of us need to understand, evaluate, and embrace to restore our global balance and perpetuate human kind.” Ancient sacred truths and laws given to us at the beginning of creation. </a:t>
            </a:r>
          </a:p>
          <a:p>
            <a:pPr marL="342900" marR="0" lvl="0" indent="-342900">
              <a:lnSpc>
                <a:spcPct val="120000"/>
              </a:lnSpc>
              <a:spcBef>
                <a:spcPts val="0"/>
              </a:spcBef>
              <a:spcAft>
                <a:spcPts val="1200"/>
              </a:spcAft>
              <a:buSzPts val="1000"/>
              <a:buFont typeface="Symbol" panose="05050102010706020507" pitchFamily="18" charset="2"/>
              <a:buChar cha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Respect for the land, respect for the water, Mother Earth and all of creation.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Tamálwit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 great law, value</a:t>
            </a:r>
          </a:p>
          <a:p>
            <a:pPr marL="342900" marR="0" lvl="0" indent="-342900">
              <a:lnSpc>
                <a:spcPct val="120000"/>
              </a:lnSpc>
              <a:spcBef>
                <a:spcPts val="0"/>
              </a:spcBef>
              <a:spcAft>
                <a:spcPts val="1200"/>
              </a:spcAft>
              <a:buSzPts val="1000"/>
              <a:buFont typeface="Symbol" panose="05050102010706020507" pitchFamily="18" charset="2"/>
              <a:buChar cha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Everything is interrelated and inter-reliant, we are all one family.</a:t>
            </a:r>
          </a:p>
          <a:p>
            <a:pPr marL="342900" marR="0" lvl="0" indent="-342900">
              <a:lnSpc>
                <a:spcPct val="120000"/>
              </a:lnSpc>
              <a:spcBef>
                <a:spcPts val="0"/>
              </a:spcBef>
              <a:spcAft>
                <a:spcPts val="1200"/>
              </a:spcAft>
              <a:buSzPts val="1000"/>
              <a:buFont typeface="Symbol" panose="05050102010706020507" pitchFamily="18" charset="2"/>
              <a:buChar cha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Reciprocity - the practice of exchanging things for a mutual benefit. Everything we do to the earth we do to ourselves. We do not have the right to exploit resources.</a:t>
            </a:r>
          </a:p>
          <a:p>
            <a:pPr marL="0" lvl="0" indent="0" algn="l" rtl="0">
              <a:spcBef>
                <a:spcPts val="0"/>
              </a:spcBef>
              <a:spcAft>
                <a:spcPts val="0"/>
              </a:spcAft>
              <a:buNone/>
            </a:pPr>
            <a:endParaRPr lang="en-US" sz="1100" dirty="0">
              <a:latin typeface="Candara"/>
              <a:ea typeface="Candara"/>
              <a:cs typeface="Candara"/>
              <a:sym typeface="Candara"/>
            </a:endParaRPr>
          </a:p>
          <a:p>
            <a:pPr marL="0" lvl="0" indent="0" algn="l" rtl="0">
              <a:spcBef>
                <a:spcPts val="0"/>
              </a:spcBef>
              <a:spcAft>
                <a:spcPts val="0"/>
              </a:spcAft>
              <a:buNone/>
            </a:pPr>
            <a:endParaRPr sz="1100" dirty="0">
              <a:latin typeface="Candara"/>
              <a:ea typeface="Candara"/>
              <a:cs typeface="Candara"/>
              <a:sym typeface="Candara"/>
            </a:endParaRPr>
          </a:p>
          <a:p>
            <a:pPr marL="0" lvl="0" indent="0" algn="l" rtl="0">
              <a:spcBef>
                <a:spcPts val="0"/>
              </a:spcBef>
              <a:spcAft>
                <a:spcPts val="0"/>
              </a:spcAft>
              <a:buNone/>
            </a:pPr>
            <a:r>
              <a:rPr lang="en-US" sz="1100" dirty="0">
                <a:latin typeface="Candara"/>
                <a:ea typeface="Candara"/>
                <a:cs typeface="Candara"/>
                <a:sym typeface="Candara"/>
              </a:rPr>
              <a:t>Image caption: </a:t>
            </a:r>
            <a:r>
              <a:rPr lang="en-US" sz="1600" b="0" i="0" dirty="0">
                <a:solidFill>
                  <a:srgbClr val="BBBBBB"/>
                </a:solidFill>
                <a:effectLst/>
                <a:latin typeface="Cambria" panose="02040503050406030204" pitchFamily="18" charset="0"/>
              </a:rPr>
              <a:t>Don Sampson, Chief of the Walla Walla Tribe and member of the Confederated Tribes of the Umatilla Indian Reservation looks upon a sacred river on the Columbia River Plateau.</a:t>
            </a:r>
          </a:p>
          <a:p>
            <a:pPr marL="0" lvl="0" indent="0" algn="l" rtl="0">
              <a:spcBef>
                <a:spcPts val="0"/>
              </a:spcBef>
              <a:spcAft>
                <a:spcPts val="0"/>
              </a:spcAft>
              <a:buNone/>
            </a:pPr>
            <a:endParaRPr sz="1100" dirty="0">
              <a:latin typeface="Candara"/>
              <a:ea typeface="Candara"/>
              <a:cs typeface="Candara"/>
              <a:sym typeface="Candar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latin typeface="Candara"/>
                <a:ea typeface="Candara"/>
                <a:cs typeface="Candara"/>
                <a:sym typeface="Candara"/>
              </a:rPr>
              <a:t>Image citation: </a:t>
            </a:r>
            <a:r>
              <a:rPr lang="en-US" sz="1600" b="0" i="0" dirty="0">
                <a:solidFill>
                  <a:srgbClr val="000000"/>
                </a:solidFill>
                <a:effectLst/>
                <a:latin typeface="Segoe UI" panose="020B0502040204020203" pitchFamily="34" charset="0"/>
              </a:rPr>
              <a:t>Cunningham, N. (2021). Oregon Business - The Salmon and the Snake. Retrieved 3 July 2021, from https://www.oregonbusiness.com/article/energy-environment/item/19323-the-salmon-and-the-snake</a:t>
            </a:r>
          </a:p>
          <a:p>
            <a:pPr marL="0" lvl="0" indent="0" algn="l" rtl="0">
              <a:spcBef>
                <a:spcPts val="0"/>
              </a:spcBef>
              <a:spcAft>
                <a:spcPts val="0"/>
              </a:spcAft>
              <a:buNone/>
            </a:pPr>
            <a:endParaRPr sz="1100" dirty="0">
              <a:latin typeface="Candara"/>
              <a:ea typeface="Candara"/>
              <a:cs typeface="Candara"/>
              <a:sym typeface="Candara"/>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3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This is an activity designed for an example of each element – spirit, air, fire, land, and water – to be identified by students based on Don’s description of climate and energy throughout Indigenous communities nationwide.</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3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Listen to the presentation offered by Don Sampson: climate hope, clean energy determination and a just transition: </a:t>
            </a: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http://youtu.be/SiDV6TYz7Jc</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t>
            </a:r>
          </a:p>
          <a:p>
            <a:pPr marL="0" marR="0">
              <a:lnSpc>
                <a:spcPct val="130000"/>
              </a:lnSpc>
              <a:spcBef>
                <a:spcPts val="0"/>
              </a:spcBef>
              <a:spcAft>
                <a:spcPts val="6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3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Climate change was previously explored in the opening discussion and additional information will be reviewed in this section of the module. After reviewing the climate change section, flooding, wildfires, and disease will be introduced. Review each of the section introductions, then assign students one of the remaining three hazard to investigate (watch video and read article). After time exploring the content, ask students to provide a synopsis and insight:</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342900" marR="0" lvl="0" indent="-342900">
              <a:lnSpc>
                <a:spcPct val="120000"/>
              </a:lnSpc>
              <a:spcBef>
                <a:spcPts val="0"/>
              </a:spcBef>
              <a:spcAft>
                <a:spcPts val="600"/>
              </a:spcAft>
              <a:buFont typeface="Wingdings" panose="05000000000000000000" pitchFamily="2" charset="2"/>
              <a:buChar char=""/>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Summary of the video </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spcAft>
                <a:spcPts val="600"/>
              </a:spcAft>
              <a:buFont typeface="Wingdings" panose="05000000000000000000" pitchFamily="2" charset="2"/>
              <a:buChar char=""/>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Summary of the article</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spcAft>
                <a:spcPts val="600"/>
              </a:spcAft>
              <a:buFont typeface="Wingdings" panose="05000000000000000000" pitchFamily="2" charset="2"/>
              <a:buChar char=""/>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Descriptions of the historical contexts of climate change with examples/quotes</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spcAft>
                <a:spcPts val="600"/>
              </a:spcAft>
              <a:buFont typeface="Wingdings" panose="05000000000000000000" pitchFamily="2" charset="2"/>
              <a:buChar char=""/>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Description of the modern context of climate change (examples/quotes)</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spcAft>
                <a:spcPts val="600"/>
              </a:spcAft>
              <a:buFont typeface="Wingdings" panose="05000000000000000000" pitchFamily="2" charset="2"/>
              <a:buChar char=""/>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Examples for each of the elements – spirit, air, fire, land, and water</a:t>
            </a:r>
          </a:p>
          <a:p>
            <a:pPr marL="0" marR="0" lvl="0" indent="0">
              <a:lnSpc>
                <a:spcPct val="120000"/>
              </a:lnSpc>
              <a:spcBef>
                <a:spcPts val="0"/>
              </a:spcBef>
              <a:spcAft>
                <a:spcPts val="600"/>
              </a:spcAft>
              <a:buFont typeface="Wingdings" panose="05000000000000000000" pitchFamily="2" charset="2"/>
              <a:buNone/>
            </a:pPr>
            <a:endPar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186891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Nimiipuu are aware of climate imbalances on their homeland because of their attune relationships with the land - specifically to food and medicinal sources. Parts of Nimiipuu culture have evolved with the relationships on the landscape such as the language,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Nimiipuutimpt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and stories which explain the intimately shared relationships the people have to the land and everything which survives in harmony with it. </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Sapóoq'is Wíit’as Ciarra S. </a:t>
            </a:r>
            <a:r>
              <a:rPr lang="en-US" sz="1800" i="0" dirty="0">
                <a:solidFill>
                  <a:srgbClr val="000000"/>
                </a:solidFill>
                <a:latin typeface="Candara"/>
                <a:ea typeface="Candara"/>
                <a:cs typeface="Candara"/>
                <a:sym typeface="Candar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Greene</a:t>
            </a:r>
            <a:r>
              <a:rPr lang="en-US" sz="1800" dirty="0">
                <a:solidFill>
                  <a:srgbClr val="000000"/>
                </a:solidFill>
                <a:latin typeface="Candara"/>
                <a:ea typeface="Candara"/>
                <a:cs typeface="Candara"/>
                <a:sym typeface="Candara"/>
              </a:rPr>
              <a:t> (2018)</a:t>
            </a:r>
            <a:r>
              <a:rPr lang="en-US" sz="1800" i="0" dirty="0">
                <a:solidFill>
                  <a:srgbClr val="000000"/>
                </a:solidFill>
                <a:latin typeface="Candara"/>
                <a:ea typeface="Candara"/>
                <a:cs typeface="Candara"/>
                <a:sym typeface="Candara"/>
              </a:rPr>
              <a:t>.</a:t>
            </a: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9673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Visit the </a:t>
            </a: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Tribal Climate Tool of the Pacific Northwest and Great Basin Tribes</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This tool is designed to help tribes in the Pacific Northwest and Great Basin, understand how the climate is expected to change in places that they care about. It provides maps, graphs, tables and descriptions of projected changes.</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The areas of interest (e.g., ceded areas, watersheds) included in this tool reflect results of outreach to Northwest and Great Basin tribes, as well as tribally-relevant areas in the public domain (e.g., reservations). These areas are shown for educational purposes only and are not intended to be legally binding.</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Link: </a:t>
            </a:r>
            <a:r>
              <a:rPr lang="en-US" sz="1800" u="sng"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hlinkClick r:id="rId3"/>
              </a:rPr>
              <a:t>https://climate.northwestknowledge.net/NWTOOLBOX/tribalProjections.php</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b="1"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Consider: </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What is the true extent of the Climate Crisis for Nez Perce People?</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Sapóoq'is Wíit’as Ciarra S. </a:t>
            </a:r>
            <a:r>
              <a:rPr lang="en-US" sz="1800" i="0" dirty="0">
                <a:solidFill>
                  <a:srgbClr val="000000"/>
                </a:solidFill>
                <a:latin typeface="Candara"/>
                <a:ea typeface="Candara"/>
                <a:cs typeface="Candara"/>
                <a:sym typeface="Candara"/>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Greene</a:t>
            </a:r>
            <a:r>
              <a:rPr lang="en-US" sz="1800" dirty="0">
                <a:solidFill>
                  <a:srgbClr val="000000"/>
                </a:solidFill>
                <a:latin typeface="Candara"/>
                <a:ea typeface="Candara"/>
                <a:cs typeface="Candara"/>
                <a:sym typeface="Candara"/>
              </a:rPr>
              <a:t> (2018)</a:t>
            </a:r>
            <a:r>
              <a:rPr lang="en-US" sz="1800" i="0" dirty="0">
                <a:solidFill>
                  <a:srgbClr val="000000"/>
                </a:solidFill>
                <a:latin typeface="Candara"/>
                <a:ea typeface="Candara"/>
                <a:cs typeface="Candara"/>
                <a:sym typeface="Candara"/>
              </a:rPr>
              <a:t>.</a:t>
            </a: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0567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None/>
            </a:pPr>
            <a:r>
              <a:rPr lang="en-US" sz="1800" dirty="0">
                <a:latin typeface="Calibri"/>
                <a:ea typeface="Candara"/>
                <a:cs typeface="Calibri"/>
                <a:sym typeface="Calibri"/>
              </a:rPr>
              <a:t>The timeline provides insight into Nimiipuu climate planning process, which extends back to the ice age (or even further).  Review the timeline starting at the top left and read each informational text box. The column on the right side of the timeline, labeled “2020” provides modern and current approaches the of Nez Perce Tribe Climate Change Program.</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the Nez Perce Tribe Climate Change Program, 2020.</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44706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Some of the most significant changes to the homeland of the autonomous bands of Nez Perce people are shown on Slide 17. Growing conflict compelled the Nez Perce and the United States to negotiate a treaty in 1855. The basis of the negotiation was land taken by the U.S. for its citizens in exchange for recognition of inherent rights, sovereignty and homeland. Since this treaty negotiation garnered the greatest support from the autonomous bands of Nez Perce a vast majority of them signed. Another result of the contract was the autonomous bands of Nez Perce people are a federally recognized tribe. The Nez Perce reserved a portion of their homeland which became known as the Nez Perce Indian Reservation and is outlined on the map in magenta. Only eight years later, the United States would return for another treaty negotiation. This time the U.S. negotiators utilized an unjust and immoral strategy. Seeking to establish a significantly reduced reservation, the U.S. negotiators focused on acquiring the support and signatures of those autonomous band leaders whose land would lie within the boundary of the new significantly reduced reservation. Nez Perce Treaty of 1863 (yellow), and the Nez Perce Indian Claims Commission Territory (orange). </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These territories include areas of cultural significance to the Nimiipuu, and in the context of climate change, the seasonal gradient of significant seasonal food gathering, hunting, and fishing sites. The food which is honored first in Plateau ceremonies is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Kuus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or water. The watersheds represented in this figure are a part of the Columbia River which is among the most heavily dammed river system in the world. Without healthy open waterways, we restrict the natural travel of migratory fish which sustain cultural life-ways. These anadromous species include steelhead, salmon, and lamprey. (move this paragraph below diagram)</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To gather their foods, hunt, or fish is a cultural practice, and so intimately connected to spirituality that for the Nez Perce, these things are not one without the other. We draw physical sustenance from these foods, and they are nourishing in many more ways. Their relationships with these foods are like the shared relationships between each plant and each season. The relationships also express connections between plants and people because it is family who teach you about the locations of these foods as well as how to prepare them and put them away for sustenance in the winter months.</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the Nez Perce Tribe Climate Change Program, 2020.</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460973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Nez Perce people are known to follow a transhumance pattern of nomadism, which means they are at specific locations when resources are available and they keep to this seasonal round annually. They are moving camp to gather, hunt, and fish with the seasonal availability of foods as temperatures allow movements. </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On Slide 18, is the silhouette of Nez Perce Tribe reservation and Usual and Accustomed Areas defined by elevation and distance of significant cultural sites. The entirety of this graph represents Nez Perce homeland. Smaller fractions of this area include ICC Territory, NPT Reservation in 1855, and NPT reservation 1863 - which lead into the Nez Perce War. The following are translations of these cultural sites: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Wileemece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(Willamette Falls),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Weck’upupe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(Something sticking on the sides/lamprey eels/ The Dalles, Oregon), Hanford Nuclear Reservation (contaminated cultural landscape/superfund site),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Simiinikem</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 place where the Clearwater and Snake rivers come together/ Lewiston, Idaho),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Tim’neepe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 heart place/ Kamiah, Idaho),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Oyayp</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(where the Nez Perce rescued Lewis and Clark/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Weipe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Idaho),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K’useeyne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Iskit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(expedition trail/ for extended journey/ Lolo Trail, Idaho),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Hinmatoom</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Iniit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(El Capitan in the Bitterroot Mountains/ highest point in Nez Perce Country),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Islamiisnime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(Dolly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Varden</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/Bull trout place/ Missoula, Montana),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Weletekeype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(where the water looks like a pan/ Livingston, Montana),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Tiiweniispe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(the fart place/ Yellowstone National Park),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Piluciin</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(gooseberry place/ Crow Indian Reservation). </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the Nez Perce Tribe Climate Change Program, 2020.</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59769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Slide 19 is an image representing the Nez Perce Tribe, Seasonal Round Calendar showing 17 recognized seasons by cultural food gatherers, hunters, and fishers. This calendar is overlayed with the common calendar months and the 4 seasons (Spring, Summer, Fall, and Winter) to demonstrate contrasting perspectives. The Nez Perce, among other plateau tribes, had to know the seasonal availability of many foods. The availability of foods indicated when to move camp to the next gathering site or to begin gathering the next food in season. </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Today, cultural food gatherers, fishers, and hunters express experiencing earlier seasons, shorter gathering windows, and less quality and quantity of foods. For the Nimiipuu, the seasonal round is everything for cultural survival. The foods are unable to adapt quickly enough to the changing climate, risking endangerment and even worse, extinction. This loss is not only to their foods and diverse ecosystems, but loss of culture, loss of language, and the loss of what makes their people Nimiipuu. </a:t>
            </a:r>
          </a:p>
          <a:p>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All 5 elements go hand in hand: not one without the other (spirit, air, fire, land, and water).</a:t>
            </a:r>
          </a:p>
          <a:p>
            <a:endParaRPr lang="en-US" sz="1800" dirty="0">
              <a:effectLst/>
              <a:latin typeface="Franklin Gothic Book" panose="020B0503020102020204" pitchFamily="34" charset="0"/>
              <a:ea typeface="Candara"/>
              <a:cs typeface="Cordia New" panose="020B0304020202020204" pitchFamily="34" charset="-34"/>
              <a:sym typeface="Calibri"/>
            </a:endParaRPr>
          </a:p>
          <a:p>
            <a:endParaRPr lang="en-US" sz="18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800" dirty="0">
                <a:latin typeface="Candara"/>
                <a:ea typeface="Candara"/>
                <a:cs typeface="Candara"/>
                <a:sym typeface="Candara"/>
              </a:rPr>
              <a:t>Image courtesy of </a:t>
            </a:r>
            <a:r>
              <a:rPr lang="en-US" sz="1800" i="0" dirty="0">
                <a:solidFill>
                  <a:srgbClr val="000000"/>
                </a:solidFill>
                <a:latin typeface="Candara"/>
                <a:ea typeface="Candara"/>
                <a:cs typeface="Candara"/>
                <a:sym typeface="Candara"/>
              </a:rPr>
              <a:t>the Nez Perce Tribe Climate Change Program, 2020.</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800" i="0" dirty="0">
              <a:latin typeface="Candara"/>
              <a:ea typeface="Candara"/>
              <a:cs typeface="Candara"/>
              <a:sym typeface="Candara"/>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601036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ndara"/>
                <a:ea typeface="Candara"/>
                <a:cs typeface="Candara"/>
                <a:sym typeface="Candara"/>
              </a:rPr>
              <a:t>Image caption: Nimiipuu woman, Stacia </a:t>
            </a:r>
            <a:r>
              <a:rPr lang="en-US" dirty="0" err="1">
                <a:latin typeface="Candara"/>
                <a:ea typeface="Candara"/>
                <a:cs typeface="Candara"/>
                <a:sym typeface="Candara"/>
              </a:rPr>
              <a:t>Morfin</a:t>
            </a:r>
            <a:r>
              <a:rPr lang="en-US" dirty="0">
                <a:latin typeface="Candara"/>
                <a:ea typeface="Candara"/>
                <a:cs typeface="Candara"/>
                <a:sym typeface="Candara"/>
              </a:rPr>
              <a:t>, dressed in a modern jingle dress is passing Nimiipuu man, Maurice Wilson a fox pelt.</a:t>
            </a:r>
            <a:endParaRPr dirty="0">
              <a:latin typeface="Candara"/>
              <a:ea typeface="Candara"/>
              <a:cs typeface="Candara"/>
              <a:sym typeface="Candara"/>
            </a:endParaRPr>
          </a:p>
          <a:p>
            <a:pPr marL="0" lvl="0" indent="0" algn="l" rtl="0">
              <a:spcBef>
                <a:spcPts val="0"/>
              </a:spcBef>
              <a:spcAft>
                <a:spcPts val="0"/>
              </a:spcAft>
              <a:buNone/>
            </a:pPr>
            <a:r>
              <a:rPr lang="en-US" dirty="0">
                <a:latin typeface="Candara"/>
                <a:ea typeface="Candara"/>
                <a:cs typeface="Candara"/>
                <a:sym typeface="Candara"/>
              </a:rPr>
              <a:t>Image courtesy of </a:t>
            </a:r>
            <a:r>
              <a:rPr lang="en-US" i="0" dirty="0">
                <a:solidFill>
                  <a:srgbClr val="000000"/>
                </a:solidFill>
                <a:latin typeface="Candara"/>
                <a:ea typeface="Candara"/>
                <a:cs typeface="Candara"/>
                <a:sym typeface="Candara"/>
              </a:rPr>
              <a:t>Sapóoq'is Wíit’as Ciarra S. </a:t>
            </a:r>
            <a:r>
              <a:rPr lang="en-US" i="0" dirty="0">
                <a:solidFill>
                  <a:srgbClr val="000000"/>
                </a:solidFill>
                <a:latin typeface="Candara"/>
                <a:ea typeface="Candara"/>
                <a:cs typeface="Candara"/>
                <a:sym typeface="Candar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Greene</a:t>
            </a:r>
            <a:r>
              <a:rPr lang="en-US" dirty="0">
                <a:solidFill>
                  <a:srgbClr val="000000"/>
                </a:solidFill>
                <a:latin typeface="Candara"/>
                <a:ea typeface="Candara"/>
                <a:cs typeface="Candara"/>
                <a:sym typeface="Candara"/>
              </a:rPr>
              <a:t> (2018)</a:t>
            </a:r>
            <a:r>
              <a:rPr lang="en-US" i="0" dirty="0">
                <a:solidFill>
                  <a:srgbClr val="000000"/>
                </a:solidFill>
                <a:latin typeface="Candara"/>
                <a:ea typeface="Candara"/>
                <a:cs typeface="Candara"/>
                <a:sym typeface="Candara"/>
              </a:rPr>
              <a:t>.</a:t>
            </a:r>
            <a:endParaRPr i="0" dirty="0">
              <a:latin typeface="Candara"/>
              <a:ea typeface="Candara"/>
              <a:cs typeface="Candara"/>
              <a:sym typeface="Candara"/>
            </a:endParaRPr>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EB Garamond"/>
              <a:buNone/>
            </a:pPr>
            <a:r>
              <a:rPr lang="en-US" sz="1200" i="0" dirty="0">
                <a:latin typeface="Candara"/>
                <a:ea typeface="Candara"/>
                <a:cs typeface="Candara"/>
                <a:sym typeface="Candara"/>
              </a:rPr>
              <a:t>Image: A wetland and creek on the Nez Perce Reservation is dried up in the late summer months and after the agricultural fields have been harvested.</a:t>
            </a:r>
          </a:p>
          <a:p>
            <a:pPr marL="0" marR="0" lvl="0" indent="0" algn="l" rtl="0">
              <a:lnSpc>
                <a:spcPct val="100000"/>
              </a:lnSpc>
              <a:spcBef>
                <a:spcPts val="0"/>
              </a:spcBef>
              <a:spcAft>
                <a:spcPts val="0"/>
              </a:spcAft>
              <a:buClr>
                <a:schemeClr val="lt1"/>
              </a:buClr>
              <a:buSzPts val="1200"/>
              <a:buFont typeface="EB Garamond"/>
              <a:buNone/>
            </a:pPr>
            <a:endParaRPr lang="en-US" sz="1200" i="0" dirty="0">
              <a:latin typeface="Candara"/>
              <a:ea typeface="Candara"/>
              <a:cs typeface="Candara"/>
              <a:sym typeface="Candara"/>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200" dirty="0">
                <a:latin typeface="Candara"/>
                <a:ea typeface="Candara"/>
                <a:cs typeface="Candara"/>
                <a:sym typeface="Candara"/>
              </a:rPr>
              <a:t>Image courtesy of </a:t>
            </a:r>
            <a:r>
              <a:rPr lang="en-US" sz="1200" i="0" dirty="0">
                <a:solidFill>
                  <a:srgbClr val="000000"/>
                </a:solidFill>
                <a:latin typeface="Candara"/>
                <a:ea typeface="Candara"/>
                <a:cs typeface="Candara"/>
                <a:sym typeface="Candara"/>
              </a:rPr>
              <a:t>the Nez Perce Tribe Climate Change Program, 2020.</a:t>
            </a:r>
          </a:p>
          <a:p>
            <a:pPr marL="0" marR="0" lvl="0" indent="0" algn="l" rtl="0">
              <a:lnSpc>
                <a:spcPct val="100000"/>
              </a:lnSpc>
              <a:spcBef>
                <a:spcPts val="0"/>
              </a:spcBef>
              <a:spcAft>
                <a:spcPts val="0"/>
              </a:spcAft>
              <a:buClr>
                <a:schemeClr val="dk1"/>
              </a:buClr>
              <a:buSzPts val="1200"/>
              <a:buFont typeface="Calibri"/>
              <a:buNone/>
            </a:pPr>
            <a:endParaRPr sz="1200" dirty="0">
              <a:latin typeface="Candara"/>
              <a:ea typeface="Candara"/>
              <a:cs typeface="Candara"/>
              <a:sym typeface="Candara"/>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004857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After reviewing the climate change section, flooding, wildfires, and disease will be introduced. Review each of the section introductions, then assign students one of the remaining three hazard to investigate (watch video and read article). After time exploring the content, ask students to provide a synopsis and insight:</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Cordia New" panose="020B0304020202020204" pitchFamily="34" charset="-34"/>
              </a:rPr>
              <a:t>Summary of the video(s) </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Cordia New" panose="020B0304020202020204" pitchFamily="34" charset="-34"/>
              </a:rPr>
              <a:t>Summary of the article(s)</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Cordia New" panose="020B0304020202020204" pitchFamily="34" charset="-34"/>
              </a:rPr>
              <a:t>Descriptions of the historical contexts of climate change with examples/quotes</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Cordia New" panose="020B0304020202020204" pitchFamily="34" charset="-34"/>
              </a:rPr>
              <a:t>Description of the modern context of climate change (examples/quotes)</a:t>
            </a:r>
          </a:p>
          <a:p>
            <a:pPr marL="342900" marR="0" lvl="0" indent="-342900" fontAlgn="base">
              <a:lnSpc>
                <a:spcPct val="120000"/>
              </a:lnSpc>
              <a:spcBef>
                <a:spcPts val="0"/>
              </a:spcBef>
              <a:spcAft>
                <a:spcPts val="600"/>
              </a:spcAft>
              <a:buSzPts val="1200"/>
              <a:buFont typeface="Times New Roman" panose="02020603050405020304" pitchFamily="18" charset="0"/>
              <a:buAutoNum type="arabicPeriod"/>
              <a:tabLst>
                <a:tab pos="228600" algn="l"/>
                <a:tab pos="457200" algn="l"/>
              </a:tabLst>
            </a:pPr>
            <a:r>
              <a:rPr lang="en-US" sz="1800" u="none" strike="noStrike" dirty="0">
                <a:effectLst/>
                <a:latin typeface="Calibri" panose="020F0502020204030204" pitchFamily="34" charset="0"/>
                <a:ea typeface="Calibri" panose="020F0502020204030204" pitchFamily="34" charset="0"/>
                <a:cs typeface="Cordia New" panose="020B0304020202020204" pitchFamily="34" charset="-34"/>
              </a:rPr>
              <a:t>Examples for each of the elements – spirit, air, fire, land, and water</a:t>
            </a: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200" dirty="0">
              <a:latin typeface="Calibri"/>
              <a:ea typeface="Candara"/>
              <a:cs typeface="Calibri"/>
              <a:sym typeface="Calibri"/>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Floods occur naturally and can happen almost anywhere. They may not even be near a body of water, although river and coastal flooding are two of the most common types. Heavy rains, poor drainage, and even nearby construction projects can cause risk for flood damage... Floods are unpredictable. Because flood risk is always changing, communities have used tools to understand their risk and take actions to protect their families, homes and today, businesses.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Historic floods have left scars across the Nimiipuu homelands. Today, modern floods threaten towns, ravage aquatic spawning habitats, and happen infrequently. The historic stories tell of massive, regional floods from the Ice Age where connection to the elements guided the preparation of the Nimiipuu. Their experiences today wield stories of emergency preparation and response in partnership with local, regional, and federal agencies.</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228600" algn="l" defTabSz="914400" rtl="0" eaLnBrk="1" fontAlgn="auto" latinLnBrk="0" hangingPunct="1">
              <a:lnSpc>
                <a:spcPct val="120000"/>
              </a:lnSpc>
              <a:spcBef>
                <a:spcPts val="0"/>
              </a:spcBef>
              <a:spcAft>
                <a:spcPts val="1200"/>
              </a:spcAft>
              <a:buClr>
                <a:srgbClr val="000000"/>
              </a:buClr>
              <a:buSzPts val="1400"/>
              <a:buFont typeface="Arial"/>
              <a:buNone/>
              <a:tabLst/>
              <a:defRP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Watch the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Idaho Public Television film “The Floods”</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rPr>
              <a:t> (https://www.pbs.org/video/floods-hp8otm/)</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as an introduction to the Missoula Floods, which occurred 13,000 – 15,00 years ago across the homelands of the Nimiipuu.  Recall that the Nimiipuu have been archaeologically dated back at least 16,000 years (Science, 2019), thus their presence during the floods and the stories of the floods are congruent.</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Additionally, read the partial abstract from Gail Woodside’s 2008 Thesis, “Comparing Native Oral History and Scientific Research to Produce Historical Evidence of native Occupation During and After the Missoula Floods”.</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“The Missoula Floods occurred approximately fifteen thousand to thirteen thousand years ago during the last ice age. The floods occurred when waters held back by a finger of the Purcell Ice Lobe gave way allowing water which covered present day Missoula, Montana to inundate areas of Idaho, Washington, and Oregon. The flooding moved mass amounts of silt and aggregates on its way to the sea. The flooding also carved out and deepened the Columbia Gorge and caused slack water areas or temporary lakes to form when narrow channels backed up the flooding currents. </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Native American oral history tells about the flooding and the deep formation of the Columbia River, though some scientists feel that human occupation of the areas ravaged by the floods had not taken place. Native historians hold information regarding Tribal occupation of the areas flooded as well as information regarding survivability by noting techniques of survival and as well as significant peaks used as resting places until flood water subsided. Anthropological dating of the ancient Native people does point to human occupation of these lands with findings of human feces in caves found in Oregon dating approximately fifteen thousand years ago, although occupation by current tribes may not have occurred until later.”</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n-US" sz="1200" dirty="0">
              <a:latin typeface="Calibri"/>
              <a:ea typeface="Candara"/>
              <a:cs typeface="Calibri"/>
              <a:sym typeface="Calibri"/>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r>
              <a:rPr lang="en-US" sz="1200" dirty="0">
                <a:latin typeface="Calibri"/>
                <a:ea typeface="Candara"/>
                <a:cs typeface="Calibri"/>
                <a:sym typeface="Calibri"/>
              </a:rPr>
              <a:t>Image caption: </a:t>
            </a:r>
            <a:r>
              <a:rPr lang="en-US" sz="1800" b="0" i="0" dirty="0">
                <a:solidFill>
                  <a:srgbClr val="375D81"/>
                </a:solidFill>
                <a:effectLst/>
                <a:latin typeface="PT Sans"/>
              </a:rPr>
              <a:t>Highway 12 between Orofino and Kamiah reveal t</a:t>
            </a:r>
            <a:r>
              <a:rPr lang="en-US" sz="1800" b="0" i="0" dirty="0">
                <a:solidFill>
                  <a:srgbClr val="375D81"/>
                </a:solidFill>
                <a:effectLst/>
                <a:latin typeface="inherit"/>
              </a:rPr>
              <a:t>he first mudslide closing the road, followed by more than additional ten areas that have been blocked or had water on the roadway.</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r>
              <a:rPr lang="en-US" sz="1800" dirty="0">
                <a:latin typeface="Calibri"/>
                <a:ea typeface="Candara"/>
                <a:cs typeface="Calibri"/>
                <a:sym typeface="Calibri"/>
              </a:rPr>
              <a:t>Image courtesy of Idaho Department of Transportation, 2019</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773815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longstanding relationship of Nimiipuu and fire extends back thousands of years. Many legends contain references to fire, but also include ecological information pertinent to understanding holistically the Nimiipuu homelands.</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Read the story and analysis of the traditional ecological knowledge of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“How Beaver Stole Fire from the Pines”: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https://talkingstories.uoregon.edu/2020/09/10/how-beaver-stole-fire-from-the-pines/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p>
          <a:p>
            <a:pPr marL="0" marR="0" algn="ctr">
              <a:lnSpc>
                <a:spcPct val="107000"/>
              </a:lnSpc>
              <a:spcBef>
                <a:spcPts val="0"/>
              </a:spcBef>
              <a:spcAft>
                <a:spcPts val="800"/>
              </a:spcAft>
            </a:pPr>
            <a:r>
              <a:rPr lang="en-US" sz="1800" b="1" dirty="0">
                <a:effectLst/>
                <a:latin typeface="Joanna MT Std"/>
                <a:ea typeface="Calibri" panose="020F0502020204030204" pitchFamily="34" charset="0"/>
                <a:cs typeface="Cordia New" panose="020B0304020202020204" pitchFamily="34" charset="-34"/>
              </a:rPr>
              <a:t>Story</a:t>
            </a:r>
            <a:endParaRPr lang="en-US" sz="1800" dirty="0">
              <a:effectLst/>
              <a:latin typeface="Joanna MT Std"/>
              <a:ea typeface="Calibri" panose="020F0502020204030204" pitchFamily="34" charset="0"/>
              <a:cs typeface="Cordia New" panose="020B0304020202020204" pitchFamily="34" charset="-34"/>
            </a:endParaRP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Once, before there were any people in the world, the different animals and trees lived and moved about and talked together just like human beings. At this time the pine-trees had the secret of fire, and guarded it jealously from the rest of the world, so that, no matter how cold it was, nobody could get any fire to warm himself by, unless he was a pine. At length an unusually cold season came, and all the animals were in danger of freezing to death because they could get no fire; but all plans to find out their secret from the pines were in vain, until Beaver hit upon one which proved successful.</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At a certain place on Grande Ronde River, in Idaho, the pines were about to hold a great council. They had built a large fire at which to warm themselves, after coming out of the icy water from bathing, and had posted sentinels round about to keep off all the animals and other intruders, who might steal their fire secret.</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But Beaver had hidden under the bank near the fire before the sentinels had been posted, and so escaped their notice. After a while, a live coal rolled down the bank close by Beaver, which he seized and hid in his breast, and then ran away as fast as he could. The pines immediately raised the hue and cry, and started after him. Whenever he was hard pressed, Beaver darted from side to side, and dodged his pursuers, and when he had a good start he kept a straight course. Hence the Grande Ronde River is very tortuous in some parts of its course and then straight for some distance, because it preserves the direction Beaver took in his flight.</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After running a long time, the pines grew tired and decided to abandon the chase. So most of them halted in a body on the river banks, where they remain in great numbers to this day, and form a growth so dense that hunters can hardly get through it. A few, however, kept on after Beaver, but they finally gave out one after another, and they also remain scattered at intervals along the banks of the river in the places where they stopped.</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There was one cedar running with the foremost pines, and although he despaired of capturing Beaver, he said to the few pines still in the chase, “Although we cannot catch Beaver, I will keep on to the top of the hill yonder, and see how far he is ahead.” So he ran to the top of the hill, and saw Beaver far ahead, just diving into Big Snake River where the Grande Ronde enters it, so that further pursuit was out of the question. He saw Beaver dart across Big Snake River and give fire to some willows on the opposite bank, and recross farther on and give fire to the birches, and so on to certain other kinds of wood. Since then, all who have wanted fire have got it from these particular woods, because they have fire in them and give it up more readily than other kinds when rubbed together in the ancient way.</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Cedar still stands all alone on the very top of the hill where he stopped in the chase after Beaver, near the junction of the Grande Ronde and Big Snake rivers. He is very old; so old that his top is dead, but he still stands as proof of the truth of the story. That the chase was a very long one is shown by there being no cedars within a hundred miles upstream from where he stands. The old people point him out to the children as they pass by, and say, “See, there is old Cedar standing in the very spot where he stopped chasing Beaver.”</a:t>
            </a:r>
          </a:p>
          <a:p>
            <a:pPr marL="0" marR="0" algn="ctr">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a:t>
            </a:r>
          </a:p>
          <a:p>
            <a:pPr marL="0" marR="0" algn="ctr">
              <a:lnSpc>
                <a:spcPct val="107000"/>
              </a:lnSpc>
              <a:spcBef>
                <a:spcPts val="0"/>
              </a:spcBef>
              <a:spcAft>
                <a:spcPts val="800"/>
              </a:spcAft>
            </a:pPr>
            <a:r>
              <a:rPr lang="en-US" sz="1800" b="1" dirty="0">
                <a:effectLst/>
                <a:latin typeface="Joanna MT Std"/>
                <a:ea typeface="Calibri" panose="020F0502020204030204" pitchFamily="34" charset="0"/>
                <a:cs typeface="Cordia New" panose="020B0304020202020204" pitchFamily="34" charset="-34"/>
              </a:rPr>
              <a:t>Traditional Ecological Knowledge</a:t>
            </a:r>
            <a:endParaRPr lang="en-US" sz="1800" dirty="0">
              <a:effectLst/>
              <a:latin typeface="Joanna MT Std"/>
              <a:ea typeface="Calibri" panose="020F0502020204030204" pitchFamily="34" charset="0"/>
              <a:cs typeface="Cordia New" panose="020B0304020202020204" pitchFamily="34" charset="-34"/>
            </a:endParaRP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Zoology - This story contains information about beaver behavior and habitat. It tells us that beavers live along rivers, particularly where willow, birch, and pine grow, and that they hide under river banks. It also identifies two specific rivers (or their tributaries) where beaver can be found–the Grande Ronde and the Snake. Although not explicitly stated, the references to willow, birch, and pine imply that these trees are important to beavers in some way–perhaps for food or for building dams. Because Beaver is sometimes on land and sometimes in the water, the story indicates that beavers are both terrestrial and aquatic. When Cedar sees Beaver dive into the Snake River and cross to the other side, this tells us that beavers are strong swimmers. The description of Beaver’s flight suggests that beavers dart from side to side when closely pursued by predators, but travel in a straight line when they have a good lead.</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This information is useful for locating, tracking, and hunting beaver. The information about beaver habitat tells hunters where to look for beaver or signs of their presence (such as tracks, dams, or gnawed branches). The information that beavers dart from side to side could be useful for tracking and pursuing them. The information that beavers swim indicates that they can escape a hunter by diving into the water, which suggests that trapping might be a more effective way of catching them than hunting.</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Botany - This story identifies four types of wood that ignite readily and are good for making fire: pine, cedar, willow, and birch. It also provides information about the growth habits of pine: these trees can grow in stands so dense that people can barely travel through them, but can also grow in a more scattered formation. The story also references the habitat of these species: pine, willow, and birch grow near rivers, while cedar grows on hilltops. More specifically, the story indicates that pine is found in abundance along the Grande Ronde River, that willow and birch are found on either side of the Grande Ronde at its junction with the Snake, and that there is no cedar for a hundred miles upstream of this junction.</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This information is useful for making a friction fire: some types of wood are difficult to ignite using this technique, so knowing what materials to use for a fire drill, tinder, and kindling can mean the difference between life and death. One informant reported using the information in this story for precisely this purpose: “he and some companions were once on a fishing expedition, and had wandered too far from home to return at night. They . . . had no matches with which to start a fire. . . . Fortunately . . . they recalled the different kinds of wood to which Beaver had given fire . . . and which they understood to be . . . preferable as kindling woods. Accordingly, they took pieces of two of the kinds mentioned . . . made a small cavity in one of them, and rapidly turned the pointed end of the other therein until they were able to kindle a fire by friction” (Packard 1891:329). The information the story provides about habitat is useful for locating these woods when they are needed.</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Physical Geography - This story notes that the Grande Ronde River empties into the Snake River, and that its course is straight in some places and very winding in others. The story also indicates that the banks of the upper Grande Ronde are densely forested with pine, but more thinly forested downstream. It further notes that there are no cedars along the Grande Ronde within a hundred miles of its junction with the Snake. The story also identifies a landmark–a hill near the junction of the Grande Ronde and Snake, topped by a solitary cedar tree.</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This information is useful for route planning and navigation. The comment that the pine forest is “so dense that hunters can hardly get through it” suggests that land travel along this stretch of the river is difficult, making it unsuitable for hunting: dense vegetation makes it difficult to detect, track, and chase game. However, these same features make the area well-suited for eluding or hiding from pursuing enemies. The cedar is a logical choice as a landmark, because it is a long-lived species and easy to see from a distance. Upon viewing it, a traveler would know that the junction of the Grande Ronde and Snake rivers was nearby.</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Cultural Geography - This story contains information about social norms: by noting that the pines guarded the secret of fire “jealously,” the story implies that it was wrong of them not to share their knowledge with others. This point is reinforced by comments on the suffering caused by the pines’ stinginess: “no matter how cold it was, nobody could get any fire to warm himself by. . .. and all the animals were in danger of freezing to death.” The story also delimits part of Nez Perce territory, in the statement that there are “no cedars within a hundred miles upstream from” the cedar landmark. This indicates that the narrator’s home range includes at least a hundred miles of the Grande Ronde upstream from the Snake.</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 </a:t>
            </a:r>
          </a:p>
          <a:p>
            <a:pPr marL="0" marR="0">
              <a:lnSpc>
                <a:spcPct val="107000"/>
              </a:lnSpc>
              <a:spcBef>
                <a:spcPts val="0"/>
              </a:spcBef>
              <a:spcAft>
                <a:spcPts val="800"/>
              </a:spcAft>
            </a:pPr>
            <a:r>
              <a:rPr lang="en-US" sz="1800" dirty="0">
                <a:effectLst/>
                <a:latin typeface="Joanna MT Std"/>
                <a:ea typeface="Calibri" panose="020F0502020204030204" pitchFamily="34" charset="0"/>
                <a:cs typeface="Cordia New" panose="020B0304020202020204" pitchFamily="34" charset="-34"/>
              </a:rPr>
              <a:t>Technology - The story notes that certain types of wood ignite “when rubbed together in the ancient way.” Although it does not describe how this is done, it nevertheless tells us that fire can be made through the application of friction. Beaver’s use of a live coal to “give fire” to various tree species demonstrates an alternative, more efficient means of making fire: igniting tinder using a burning ember takes much less time, energy, and skill than making a friction fire. Beaver’s flight demonstrates that carrying live coals while traveling saves the hassle of using the friction method when making camp. The story also warns and explains why it is important to know how to make fire: “an unusually cold season came, and all the animals were in danger of freezing to death because they could get no fire.”</a:t>
            </a:r>
          </a:p>
          <a:p>
            <a:pPr marL="0" marR="0" algn="ctr">
              <a:lnSpc>
                <a:spcPct val="107000"/>
              </a:lnSpc>
              <a:spcBef>
                <a:spcPts val="0"/>
              </a:spcBef>
              <a:spcAft>
                <a:spcPts val="800"/>
              </a:spcAft>
            </a:pPr>
            <a:r>
              <a:rPr lang="en-US" sz="1800" i="1" dirty="0">
                <a:effectLst/>
                <a:latin typeface="Joanna MT Std"/>
                <a:ea typeface="Calibri" panose="020F0502020204030204" pitchFamily="34" charset="0"/>
                <a:cs typeface="Cordia New" panose="020B0304020202020204" pitchFamily="34" charset="-34"/>
              </a:rPr>
              <a:t> </a:t>
            </a:r>
            <a:endParaRPr lang="en-US" sz="1800" dirty="0">
              <a:effectLst/>
              <a:latin typeface="Joanna MT Std"/>
              <a:ea typeface="Calibri" panose="020F0502020204030204" pitchFamily="34" charset="0"/>
              <a:cs typeface="Cordia New" panose="020B0304020202020204" pitchFamily="34" charset="-34"/>
            </a:endParaRPr>
          </a:p>
          <a:p>
            <a:pPr marL="0" marR="0" algn="ctr">
              <a:lnSpc>
                <a:spcPct val="107000"/>
              </a:lnSpc>
              <a:spcBef>
                <a:spcPts val="0"/>
              </a:spcBef>
              <a:spcAft>
                <a:spcPts val="800"/>
              </a:spcAft>
            </a:pPr>
            <a:r>
              <a:rPr lang="en-US" sz="1800" i="1" dirty="0">
                <a:effectLst/>
                <a:latin typeface="Joanna MT Std"/>
                <a:ea typeface="Calibri" panose="020F0502020204030204" pitchFamily="34" charset="0"/>
                <a:cs typeface="Cordia New" panose="020B0304020202020204" pitchFamily="34" charset="-34"/>
              </a:rPr>
              <a:t>“The legends convey moral teaching and practical information about familiar things and deal generally with notable landmarks of the Nez Perce terrain, the storms and winds of the mountains, the rattlesnakes among the basalt rocks in the canyons, the flowing streams and the salmon that come in the spring and summer, the insects, birds, animals, and trees.”</a:t>
            </a:r>
            <a:endParaRPr lang="en-US" sz="1800" dirty="0">
              <a:effectLst/>
              <a:latin typeface="Joanna MT Std"/>
              <a:ea typeface="Calibri" panose="020F0502020204030204" pitchFamily="34" charset="0"/>
              <a:cs typeface="Cordia New" panose="020B0304020202020204" pitchFamily="34" charset="-34"/>
            </a:endParaRPr>
          </a:p>
          <a:p>
            <a:pPr marL="0" marR="0" algn="ctr">
              <a:lnSpc>
                <a:spcPct val="107000"/>
              </a:lnSpc>
              <a:spcBef>
                <a:spcPts val="0"/>
              </a:spcBef>
              <a:spcAft>
                <a:spcPts val="800"/>
              </a:spcAft>
            </a:pPr>
            <a:r>
              <a:rPr lang="en-US" sz="1800" i="1" dirty="0">
                <a:effectLst/>
                <a:latin typeface="Joanna MT Std"/>
                <a:ea typeface="Calibri" panose="020F0502020204030204" pitchFamily="34" charset="0"/>
                <a:cs typeface="Cordia New" panose="020B0304020202020204" pitchFamily="34" charset="-34"/>
              </a:rPr>
              <a:t>—</a:t>
            </a:r>
            <a:r>
              <a:rPr lang="en-US" sz="1800" i="1" dirty="0" err="1">
                <a:effectLst/>
                <a:latin typeface="Joanna MT Std"/>
                <a:ea typeface="Calibri" panose="020F0502020204030204" pitchFamily="34" charset="0"/>
                <a:cs typeface="Cordia New" panose="020B0304020202020204" pitchFamily="34" charset="-34"/>
              </a:rPr>
              <a:t>Josephy</a:t>
            </a:r>
            <a:r>
              <a:rPr lang="en-US" sz="1800" i="1" dirty="0">
                <a:effectLst/>
                <a:latin typeface="Joanna MT Std"/>
                <a:ea typeface="Calibri" panose="020F0502020204030204" pitchFamily="34" charset="0"/>
                <a:cs typeface="Cordia New" panose="020B0304020202020204" pitchFamily="34" charset="-34"/>
              </a:rPr>
              <a:t> 2007:1-2)</a:t>
            </a:r>
            <a:endParaRPr lang="en-US" sz="1800" dirty="0">
              <a:effectLst/>
              <a:latin typeface="Joanna MT Std"/>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There is extensive ecological knowledge embedded in the stories of the Nimiipuu.  They learn the significance of fire through the stories, observing the plant and animal relatives, and through spiritual messages.  Fire is one of the five elements and is considered sacred.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Taxcpol</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(beaver) maintains his responsibility to fire still today.</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7000"/>
              </a:lnSpc>
              <a:spcBef>
                <a:spcPts val="800"/>
              </a:spcBef>
              <a:spcAft>
                <a:spcPts val="0"/>
              </a:spcAft>
              <a:buNone/>
            </a:pPr>
            <a:r>
              <a:rPr lang="en-US" sz="1800" dirty="0">
                <a:latin typeface="Calibri"/>
                <a:ea typeface="Candara"/>
                <a:cs typeface="Calibri"/>
                <a:sym typeface="Calibri"/>
              </a:rPr>
              <a:t>Image courtesy of Idaho Fish and Game, 2021.</a:t>
            </a:r>
          </a:p>
          <a:p>
            <a:pPr marL="0" marR="0" lvl="0" indent="0" algn="l" rtl="0">
              <a:lnSpc>
                <a:spcPct val="107000"/>
              </a:lnSpc>
              <a:spcBef>
                <a:spcPts val="800"/>
              </a:spcBef>
              <a:spcAft>
                <a:spcPts val="0"/>
              </a:spcAft>
              <a:buNone/>
            </a:pPr>
            <a:endParaRPr lang="en-US" sz="18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dirty="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728196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a:t>
            </a:r>
            <a:r>
              <a:rPr lang="en-US" sz="1800" dirty="0" err="1">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Tamálwit</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is the law that binds us to and makes us accountable to this land” – Nakia Williamson, Nez Perce, 2018.</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In considering climate change, floods, wildfires, and disease, the Nimiipuu have held their sacred relationship to their culture and homelands for thousands of years. As a form of emergency management, preparation and adaptation have been vital to the success of the Nimiipuu resilience.</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endParaRPr lang="en-US" sz="1800" b="1"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b="1"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Task:</a:t>
            </a: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 Assigned as homework, students write a reflection on the role of FEMA and/or agency representatives in honoring Nimiipuu values, relationships, balance and responsibility in preparation and adaptation to hazards.</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Clr>
                <a:schemeClr val="dk1"/>
              </a:buClr>
              <a:buFont typeface="Arial"/>
              <a:buNone/>
            </a:pPr>
            <a:endParaRPr dirty="0">
              <a:latin typeface="Candara"/>
              <a:ea typeface="Candara"/>
              <a:cs typeface="Candara"/>
              <a:sym typeface="Candara"/>
            </a:endParaRPr>
          </a:p>
          <a:p>
            <a:pPr marL="0" lvl="0" indent="0" algn="l" rtl="0">
              <a:spcBef>
                <a:spcPts val="0"/>
              </a:spcBef>
              <a:spcAft>
                <a:spcPts val="0"/>
              </a:spcAft>
              <a:buClr>
                <a:schemeClr val="dk1"/>
              </a:buClr>
              <a:buFont typeface="Arial"/>
              <a:buNone/>
            </a:pPr>
            <a:r>
              <a:rPr lang="en-US" dirty="0">
                <a:latin typeface="Candara"/>
                <a:ea typeface="Candara"/>
                <a:cs typeface="Candara"/>
                <a:sym typeface="Candara"/>
              </a:rPr>
              <a:t>Image courtesy of Sapóoq'is Wíit’as Ciarra S. </a:t>
            </a:r>
            <a:r>
              <a:rPr lang="en-US" dirty="0">
                <a:latin typeface="Candara"/>
                <a:ea typeface="Candara"/>
                <a:cs typeface="Candara"/>
                <a:sym typeface="Candar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Greene</a:t>
            </a:r>
            <a:r>
              <a:rPr lang="en-US" dirty="0">
                <a:latin typeface="Candara"/>
                <a:ea typeface="Candara"/>
                <a:cs typeface="Candara"/>
                <a:sym typeface="Candara"/>
              </a:rPr>
              <a:t> (2019).</a:t>
            </a:r>
            <a:endParaRPr sz="1100" dirty="0">
              <a:latin typeface="Candara"/>
              <a:ea typeface="Candara"/>
              <a:cs typeface="Candara"/>
              <a:sym typeface="Candara"/>
            </a:endParaRPr>
          </a:p>
          <a:p>
            <a:pPr marL="0" lvl="0" indent="0" algn="l" rtl="0">
              <a:spcBef>
                <a:spcPts val="0"/>
              </a:spcBef>
              <a:spcAft>
                <a:spcPts val="0"/>
              </a:spcAft>
              <a:buNone/>
            </a:pPr>
            <a:endParaRPr dirty="0"/>
          </a:p>
        </p:txBody>
      </p:sp>
      <p:sp>
        <p:nvSpPr>
          <p:cNvPr id="403" name="Google Shape;40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Image caption: Plant relative of the Nimiipuu.</a:t>
            </a:r>
            <a:endParaRPr lang="en-US" sz="1200" dirty="0">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dirty="0">
              <a:latin typeface="Calibri"/>
              <a:ea typeface="Candara"/>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ndara"/>
                <a:ea typeface="Candara"/>
                <a:cs typeface="Candara"/>
                <a:sym typeface="Candara"/>
              </a:rPr>
              <a:t>Image courtesy of </a:t>
            </a:r>
            <a:r>
              <a:rPr lang="en-US" sz="1200" i="0" dirty="0">
                <a:solidFill>
                  <a:srgbClr val="000000"/>
                </a:solidFill>
                <a:latin typeface="Candara"/>
                <a:ea typeface="Candara"/>
                <a:cs typeface="Candara"/>
                <a:sym typeface="Candara"/>
              </a:rPr>
              <a:t>Sapóoq'is Wíit’as (Ciarra S. Greene).</a:t>
            </a:r>
            <a:endParaRPr lang="en-US" sz="1200" dirty="0">
              <a:latin typeface="Candara"/>
              <a:ea typeface="Candara"/>
              <a:cs typeface="Candara"/>
              <a:sym typeface="Candara"/>
            </a:endParaRPr>
          </a:p>
          <a:p>
            <a:pPr marL="0" lvl="0" indent="0" algn="l" rtl="0">
              <a:spcBef>
                <a:spcPts val="0"/>
              </a:spcBef>
              <a:spcAft>
                <a:spcPts val="0"/>
              </a:spcAft>
              <a:buNone/>
            </a:pPr>
            <a:endParaRPr dirty="0"/>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ndara"/>
              <a:buNone/>
            </a:pPr>
            <a:r>
              <a:rPr lang="en-US" sz="1200" dirty="0">
                <a:latin typeface="Candara"/>
                <a:ea typeface="Candara"/>
                <a:cs typeface="Candara"/>
                <a:sym typeface="Candara"/>
              </a:rPr>
              <a:t>An activity assigned at the beginning of the module where students view videos of the Nimiipuu and take detailed notes addressing historical and modern contexts of climate change and the elements.</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Image caption: An ancient village site along the Snake River, located in Hells Canyon, Idaho/Washington.</a:t>
            </a:r>
            <a:endParaRPr dirty="0"/>
          </a:p>
          <a:p>
            <a:pPr marL="0" marR="0" lvl="0" indent="0" algn="l" rtl="0">
              <a:lnSpc>
                <a:spcPct val="100000"/>
              </a:lnSpc>
              <a:spcBef>
                <a:spcPts val="0"/>
              </a:spcBef>
              <a:spcAft>
                <a:spcPts val="0"/>
              </a:spcAft>
              <a:buClr>
                <a:schemeClr val="dk1"/>
              </a:buClr>
              <a:buSzPts val="1200"/>
              <a:buFont typeface="Calibri"/>
              <a:buNone/>
            </a:pPr>
            <a:r>
              <a:rPr lang="en-US" dirty="0"/>
              <a:t>Image courtesy of Nez Perce Tourism,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LLC</a:t>
            </a:r>
            <a:r>
              <a:rPr lang="en-US" dirty="0"/>
              <a:t> (2020).</a:t>
            </a:r>
            <a:endParaRPr dirty="0"/>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ndara"/>
              <a:buNone/>
            </a:pPr>
            <a:r>
              <a:rPr lang="en-US" sz="1100">
                <a:latin typeface="Candara"/>
                <a:ea typeface="Candara"/>
                <a:cs typeface="Candara"/>
                <a:sym typeface="Candara"/>
              </a:rPr>
              <a:t>An activity assigned at the beginning of the module where students view videos of the Nimiipuu and take detailed notes addressing themes of place, identity, colonization, and resilience.</a:t>
            </a:r>
            <a:endParaRPr sz="1100"/>
          </a:p>
          <a:p>
            <a:pPr marL="0" marR="0" lvl="0" indent="0" algn="l" rtl="0">
              <a:lnSpc>
                <a:spcPct val="100000"/>
              </a:lnSpc>
              <a:spcBef>
                <a:spcPts val="0"/>
              </a:spcBef>
              <a:spcAft>
                <a:spcPts val="0"/>
              </a:spcAft>
              <a:buClr>
                <a:schemeClr val="dk1"/>
              </a:buClr>
              <a:buSzPts val="1200"/>
              <a:buFont typeface="Calibri"/>
              <a:buNone/>
            </a:pPr>
            <a:endParaRPr sz="1100">
              <a:latin typeface="Candara"/>
              <a:ea typeface="Candara"/>
              <a:cs typeface="Candara"/>
              <a:sym typeface="Candara"/>
            </a:endParaRPr>
          </a:p>
          <a:p>
            <a:pPr marL="0" marR="0" lvl="0" indent="0" algn="l" rtl="0">
              <a:lnSpc>
                <a:spcPct val="107000"/>
              </a:lnSpc>
              <a:spcBef>
                <a:spcPts val="0"/>
              </a:spcBef>
              <a:spcAft>
                <a:spcPts val="0"/>
              </a:spcAft>
              <a:buNone/>
            </a:pPr>
            <a:r>
              <a:rPr lang="en-US" sz="1100" u="sng">
                <a:latin typeface="Candara"/>
                <a:ea typeface="Candara"/>
                <a:cs typeface="Candara"/>
                <a:sym typeface="Candara"/>
              </a:rPr>
              <a:t>Video List:</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Nimiipuu</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http://youtu.be/aTSNXhhqvOs</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Closing the Circle #1</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a:latin typeface="Candara"/>
                <a:ea typeface="Candara"/>
                <a:cs typeface="Candara"/>
                <a:sym typeface="Candara"/>
              </a:rPr>
              <a:t> </a:t>
            </a:r>
            <a:r>
              <a:rPr lang="en-US" sz="1100" u="sng">
                <a:solidFill>
                  <a:srgbClr val="0563C1"/>
                </a:solidFill>
                <a:latin typeface="Candara"/>
                <a:ea typeface="Candara"/>
                <a:cs typeface="Candara"/>
                <a:sym typeface="Candara"/>
                <a:hlinkClick r:id="rId4">
                  <a:extLst>
                    <a:ext uri="{A12FA001-AC4F-418D-AE19-62706E023703}">
                      <ahyp:hlinkClr xmlns:ahyp="http://schemas.microsoft.com/office/drawing/2018/hyperlinkcolor" val="tx"/>
                    </a:ext>
                  </a:extLst>
                </a:hlinkClick>
              </a:rPr>
              <a:t>http://youtu.be/NVIKuPlA0cw</a:t>
            </a:r>
            <a:r>
              <a:rPr lang="en-US" sz="1100">
                <a:latin typeface="Candara"/>
                <a:ea typeface="Candara"/>
                <a:cs typeface="Candara"/>
                <a:sym typeface="Candara"/>
              </a:rPr>
              <a:t> </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Closing the Circle #2 </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5">
                  <a:extLst>
                    <a:ext uri="{A12FA001-AC4F-418D-AE19-62706E023703}">
                      <ahyp:hlinkClr xmlns:ahyp="http://schemas.microsoft.com/office/drawing/2018/hyperlinkcolor" val="tx"/>
                    </a:ext>
                  </a:extLst>
                </a:hlinkClick>
              </a:rPr>
              <a:t>http://youtu.be/AxwrQhMEOoU</a:t>
            </a:r>
            <a:r>
              <a:rPr lang="en-US" sz="1100">
                <a:latin typeface="Candara"/>
                <a:ea typeface="Candara"/>
                <a:cs typeface="Candara"/>
                <a:sym typeface="Candara"/>
              </a:rPr>
              <a:t> </a:t>
            </a:r>
            <a:endParaRPr sz="1100">
              <a:latin typeface="Calibri"/>
              <a:ea typeface="Calibri"/>
              <a:cs typeface="Calibri"/>
              <a:sym typeface="Calibri"/>
            </a:endParaRPr>
          </a:p>
          <a:p>
            <a:pPr marL="0" marR="0" lvl="0" indent="0" algn="l" rtl="0">
              <a:lnSpc>
                <a:spcPct val="107000"/>
              </a:lnSpc>
              <a:spcBef>
                <a:spcPts val="0"/>
              </a:spcBef>
              <a:spcAft>
                <a:spcPts val="0"/>
              </a:spcAft>
              <a:buNone/>
            </a:pPr>
            <a:r>
              <a:rPr lang="en-US" sz="1100">
                <a:latin typeface="Candara"/>
                <a:ea typeface="Candara"/>
                <a:cs typeface="Candara"/>
                <a:sym typeface="Candara"/>
              </a:rPr>
              <a:t> Wisdom sits in places: The Nimiipuu land: Angel Sobotta at TEDxLCSC </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6">
                  <a:extLst>
                    <a:ext uri="{A12FA001-AC4F-418D-AE19-62706E023703}">
                      <ahyp:hlinkClr xmlns:ahyp="http://schemas.microsoft.com/office/drawing/2018/hyperlinkcolor" val="tx"/>
                    </a:ext>
                  </a:extLst>
                </a:hlinkClick>
              </a:rPr>
              <a:t>http://youtu.be/7WuaUXLqRTg</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Surviving Lewis &amp; Clark: The Nimiipuu Story </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7">
                  <a:extLst>
                    <a:ext uri="{A12FA001-AC4F-418D-AE19-62706E023703}">
                      <ahyp:hlinkClr xmlns:ahyp="http://schemas.microsoft.com/office/drawing/2018/hyperlinkcolor" val="tx"/>
                    </a:ext>
                  </a:extLst>
                </a:hlinkClick>
              </a:rPr>
              <a:t>http://www.archaeologychannel.org/video-guide-summary/155-surviving-lewis-a-clark-the-nimiipuu-story?fbclid=IwAR13ChrzqLSTmQEG6wcJl76xIwy-tHJEvBhSzbWb5E2WkxG22_xRDqASUHI</a:t>
            </a:r>
            <a:r>
              <a:rPr lang="en-US" sz="1100">
                <a:latin typeface="Candara"/>
                <a:ea typeface="Candara"/>
                <a:cs typeface="Candara"/>
                <a:sym typeface="Candara"/>
              </a:rPr>
              <a:t> </a:t>
            </a: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100">
                <a:latin typeface="Calibri"/>
                <a:ea typeface="Calibri"/>
                <a:cs typeface="Calibri"/>
                <a:sym typeface="Calibri"/>
              </a:rPr>
              <a:t>Image: Cover of DVD featuring </a:t>
            </a:r>
            <a:r>
              <a:rPr lang="en-US" sz="1100" b="0" i="0">
                <a:solidFill>
                  <a:srgbClr val="818181"/>
                </a:solidFill>
                <a:latin typeface="Lato"/>
                <a:ea typeface="Lato"/>
                <a:cs typeface="Lato"/>
                <a:sym typeface="Lato"/>
              </a:rPr>
              <a:t>the Nimiipuu (Nez Perce) people.  </a:t>
            </a:r>
            <a:r>
              <a:rPr lang="en-US" sz="1100" b="0" i="1">
                <a:solidFill>
                  <a:srgbClr val="818181"/>
                </a:solidFill>
                <a:latin typeface="Lato"/>
                <a:ea typeface="Lato"/>
                <a:cs typeface="Lato"/>
                <a:sym typeface="Lato"/>
              </a:rPr>
              <a:t>Of One Heart</a:t>
            </a:r>
            <a:r>
              <a:rPr lang="en-US" sz="1100" b="0" i="0">
                <a:solidFill>
                  <a:srgbClr val="818181"/>
                </a:solidFill>
                <a:latin typeface="Lato"/>
                <a:ea typeface="Lato"/>
                <a:cs typeface="Lato"/>
                <a:sym typeface="Lato"/>
              </a:rPr>
              <a:t> shares perspectives of a people whose contemporary way of life is firmly rooted in tribal tradition. </a:t>
            </a:r>
            <a:r>
              <a:rPr lang="en-US" sz="1100" b="0" i="1">
                <a:solidFill>
                  <a:srgbClr val="818181"/>
                </a:solidFill>
                <a:latin typeface="Lato"/>
                <a:ea typeface="Lato"/>
                <a:cs typeface="Lato"/>
                <a:sym typeface="Lato"/>
              </a:rPr>
              <a:t>Of One Heart</a:t>
            </a:r>
            <a:r>
              <a:rPr lang="en-US" sz="1100" b="0" i="0">
                <a:solidFill>
                  <a:srgbClr val="818181"/>
                </a:solidFill>
                <a:latin typeface="Lato"/>
                <a:ea typeface="Lato"/>
                <a:cs typeface="Lato"/>
                <a:sym typeface="Lato"/>
              </a:rPr>
              <a:t> introduces the rich heritage of the Nimiipuu, whose stories are preserved and interpreted at 38 sites comprising Nez Perce National Historical Park in Idaho, Montana, Washington and Oregon.  The DVD can be purchased at http://www.discovernw.org/nez-perce-of-one-heart-dvd.html </a:t>
            </a:r>
            <a:endParaRPr sz="1100"/>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
        <p:nvSpPr>
          <p:cNvPr id="152" name="Google Shape;1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Nimiipuu have inhabited their homelands since time immemorial (beyond the reach of human memory). Archaeologists have dated the Nimiipuu back over 16,500 years when they uncovered 189 stone artifacts and bones of extinct animals at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Nipéhe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(now known as Cooper’s Ferry near Cottonwood, Idaho). (Baker, 2019)</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Read the article about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Nipéhe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an ancient village of the Nimiipuu and archaeological site of the earliest evidence of humans in North America to date. Read the article which is included as a PDF in the module materials. (Baker, 2019)</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Read the article which is included as a PDF in the module materials. (Baker, 2019)</a:t>
            </a:r>
          </a:p>
          <a:p>
            <a:pPr marL="457200" marR="0" lvl="1">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Article: Baker, Eric. (2019, August 31). Digging up history. Lewiston Morning Tribune.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http://lmtribune.com/northwest/digging-up-history/article_46f12938-f6c8-5b62-8dc5-b8c763b3442c.html </a:t>
            </a: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0" algn="l" rtl="0">
              <a:lnSpc>
                <a:spcPct val="100000"/>
              </a:lnSpc>
              <a:spcBef>
                <a:spcPts val="0"/>
              </a:spcBef>
              <a:spcAft>
                <a:spcPts val="0"/>
              </a:spcAft>
              <a:buClr>
                <a:schemeClr val="dk1"/>
              </a:buClr>
              <a:buSzPts val="1200"/>
              <a:buFont typeface="Calibri"/>
              <a:buNone/>
            </a:pPr>
            <a:endParaRPr sz="1200" dirty="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r>
              <a:rPr lang="en-US" sz="1200" i="0" dirty="0">
                <a:latin typeface="Candara"/>
                <a:ea typeface="Candara"/>
                <a:cs typeface="Candara"/>
                <a:sym typeface="Candara"/>
              </a:rPr>
              <a:t>Image: </a:t>
            </a:r>
            <a:r>
              <a:rPr lang="en-US" b="0" i="0" dirty="0">
                <a:solidFill>
                  <a:srgbClr val="474747"/>
                </a:solidFill>
                <a:effectLst/>
                <a:latin typeface="Lora"/>
              </a:rPr>
              <a:t>The Cooper’s Ferry site located in Idaho’s lower Salmon River canyon. White arrow points to the site. Image credit: Davis </a:t>
            </a:r>
            <a:r>
              <a:rPr lang="en-US" b="0" i="1" dirty="0">
                <a:solidFill>
                  <a:srgbClr val="474747"/>
                </a:solidFill>
                <a:effectLst/>
                <a:latin typeface="Lora"/>
              </a:rPr>
              <a:t>et al</a:t>
            </a:r>
            <a:r>
              <a:rPr lang="en-US" b="0" i="0" dirty="0">
                <a:solidFill>
                  <a:srgbClr val="474747"/>
                </a:solidFill>
                <a:effectLst/>
                <a:latin typeface="Lora"/>
              </a:rPr>
              <a:t>, </a:t>
            </a:r>
            <a:r>
              <a:rPr lang="en-US" b="0" i="0" dirty="0" err="1">
                <a:solidFill>
                  <a:srgbClr val="474747"/>
                </a:solidFill>
                <a:effectLst/>
                <a:latin typeface="Lora"/>
              </a:rPr>
              <a:t>doi</a:t>
            </a:r>
            <a:r>
              <a:rPr lang="en-US" b="0" i="0" dirty="0">
                <a:solidFill>
                  <a:srgbClr val="474747"/>
                </a:solidFill>
                <a:effectLst/>
                <a:latin typeface="Lora"/>
              </a:rPr>
              <a:t>: 10.1126/science.aax9830.</a:t>
            </a:r>
          </a:p>
          <a:p>
            <a:pPr marL="0" marR="0" lvl="0" indent="0" algn="l" rtl="0">
              <a:lnSpc>
                <a:spcPct val="100000"/>
              </a:lnSpc>
              <a:spcBef>
                <a:spcPts val="0"/>
              </a:spcBef>
              <a:spcAft>
                <a:spcPts val="0"/>
              </a:spcAft>
              <a:buClr>
                <a:schemeClr val="lt1"/>
              </a:buClr>
              <a:buSzPts val="1200"/>
              <a:buFont typeface="EB Garamond"/>
              <a:buNone/>
            </a:pPr>
            <a:endParaRPr lang="en-US" sz="1200" i="0" dirty="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r>
              <a:rPr lang="en-US" sz="1200" dirty="0">
                <a:latin typeface="Candara"/>
                <a:ea typeface="Candara"/>
                <a:cs typeface="Candara"/>
                <a:sym typeface="Candara"/>
              </a:rPr>
              <a:t>Image citation: </a:t>
            </a:r>
            <a:r>
              <a:rPr lang="en-US" b="0" i="0" dirty="0">
                <a:solidFill>
                  <a:srgbClr val="808080"/>
                </a:solidFill>
                <a:effectLst/>
                <a:latin typeface="inherit"/>
              </a:rPr>
              <a:t>Loren G. Davis </a:t>
            </a:r>
            <a:r>
              <a:rPr lang="en-US" b="0" i="1" dirty="0">
                <a:solidFill>
                  <a:srgbClr val="808080"/>
                </a:solidFill>
                <a:effectLst/>
                <a:latin typeface="inherit"/>
              </a:rPr>
              <a:t>et al</a:t>
            </a:r>
            <a:r>
              <a:rPr lang="en-US" b="0" i="0" dirty="0">
                <a:solidFill>
                  <a:srgbClr val="808080"/>
                </a:solidFill>
                <a:effectLst/>
                <a:latin typeface="inherit"/>
              </a:rPr>
              <a:t>. 2019. Late Upper Paleolithic occupation at Cooper’s Ferry, Idaho, USA, ~16,000 years ago. </a:t>
            </a:r>
            <a:r>
              <a:rPr lang="en-US" b="0" i="1" dirty="0">
                <a:solidFill>
                  <a:srgbClr val="808080"/>
                </a:solidFill>
                <a:effectLst/>
                <a:latin typeface="inherit"/>
              </a:rPr>
              <a:t>Science</a:t>
            </a:r>
            <a:r>
              <a:rPr lang="en-US" b="0" i="0" dirty="0">
                <a:solidFill>
                  <a:srgbClr val="808080"/>
                </a:solidFill>
                <a:effectLst/>
                <a:latin typeface="inherit"/>
              </a:rPr>
              <a:t> 365 (6456): 891-897; </a:t>
            </a:r>
            <a:r>
              <a:rPr lang="en-US" b="0" i="0" dirty="0" err="1">
                <a:solidFill>
                  <a:srgbClr val="808080"/>
                </a:solidFill>
                <a:effectLst/>
                <a:latin typeface="inherit"/>
              </a:rPr>
              <a:t>doi</a:t>
            </a:r>
            <a:r>
              <a:rPr lang="en-US" b="0" i="0" dirty="0">
                <a:solidFill>
                  <a:srgbClr val="808080"/>
                </a:solidFill>
                <a:effectLst/>
                <a:latin typeface="inherit"/>
              </a:rPr>
              <a:t>: 10.1126/science.aax9830</a:t>
            </a:r>
            <a:br>
              <a:rPr lang="en-US" b="0" i="0" dirty="0">
                <a:solidFill>
                  <a:srgbClr val="333333"/>
                </a:solidFill>
                <a:effectLst/>
                <a:latin typeface="inherit"/>
              </a:rPr>
            </a:br>
            <a:endParaRPr b="0" i="0" dirty="0">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Calibri"/>
              <a:buNone/>
            </a:pPr>
            <a:endParaRPr sz="1200" dirty="0">
              <a:latin typeface="Candara"/>
              <a:ea typeface="Candara"/>
              <a:cs typeface="Candara"/>
              <a:sym typeface="Candara"/>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20000"/>
              </a:lnSpc>
              <a:spcBef>
                <a:spcPts val="0"/>
              </a:spcBef>
              <a:spcAft>
                <a:spcPts val="1200"/>
              </a:spcAft>
              <a:buClr>
                <a:srgbClr val="000000"/>
              </a:buClr>
              <a:buSzPts val="1400"/>
              <a:buFont typeface="Arial"/>
              <a:buNone/>
              <a:tabLst/>
              <a:defRPr/>
            </a:pPr>
            <a:r>
              <a:rPr lang="en-US" sz="1200" b="0" dirty="0"/>
              <a:t>Task: Read aloud </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the article about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Nipéhe</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an ancient village of the Nimiipuu and archaeological site of the earliest evidence of humans in North America to date. Read the article which is included as a PDF in the module materials. (Baker, 2019)</a:t>
            </a:r>
          </a:p>
          <a:p>
            <a:pPr marL="0" marR="0" lvl="0" indent="-228600" algn="l" defTabSz="914400" rtl="0" eaLnBrk="1" fontAlgn="auto" latinLnBrk="0" hangingPunct="1">
              <a:lnSpc>
                <a:spcPct val="120000"/>
              </a:lnSpc>
              <a:spcBef>
                <a:spcPts val="0"/>
              </a:spcBef>
              <a:spcAft>
                <a:spcPts val="1200"/>
              </a:spcAft>
              <a:buClr>
                <a:srgbClr val="000000"/>
              </a:buClr>
              <a:buSzPts val="1400"/>
              <a:buFont typeface="Arial"/>
              <a:buNone/>
              <a:tabLst/>
              <a:defRPr/>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lvl="0" indent="-228600" algn="l" defTabSz="914400" rtl="0" eaLnBrk="1" fontAlgn="auto" latinLnBrk="0" hangingPunct="1">
              <a:lnSpc>
                <a:spcPct val="120000"/>
              </a:lnSpc>
              <a:spcBef>
                <a:spcPts val="0"/>
              </a:spcBef>
              <a:spcAft>
                <a:spcPts val="1200"/>
              </a:spcAft>
              <a:buClr>
                <a:srgbClr val="000000"/>
              </a:buClr>
              <a:buSzPts val="1400"/>
              <a:buFont typeface="Arial"/>
              <a:buNone/>
              <a:tabLst/>
              <a:defRP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Article: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rPr>
              <a:t>Baker, Eric. (2019, August 31). Digging up history. Lewiston Morning Tribune.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http://lmtribune.com/northwest/digging-up-history/article_46f12938-f6c8-5b62-8dc5-b8c763b3442c.html </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p>
          <a:p>
            <a:pPr marL="0" marR="0" lvl="0" indent="-228600" algn="l" defTabSz="914400" rtl="0" eaLnBrk="1" fontAlgn="auto" latinLnBrk="0" hangingPunct="1">
              <a:lnSpc>
                <a:spcPct val="120000"/>
              </a:lnSpc>
              <a:spcBef>
                <a:spcPts val="0"/>
              </a:spcBef>
              <a:spcAft>
                <a:spcPts val="1200"/>
              </a:spcAft>
              <a:buClr>
                <a:srgbClr val="000000"/>
              </a:buClr>
              <a:buSzPts val="1400"/>
              <a:buFont typeface="Arial"/>
              <a:buNone/>
              <a:tabLst/>
              <a:defRPr/>
            </a:pPr>
            <a:endParaRPr lang="en-US" sz="1800" dirty="0">
              <a:effectLst/>
              <a:latin typeface="Franklin Gothic Book" panose="020B0503020102020204" pitchFamily="34" charset="0"/>
              <a:ea typeface="Calibri" panose="020F0502020204030204" pitchFamily="34" charset="0"/>
              <a:cs typeface="Cordia New" panose="020B0304020202020204" pitchFamily="34" charset="-34"/>
            </a:endParaRP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As the article states, “We know we have been here for a very long time… If anything [the archaeological findings are] a testament to the long relationship that our people fostered, that has endured a lot of cataclysmic activities - floods and all kinds of other activities - that have happened on this landscape that our people have witnessed… [Nakia Williamson, Nez Perce Tribe Cultural Resource Program Director].”</a:t>
            </a:r>
          </a:p>
          <a:p>
            <a:pPr marL="0" marR="0">
              <a:lnSpc>
                <a:spcPct val="120000"/>
              </a:lnSpc>
              <a:spcBef>
                <a:spcPts val="0"/>
              </a:spcBef>
              <a:spcAft>
                <a:spcPts val="1200"/>
              </a:spcAft>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Thousands of years inhabiting the landscape, means that the Nimiipuu have held ancient relationships with mammoths and other extinct plant and animal relatives, endured dynamic regional floods (Bonneville and Missoula floods), and in 200 years witnessed the conversion of diverse grassland prairies to monoculture agricultural fields, maintained forests to fire-suppressed or </a:t>
            </a:r>
            <a:r>
              <a:rPr lang="en-US" sz="1800" dirty="0" err="1">
                <a:effectLst/>
                <a:latin typeface="Franklin Gothic Book" panose="020B0503020102020204" pitchFamily="34" charset="0"/>
                <a:ea typeface="Calibri" panose="020F0502020204030204" pitchFamily="34" charset="0"/>
                <a:cs typeface="Cordia New" panose="020B0304020202020204" pitchFamily="34" charset="-34"/>
              </a:rPr>
              <a:t>clearcut</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timberland, the decimation of wetlands and intensely channeled waterways. Among these changes to the homelands overtime, complex problems of climate change and disease are equally apparent in the community.</a:t>
            </a:r>
          </a:p>
          <a:p>
            <a:pPr marL="457200" marR="0" lvl="0" indent="0" algn="l" rtl="0">
              <a:lnSpc>
                <a:spcPct val="107000"/>
              </a:lnSpc>
              <a:spcBef>
                <a:spcPts val="0"/>
              </a:spcBef>
              <a:spcAft>
                <a:spcPts val="0"/>
              </a:spcAft>
              <a:buNone/>
            </a:pPr>
            <a:r>
              <a:rPr lang="en-US" sz="1200" dirty="0">
                <a:latin typeface="Candara"/>
                <a:ea typeface="Candara"/>
                <a:cs typeface="Candara"/>
                <a:sym typeface="Candara"/>
              </a:rPr>
              <a:t> </a:t>
            </a:r>
            <a:endParaRPr sz="1200" dirty="0">
              <a:latin typeface="Calibri"/>
              <a:ea typeface="Calibri"/>
              <a:cs typeface="Calibri"/>
              <a:sym typeface="Calibri"/>
            </a:endParaRPr>
          </a:p>
          <a:p>
            <a:pPr marL="0" marR="0" lvl="0" indent="-228600" algn="l" defTabSz="914400" rtl="0" eaLnBrk="1" fontAlgn="auto" latinLnBrk="0" hangingPunct="1">
              <a:lnSpc>
                <a:spcPct val="120000"/>
              </a:lnSpc>
              <a:spcBef>
                <a:spcPts val="0"/>
              </a:spcBef>
              <a:spcAft>
                <a:spcPts val="1200"/>
              </a:spcAft>
              <a:buClr>
                <a:srgbClr val="000000"/>
              </a:buClr>
              <a:buSzPts val="1400"/>
              <a:buFont typeface="Arial"/>
              <a:buNone/>
              <a:tabLst/>
              <a:defRPr/>
            </a:pPr>
            <a:r>
              <a:rPr lang="en-US" sz="1200" dirty="0">
                <a:latin typeface="Candara"/>
                <a:ea typeface="Candara"/>
                <a:cs typeface="Candara"/>
                <a:sym typeface="Candara"/>
              </a:rPr>
              <a:t>Image citation: </a:t>
            </a:r>
            <a:r>
              <a:rPr lang="en-US" sz="12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rPr>
              <a:t>Baker, Eric. (2019, August 31). Digging up history. Lewiston Morning Tribune. </a:t>
            </a:r>
            <a:r>
              <a:rPr lang="en-US" sz="12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http://lmtribune.com/northwest/digging-up-history/article_46f12938-f6c8-5b62-8dc5-b8c763b3442c.html </a:t>
            </a:r>
            <a:r>
              <a:rPr lang="en-US" sz="1200" dirty="0">
                <a:effectLst/>
                <a:latin typeface="Franklin Gothic Book" panose="020B0503020102020204" pitchFamily="34" charset="0"/>
                <a:ea typeface="Calibri" panose="020F0502020204030204" pitchFamily="34" charset="0"/>
                <a:cs typeface="Cordia New" panose="020B0304020202020204" pitchFamily="34" charset="-34"/>
              </a:rPr>
              <a:t> </a:t>
            </a:r>
            <a:endParaRPr sz="1100" dirty="0">
              <a:latin typeface="Candara"/>
              <a:ea typeface="Candara"/>
              <a:cs typeface="Candara"/>
              <a:sym typeface="Candara"/>
            </a:endParaRPr>
          </a:p>
          <a:p>
            <a:pPr marL="0" lvl="0" indent="0" algn="l" rtl="0">
              <a:spcBef>
                <a:spcPts val="0"/>
              </a:spcBef>
              <a:spcAft>
                <a:spcPts val="0"/>
              </a:spcAft>
              <a:buNone/>
            </a:pPr>
            <a:endParaRPr sz="1100" dirty="0">
              <a:latin typeface="Candara"/>
              <a:ea typeface="Candara"/>
              <a:cs typeface="Candara"/>
              <a:sym typeface="Candara"/>
            </a:endParaRPr>
          </a:p>
        </p:txBody>
      </p:sp>
      <p:sp>
        <p:nvSpPr>
          <p:cNvPr id="171" name="Google Shape;17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As a sovereign nation, the Nez Perce Tribe perpetuates the resilience of the Nimiipuu in their preparation and adaptation to modern hazards. This module describes the historical and modern contexts of climate change, floods, wildfires, and disease.  </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Watch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Continuity of Operations Planning for Tribal Governments</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t>
            </a:r>
            <a:r>
              <a:rPr lang="en-US" sz="1800" u="sng" dirty="0">
                <a:solidFill>
                  <a:srgbClr val="006699"/>
                </a:solidFill>
                <a:effectLst/>
                <a:latin typeface="Franklin Gothic Book" panose="020B0503020102020204" pitchFamily="34" charset="0"/>
                <a:ea typeface="Calibri" panose="020F0502020204030204" pitchFamily="34" charset="0"/>
                <a:cs typeface="Cordia New" panose="020B0304020202020204" pitchFamily="34" charset="-34"/>
                <a:hlinkClick r:id="rId3"/>
              </a:rPr>
              <a:t>https://youtu.be/dm476MnqpRY</a:t>
            </a:r>
            <a:r>
              <a:rPr lang="en-US" sz="1800" dirty="0">
                <a:effectLst/>
                <a:latin typeface="Franklin Gothic Book" panose="020B0503020102020204" pitchFamily="34" charset="0"/>
                <a:ea typeface="Calibri" panose="020F0502020204030204" pitchFamily="34" charset="0"/>
                <a:cs typeface="Cordia New" panose="020B0304020202020204" pitchFamily="34" charset="-34"/>
              </a:rPr>
              <a:t> and reflect on the preparation and adaptation of the Nimiipuu in relationship with their homelands.</a:t>
            </a:r>
            <a:endParaRPr sz="1100" dirty="0">
              <a:latin typeface="Candara"/>
              <a:ea typeface="Candara"/>
              <a:cs typeface="Candara"/>
              <a:sym typeface="Candara"/>
            </a:endParaRPr>
          </a:p>
        </p:txBody>
      </p:sp>
      <p:sp>
        <p:nvSpPr>
          <p:cNvPr id="203" name="Google Shape;20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SiDV6TYz7Jc?feature=oembed"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essoar.org/doi/pdf/10.1002/essoar.10501476.1" TargetMode="External"/><Relationship Id="rId5" Type="http://schemas.openxmlformats.org/officeDocument/2006/relationships/hyperlink" Target="http://vimeo.com/183056539" TargetMode="External"/><Relationship Id="rId4" Type="http://schemas.openxmlformats.org/officeDocument/2006/relationships/hyperlink" Target="https://vimeo.com/3695124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7.nau.edu/itep/main/tcc/docs/tribes/tribes_NezPerce_Clearwater.pdf" TargetMode="External"/><Relationship Id="rId5" Type="http://schemas.openxmlformats.org/officeDocument/2006/relationships/hyperlink" Target="http://youtu.be/csMozN-pDvU" TargetMode="Externa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mxyYORlFohQ?feature=oembed" TargetMode="External"/><Relationship Id="rId5" Type="http://schemas.openxmlformats.org/officeDocument/2006/relationships/image" Target="../media/image8.jpeg"/><Relationship Id="rId4" Type="http://schemas.openxmlformats.org/officeDocument/2006/relationships/hyperlink" Target="https://youtu.be/mxyYORlFohQ"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dm476MnqpRY?feature=oembed"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Picture 2">
            <a:extLst>
              <a:ext uri="{FF2B5EF4-FFF2-40B4-BE49-F238E27FC236}">
                <a16:creationId xmlns:a16="http://schemas.microsoft.com/office/drawing/2014/main" id="{72164E07-BB1A-4576-8846-F3332C9A25B2}"/>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939511" y="0"/>
            <a:ext cx="10312977" cy="6858000"/>
          </a:xfrm>
          <a:prstGeom prst="rect">
            <a:avLst/>
          </a:prstGeom>
        </p:spPr>
      </p:pic>
      <p:sp>
        <p:nvSpPr>
          <p:cNvPr id="102" name="Google Shape;102;p1"/>
          <p:cNvSpPr txBox="1">
            <a:spLocks noGrp="1"/>
          </p:cNvSpPr>
          <p:nvPr>
            <p:ph type="ctrTitle"/>
          </p:nvPr>
        </p:nvSpPr>
        <p:spPr>
          <a:xfrm>
            <a:off x="0" y="0"/>
            <a:ext cx="12192000" cy="17653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6000"/>
              <a:buFont typeface="Candara"/>
              <a:buNone/>
            </a:pPr>
            <a:r>
              <a:rPr lang="en-US" dirty="0">
                <a:latin typeface="Candara"/>
                <a:ea typeface="Candara"/>
                <a:cs typeface="Candara"/>
                <a:sym typeface="Candara"/>
              </a:rPr>
              <a:t>MODULE 5</a:t>
            </a:r>
            <a:br>
              <a:rPr lang="en-US" dirty="0">
                <a:latin typeface="Candara"/>
                <a:ea typeface="Candara"/>
                <a:cs typeface="Candara"/>
                <a:sym typeface="Candara"/>
              </a:rPr>
            </a:br>
            <a:r>
              <a:rPr lang="en-US" dirty="0">
                <a:latin typeface="Candara"/>
                <a:ea typeface="Candara"/>
                <a:cs typeface="Candara"/>
                <a:sym typeface="Candara"/>
              </a:rPr>
              <a:t>Preparation and Adaptation: Nimiipuu</a:t>
            </a:r>
            <a:endParaRPr dirty="0">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100" name="Picture 4" descr="Huckleberries: Harbingers of Climate Change - Resilience">
            <a:extLst>
              <a:ext uri="{FF2B5EF4-FFF2-40B4-BE49-F238E27FC236}">
                <a16:creationId xmlns:a16="http://schemas.microsoft.com/office/drawing/2014/main" id="{1F39F8AD-3210-4C34-B670-3E5F9B9BBEBA}"/>
              </a:ext>
            </a:extLst>
          </p:cNvPr>
          <p:cNvPicPr>
            <a:picLocks noChangeAspect="1" noChangeArrowheads="1"/>
          </p:cNvPicPr>
          <p:nvPr/>
        </p:nvPicPr>
        <p:blipFill rotWithShape="1">
          <a:blip r:embed="rId3" cstate="screen">
            <a:alphaModFix amt="85000"/>
            <a:extLst>
              <a:ext uri="{28A0092B-C50C-407E-A947-70E740481C1C}">
                <a14:useLocalDpi xmlns:a14="http://schemas.microsoft.com/office/drawing/2010/main"/>
              </a:ext>
            </a:extLst>
          </a:blip>
          <a:srcRect t="-142"/>
          <a:stretch/>
        </p:blipFill>
        <p:spPr bwMode="auto">
          <a:xfrm>
            <a:off x="19051" y="-9690"/>
            <a:ext cx="12192000" cy="6867690"/>
          </a:xfrm>
          <a:prstGeom prst="rect">
            <a:avLst/>
          </a:prstGeom>
          <a:noFill/>
          <a:extLst>
            <a:ext uri="{909E8E84-426E-40dd-AFC4-6F175D3DCCD1}">
              <a14:hiddenFill xmlns:a14="http://schemas.microsoft.com/office/drawing/2010/main" xmlns="">
                <a:solidFill>
                  <a:srgbClr val="FFFFFF"/>
                </a:solidFill>
              </a14:hiddenFill>
            </a:ext>
          </a:extLst>
        </p:spPr>
      </p:pic>
      <p:sp>
        <p:nvSpPr>
          <p:cNvPr id="166" name="Google Shape;166;p6"/>
          <p:cNvSpPr txBox="1">
            <a:spLocks noGrp="1"/>
          </p:cNvSpPr>
          <p:nvPr>
            <p:ph type="title"/>
          </p:nvPr>
        </p:nvSpPr>
        <p:spPr>
          <a:xfrm>
            <a:off x="0" y="-9690"/>
            <a:ext cx="12211051" cy="525422"/>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a:latin typeface="Candara"/>
                <a:ea typeface="Candara"/>
                <a:cs typeface="Candara"/>
                <a:sym typeface="Candara"/>
              </a:rPr>
              <a:t>Opening Discussion:</a:t>
            </a:r>
            <a:endParaRPr sz="2200">
              <a:latin typeface="Candara"/>
              <a:ea typeface="Candara"/>
              <a:cs typeface="Candara"/>
              <a:sym typeface="Candara"/>
            </a:endParaRPr>
          </a:p>
        </p:txBody>
      </p:sp>
      <p:sp>
        <p:nvSpPr>
          <p:cNvPr id="167" name="Google Shape;167;p6"/>
          <p:cNvSpPr txBox="1"/>
          <p:nvPr/>
        </p:nvSpPr>
        <p:spPr>
          <a:xfrm>
            <a:off x="0" y="512140"/>
            <a:ext cx="12211051" cy="2519817"/>
          </a:xfrm>
          <a:prstGeom prst="rect">
            <a:avLst/>
          </a:prstGeom>
          <a:solidFill>
            <a:srgbClr val="FFFFFF">
              <a:alpha val="69803"/>
            </a:srgbClr>
          </a:solidFill>
          <a:ln>
            <a:noFill/>
          </a:ln>
        </p:spPr>
        <p:txBody>
          <a:bodyPr spcFirstLastPara="1" wrap="square" lIns="91425" tIns="45700" rIns="91425" bIns="45700" anchor="ctr" anchorCtr="0">
            <a:noAutofit/>
          </a:bodyPr>
          <a:lstStyle/>
          <a:p>
            <a:pPr marR="0" lvl="0" algn="l" rtl="0">
              <a:lnSpc>
                <a:spcPct val="107000"/>
              </a:lnSpc>
              <a:spcBef>
                <a:spcPts val="0"/>
              </a:spcBef>
              <a:spcAft>
                <a:spcPts val="0"/>
              </a:spcAft>
              <a:buClr>
                <a:schemeClr val="dk1"/>
              </a:buClr>
              <a:buSzPts val="2200"/>
            </a:pPr>
            <a:r>
              <a:rPr lang="en-US" sz="2200" b="0" u="none" dirty="0">
                <a:solidFill>
                  <a:schemeClr val="dk1"/>
                </a:solidFill>
                <a:latin typeface="Candara"/>
                <a:ea typeface="Candara"/>
                <a:cs typeface="Candara"/>
                <a:sym typeface="Candara"/>
              </a:rPr>
              <a:t>The homelands of the Nimiipuu (including the landscape, climate, specific/sacred places)</a:t>
            </a:r>
          </a:p>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Summary of the video</a:t>
            </a:r>
          </a:p>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Summary of the article</a:t>
            </a:r>
          </a:p>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Descriptions of the historical contexts of climate change with examples/quotes</a:t>
            </a:r>
          </a:p>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Description of the modern context of climate change (examples/quotes)</a:t>
            </a:r>
          </a:p>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Examples for each of the elements – spirit, air, fire, land, and water</a:t>
            </a:r>
          </a:p>
          <a:p>
            <a:pPr marR="0" lvl="0" algn="l" rtl="0">
              <a:lnSpc>
                <a:spcPct val="107000"/>
              </a:lnSpc>
              <a:spcBef>
                <a:spcPts val="0"/>
              </a:spcBef>
              <a:spcAft>
                <a:spcPts val="0"/>
              </a:spcAft>
              <a:buClr>
                <a:schemeClr val="dk1"/>
              </a:buClr>
              <a:buSzPts val="2200"/>
            </a:pPr>
            <a:r>
              <a:rPr lang="en-US" sz="2200" b="1" u="none" dirty="0">
                <a:solidFill>
                  <a:schemeClr val="dk1"/>
                </a:solidFill>
                <a:latin typeface="Candara"/>
                <a:ea typeface="Candara"/>
                <a:cs typeface="Candara"/>
                <a:sym typeface="Candara"/>
              </a:rPr>
              <a:t>Task: As a class, develop a list of values prevalent in </a:t>
            </a:r>
            <a:r>
              <a:rPr lang="en-US" sz="2200" b="1" u="none" dirty="0" err="1">
                <a:solidFill>
                  <a:schemeClr val="dk1"/>
                </a:solidFill>
                <a:latin typeface="Candara"/>
                <a:ea typeface="Candara"/>
                <a:cs typeface="Candara"/>
                <a:sym typeface="Candara"/>
              </a:rPr>
              <a:t>Nimiiipuu</a:t>
            </a:r>
            <a:r>
              <a:rPr lang="en-US" sz="2200" b="1" u="none" dirty="0">
                <a:solidFill>
                  <a:schemeClr val="dk1"/>
                </a:solidFill>
                <a:latin typeface="Candara"/>
                <a:ea typeface="Candara"/>
                <a:cs typeface="Candara"/>
                <a:sym typeface="Candara"/>
              </a:rPr>
              <a:t> culture.</a:t>
            </a:r>
          </a:p>
        </p:txBody>
      </p:sp>
    </p:spTree>
    <p:extLst>
      <p:ext uri="{BB962C8B-B14F-4D97-AF65-F5344CB8AC3E}">
        <p14:creationId xmlns:p14="http://schemas.microsoft.com/office/powerpoint/2010/main" val="105602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sp>
        <p:nvSpPr>
          <p:cNvPr id="214" name="Google Shape;214;p12"/>
          <p:cNvSpPr txBox="1"/>
          <p:nvPr/>
        </p:nvSpPr>
        <p:spPr>
          <a:xfrm>
            <a:off x="0" y="1790983"/>
            <a:ext cx="4331023" cy="3276034"/>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a:t>
            </a:r>
            <a:r>
              <a:rPr lang="en-US" sz="2800" b="1" dirty="0" err="1">
                <a:solidFill>
                  <a:schemeClr val="bg1"/>
                </a:solidFill>
                <a:latin typeface="Candara"/>
                <a:ea typeface="Candara"/>
                <a:cs typeface="Candara"/>
                <a:sym typeface="Candara"/>
              </a:rPr>
              <a:t>Tamálwit</a:t>
            </a:r>
            <a:r>
              <a:rPr lang="en-US" sz="2800" b="1" dirty="0">
                <a:solidFill>
                  <a:schemeClr val="bg1"/>
                </a:solidFill>
                <a:latin typeface="Candara"/>
                <a:ea typeface="Candara"/>
                <a:cs typeface="Candara"/>
                <a:sym typeface="Candara"/>
              </a:rPr>
              <a:t> is the law that binds us to and makes us accountable to this land” – Nakia Williamson, Nez Perce, 2018</a:t>
            </a:r>
            <a:endParaRPr lang="en-US" dirty="0">
              <a:solidFill>
                <a:schemeClr val="bg1"/>
              </a:solidFill>
            </a:endParaRPr>
          </a:p>
        </p:txBody>
      </p:sp>
      <p:pic>
        <p:nvPicPr>
          <p:cNvPr id="5122" name="Picture 2" descr="May be an image of 1 person">
            <a:extLst>
              <a:ext uri="{FF2B5EF4-FFF2-40B4-BE49-F238E27FC236}">
                <a16:creationId xmlns:a16="http://schemas.microsoft.com/office/drawing/2014/main" id="{881DDF11-2E90-4002-AF6C-25D4004343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31023" y="0"/>
            <a:ext cx="7924801"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pic>
        <p:nvPicPr>
          <p:cNvPr id="6146" name="Picture 2" descr="Oregon Business - The Salmon and the Snake">
            <a:extLst>
              <a:ext uri="{FF2B5EF4-FFF2-40B4-BE49-F238E27FC236}">
                <a16:creationId xmlns:a16="http://schemas.microsoft.com/office/drawing/2014/main" id="{135EE752-8364-4904-B61D-5C827D3E9E2B}"/>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21" name="Google Shape;221;p13"/>
          <p:cNvSpPr txBox="1"/>
          <p:nvPr/>
        </p:nvSpPr>
        <p:spPr>
          <a:xfrm>
            <a:off x="5197642" y="-1"/>
            <a:ext cx="6994358" cy="2887579"/>
          </a:xfrm>
          <a:prstGeom prst="rect">
            <a:avLst/>
          </a:prstGeom>
          <a:solidFill>
            <a:srgbClr val="FFFFFF">
              <a:alpha val="52941"/>
            </a:srgbClr>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dk1"/>
                </a:solidFill>
                <a:latin typeface="Candara"/>
                <a:ea typeface="Candara"/>
                <a:cs typeface="Candara"/>
                <a:sym typeface="Candara"/>
              </a:rPr>
              <a:t>“Indigenous people have fundamental values that all of us need to understand, evaluate, and embrace to restore our global balance and perpetuate human kind.” </a:t>
            </a:r>
          </a:p>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dk1"/>
                </a:solidFill>
                <a:latin typeface="Candara"/>
                <a:sym typeface="Candara"/>
              </a:rPr>
              <a:t>-Don Sampson, 2015</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pic>
        <p:nvPicPr>
          <p:cNvPr id="2" name="Online Media 1" title="Don Sampson: climate hope, clean energy determination and a just transition">
            <a:hlinkClick r:id="" action="ppaction://media"/>
            <a:extLst>
              <a:ext uri="{FF2B5EF4-FFF2-40B4-BE49-F238E27FC236}">
                <a16:creationId xmlns:a16="http://schemas.microsoft.com/office/drawing/2014/main" id="{D641E3C8-EE58-4220-8DC4-E119C043EFC4}"/>
              </a:ext>
            </a:extLst>
          </p:cNvPr>
          <p:cNvPicPr>
            <a:picLocks noRot="1" noChangeAspect="1"/>
          </p:cNvPicPr>
          <p:nvPr>
            <a:videoFile r:link="rId1"/>
          </p:nvPr>
        </p:nvPicPr>
        <p:blipFill>
          <a:blip r:embed="rId4"/>
          <a:stretch>
            <a:fillRect/>
          </a:stretch>
        </p:blipFill>
        <p:spPr>
          <a:xfrm>
            <a:off x="53947" y="0"/>
            <a:ext cx="12138053" cy="6858000"/>
          </a:xfrm>
          <a:prstGeom prst="rect">
            <a:avLst/>
          </a:prstGeom>
        </p:spPr>
      </p:pic>
    </p:spTree>
    <p:extLst>
      <p:ext uri="{BB962C8B-B14F-4D97-AF65-F5344CB8AC3E}">
        <p14:creationId xmlns:p14="http://schemas.microsoft.com/office/powerpoint/2010/main" val="20787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9218" name="Picture 2">
            <a:extLst>
              <a:ext uri="{FF2B5EF4-FFF2-40B4-BE49-F238E27FC236}">
                <a16:creationId xmlns:a16="http://schemas.microsoft.com/office/drawing/2014/main" id="{B086FC84-45AC-45D2-AC9F-26EECFFB28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653" y="0"/>
            <a:ext cx="1226565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3930488" y="0"/>
            <a:ext cx="4331023" cy="952217"/>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Climate Change</a:t>
            </a:r>
            <a:endParaRPr lang="en-US" dirty="0">
              <a:solidFill>
                <a:schemeClr val="bg1"/>
              </a:solidFill>
            </a:endParaRPr>
          </a:p>
        </p:txBody>
      </p:sp>
    </p:spTree>
    <p:extLst>
      <p:ext uri="{BB962C8B-B14F-4D97-AF65-F5344CB8AC3E}">
        <p14:creationId xmlns:p14="http://schemas.microsoft.com/office/powerpoint/2010/main" val="1541938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5" name="Picture 4">
            <a:extLst>
              <a:ext uri="{FF2B5EF4-FFF2-40B4-BE49-F238E27FC236}">
                <a16:creationId xmlns:a16="http://schemas.microsoft.com/office/drawing/2014/main" id="{598D3872-6CDE-465D-9BEC-FB1E09CB50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066" r="26936" b="12253"/>
          <a:stretch/>
        </p:blipFill>
        <p:spPr>
          <a:xfrm>
            <a:off x="219075" y="0"/>
            <a:ext cx="11753850" cy="6856104"/>
          </a:xfrm>
          <a:prstGeom prst="rect">
            <a:avLst/>
          </a:prstGeom>
        </p:spPr>
      </p:pic>
    </p:spTree>
    <p:extLst>
      <p:ext uri="{BB962C8B-B14F-4D97-AF65-F5344CB8AC3E}">
        <p14:creationId xmlns:p14="http://schemas.microsoft.com/office/powerpoint/2010/main" val="202081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3" name="Picture 2" descr="Text, timeline&#10;&#10;Description automatically generated">
            <a:extLst>
              <a:ext uri="{FF2B5EF4-FFF2-40B4-BE49-F238E27FC236}">
                <a16:creationId xmlns:a16="http://schemas.microsoft.com/office/drawing/2014/main" id="{B414E949-8172-47BC-AB8C-235919807A0B}"/>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52027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59F4180-A427-4DC9-B907-2ABF34D395E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0478" y="0"/>
            <a:ext cx="8836072" cy="6830964"/>
          </a:xfrm>
          <a:prstGeom prst="rect">
            <a:avLst/>
          </a:prstGeom>
          <a:noFill/>
          <a:ln>
            <a:noFill/>
          </a:ln>
        </p:spPr>
      </p:pic>
    </p:spTree>
    <p:extLst>
      <p:ext uri="{BB962C8B-B14F-4D97-AF65-F5344CB8AC3E}">
        <p14:creationId xmlns:p14="http://schemas.microsoft.com/office/powerpoint/2010/main" val="109848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77E04326-5EFC-4BA8-8FF3-25DB8F86FBBE}"/>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0" y="428148"/>
            <a:ext cx="12192000" cy="6001703"/>
          </a:xfrm>
          <a:prstGeom prst="rect">
            <a:avLst/>
          </a:prstGeom>
          <a:noFill/>
          <a:ln>
            <a:noFill/>
          </a:ln>
        </p:spPr>
      </p:pic>
    </p:spTree>
    <p:extLst>
      <p:ext uri="{BB962C8B-B14F-4D97-AF65-F5344CB8AC3E}">
        <p14:creationId xmlns:p14="http://schemas.microsoft.com/office/powerpoint/2010/main" val="10271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157B5B31-C98C-444D-BD70-9551FE8115A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52850" y="1"/>
            <a:ext cx="5029200" cy="6858000"/>
          </a:xfrm>
          <a:prstGeom prst="rect">
            <a:avLst/>
          </a:prstGeom>
          <a:noFill/>
          <a:ln>
            <a:noFill/>
          </a:ln>
        </p:spPr>
      </p:pic>
    </p:spTree>
    <p:extLst>
      <p:ext uri="{BB962C8B-B14F-4D97-AF65-F5344CB8AC3E}">
        <p14:creationId xmlns:p14="http://schemas.microsoft.com/office/powerpoint/2010/main" val="229442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pic>
        <p:nvPicPr>
          <p:cNvPr id="3" name="Picture 2">
            <a:extLst>
              <a:ext uri="{FF2B5EF4-FFF2-40B4-BE49-F238E27FC236}">
                <a16:creationId xmlns:a16="http://schemas.microsoft.com/office/drawing/2014/main" id="{C149F3BD-C9D4-40F9-AB58-AF77EC82B2C2}"/>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799916" y="-4061"/>
            <a:ext cx="10592167" cy="6862061"/>
          </a:xfrm>
          <a:prstGeom prst="rect">
            <a:avLst/>
          </a:prstGeom>
        </p:spPr>
      </p:pic>
      <p:grpSp>
        <p:nvGrpSpPr>
          <p:cNvPr id="109" name="Google Shape;109;p2"/>
          <p:cNvGrpSpPr/>
          <p:nvPr/>
        </p:nvGrpSpPr>
        <p:grpSpPr>
          <a:xfrm>
            <a:off x="192173" y="144379"/>
            <a:ext cx="11807654" cy="4103770"/>
            <a:chOff x="1672" y="577301"/>
            <a:chExt cx="11807654" cy="2508798"/>
          </a:xfrm>
        </p:grpSpPr>
        <p:sp>
          <p:nvSpPr>
            <p:cNvPr id="110" name="Google Shape;110;p2"/>
            <p:cNvSpPr/>
            <p:nvPr/>
          </p:nvSpPr>
          <p:spPr>
            <a:xfrm>
              <a:off x="5943587" y="1256339"/>
              <a:ext cx="4121091" cy="234799"/>
            </a:xfrm>
            <a:custGeom>
              <a:avLst/>
              <a:gdLst/>
              <a:ahLst/>
              <a:cxnLst/>
              <a:rect l="l" t="t" r="r" b="b"/>
              <a:pathLst>
                <a:path w="120000" h="120000" extrusionOk="0">
                  <a:moveTo>
                    <a:pt x="0" y="0"/>
                  </a:moveTo>
                  <a:lnTo>
                    <a:pt x="120000" y="0"/>
                  </a:lnTo>
                  <a:lnTo>
                    <a:pt x="120000" y="120000"/>
                  </a:lnTo>
                </a:path>
              </a:pathLst>
            </a:custGeom>
            <a:noFill/>
            <a:ln>
              <a:noFill/>
            </a:ln>
          </p:spPr>
        </p:sp>
        <p:sp>
          <p:nvSpPr>
            <p:cNvPr id="111" name="Google Shape;111;p2"/>
            <p:cNvSpPr/>
            <p:nvPr/>
          </p:nvSpPr>
          <p:spPr>
            <a:xfrm>
              <a:off x="5859779" y="1256339"/>
              <a:ext cx="91440" cy="234799"/>
            </a:xfrm>
            <a:custGeom>
              <a:avLst/>
              <a:gdLst/>
              <a:ahLst/>
              <a:cxnLst/>
              <a:rect l="l" t="t" r="r" b="b"/>
              <a:pathLst>
                <a:path w="120000" h="120000" extrusionOk="0">
                  <a:moveTo>
                    <a:pt x="109983" y="0"/>
                  </a:moveTo>
                  <a:lnTo>
                    <a:pt x="60000" y="0"/>
                  </a:lnTo>
                  <a:lnTo>
                    <a:pt x="60000" y="120000"/>
                  </a:lnTo>
                </a:path>
              </a:pathLst>
            </a:custGeom>
            <a:noFill/>
            <a:ln>
              <a:noFill/>
            </a:ln>
          </p:spPr>
        </p:sp>
        <p:sp>
          <p:nvSpPr>
            <p:cNvPr id="112" name="Google Shape;112;p2"/>
            <p:cNvSpPr/>
            <p:nvPr/>
          </p:nvSpPr>
          <p:spPr>
            <a:xfrm>
              <a:off x="1746320" y="1256339"/>
              <a:ext cx="4197266" cy="234799"/>
            </a:xfrm>
            <a:custGeom>
              <a:avLst/>
              <a:gdLst/>
              <a:ahLst/>
              <a:cxnLst/>
              <a:rect l="l" t="t" r="r" b="b"/>
              <a:pathLst>
                <a:path w="120000" h="120000" extrusionOk="0">
                  <a:moveTo>
                    <a:pt x="120000" y="0"/>
                  </a:moveTo>
                  <a:lnTo>
                    <a:pt x="0" y="0"/>
                  </a:lnTo>
                  <a:lnTo>
                    <a:pt x="0" y="120000"/>
                  </a:lnTo>
                </a:path>
              </a:pathLst>
            </a:custGeom>
            <a:noFill/>
            <a:ln>
              <a:noFill/>
            </a:ln>
          </p:spPr>
        </p:sp>
        <p:sp>
          <p:nvSpPr>
            <p:cNvPr id="113" name="Google Shape;113;p2"/>
            <p:cNvSpPr/>
            <p:nvPr/>
          </p:nvSpPr>
          <p:spPr>
            <a:xfrm>
              <a:off x="2861230" y="577301"/>
              <a:ext cx="6164714" cy="679038"/>
            </a:xfrm>
            <a:prstGeom prst="rect">
              <a:avLst/>
            </a:prstGeom>
            <a:solidFill>
              <a:srgbClr val="002060">
                <a:alpha val="69803"/>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2861230" y="577301"/>
              <a:ext cx="6164714" cy="67903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3600"/>
                <a:buFont typeface="Candara"/>
                <a:buNone/>
              </a:pPr>
              <a:r>
                <a:rPr lang="en-US" sz="3600" b="0" i="0" u="none" strike="noStrike" cap="none">
                  <a:solidFill>
                    <a:schemeClr val="lt1"/>
                  </a:solidFill>
                  <a:latin typeface="Candara"/>
                  <a:ea typeface="Candara"/>
                  <a:cs typeface="Candara"/>
                  <a:sym typeface="Candara"/>
                </a:rPr>
                <a:t>Module Objectives</a:t>
              </a:r>
              <a:endParaRPr/>
            </a:p>
          </p:txBody>
        </p:sp>
        <p:sp>
          <p:nvSpPr>
            <p:cNvPr id="115" name="Google Shape;115;p2"/>
            <p:cNvSpPr/>
            <p:nvPr/>
          </p:nvSpPr>
          <p:spPr>
            <a:xfrm>
              <a:off x="1672"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txBox="1"/>
            <p:nvPr/>
          </p:nvSpPr>
          <p:spPr>
            <a:xfrm>
              <a:off x="1672" y="1491139"/>
              <a:ext cx="3489295" cy="159496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dirty="0">
                  <a:solidFill>
                    <a:schemeClr val="lt1"/>
                  </a:solidFill>
                  <a:latin typeface="Candara"/>
                  <a:ea typeface="Candara"/>
                  <a:cs typeface="Candara"/>
                  <a:sym typeface="Candara"/>
                </a:rPr>
                <a:t>Gain appreciation of the historical and modern contexts of the elements in considering hazards (climate change, floods, wildfires, and disease).</a:t>
              </a:r>
              <a:endParaRPr lang="en-US" dirty="0"/>
            </a:p>
          </p:txBody>
        </p:sp>
        <p:sp>
          <p:nvSpPr>
            <p:cNvPr id="117" name="Google Shape;117;p2"/>
            <p:cNvSpPr/>
            <p:nvPr/>
          </p:nvSpPr>
          <p:spPr>
            <a:xfrm>
              <a:off x="4160852"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txBox="1"/>
            <p:nvPr/>
          </p:nvSpPr>
          <p:spPr>
            <a:xfrm>
              <a:off x="4160852" y="1491139"/>
              <a:ext cx="3489295" cy="159496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dirty="0">
                  <a:solidFill>
                    <a:schemeClr val="lt1"/>
                  </a:solidFill>
                  <a:latin typeface="Candara"/>
                  <a:ea typeface="Candara"/>
                  <a:cs typeface="Candara"/>
                  <a:sym typeface="Candara"/>
                </a:rPr>
                <a:t>Identify Nimiipuu cultural values in preparation and adaptation to hazards (emergency management/response).</a:t>
              </a:r>
              <a:endParaRPr lang="en-US" sz="2400" b="0" i="0" u="none" strike="noStrike" cap="none" dirty="0">
                <a:solidFill>
                  <a:schemeClr val="lt1"/>
                </a:solidFill>
                <a:latin typeface="Calibri"/>
                <a:ea typeface="Calibri"/>
                <a:cs typeface="Calibri"/>
                <a:sym typeface="Calibri"/>
              </a:endParaRPr>
            </a:p>
          </p:txBody>
        </p:sp>
        <p:sp>
          <p:nvSpPr>
            <p:cNvPr id="119" name="Google Shape;119;p2"/>
            <p:cNvSpPr/>
            <p:nvPr/>
          </p:nvSpPr>
          <p:spPr>
            <a:xfrm>
              <a:off x="8320031"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txBox="1"/>
            <p:nvPr/>
          </p:nvSpPr>
          <p:spPr>
            <a:xfrm>
              <a:off x="8320031" y="1491139"/>
              <a:ext cx="3489295" cy="159496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dirty="0">
                  <a:solidFill>
                    <a:schemeClr val="lt1"/>
                  </a:solidFill>
                  <a:latin typeface="Calibri"/>
                  <a:ea typeface="Calibri"/>
                  <a:cs typeface="Calibri"/>
                  <a:sym typeface="Calibri"/>
                </a:rPr>
                <a:t>Consider the role of FEMA and/or agency representatives in honoring Nimiipuu values, relationships, balance and responsibility in preparation and adaptation to hazards.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3"/>
        <p:cNvGrpSpPr/>
        <p:nvPr/>
      </p:nvGrpSpPr>
      <p:grpSpPr>
        <a:xfrm>
          <a:off x="0" y="0"/>
          <a:ext cx="0" cy="0"/>
          <a:chOff x="0" y="0"/>
          <a:chExt cx="0" cy="0"/>
        </a:xfrm>
      </p:grpSpPr>
      <p:pic>
        <p:nvPicPr>
          <p:cNvPr id="11266" name="Picture 2" descr="Climate Change Program | Nez Perce Tribe Water Resources Division">
            <a:extLst>
              <a:ext uri="{FF2B5EF4-FFF2-40B4-BE49-F238E27FC236}">
                <a16:creationId xmlns:a16="http://schemas.microsoft.com/office/drawing/2014/main" id="{DEB2B71A-F9E9-4970-9BAD-A54726BDCF1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7593" y="0"/>
            <a:ext cx="100758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66" name="Google Shape;166;p6"/>
          <p:cNvSpPr txBox="1">
            <a:spLocks noGrp="1"/>
          </p:cNvSpPr>
          <p:nvPr>
            <p:ph type="title"/>
          </p:nvPr>
        </p:nvSpPr>
        <p:spPr>
          <a:xfrm>
            <a:off x="0" y="-9690"/>
            <a:ext cx="12211051" cy="525422"/>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dirty="0">
                <a:latin typeface="Candara"/>
                <a:ea typeface="Candara"/>
                <a:cs typeface="Candara"/>
                <a:sym typeface="Candara"/>
              </a:rPr>
              <a:t>Resources to Review:</a:t>
            </a:r>
            <a:endParaRPr lang="en-US" sz="2200" dirty="0">
              <a:latin typeface="Candara"/>
              <a:ea typeface="Candara"/>
              <a:cs typeface="Candara"/>
              <a:sym typeface="Candara"/>
            </a:endParaRPr>
          </a:p>
        </p:txBody>
      </p:sp>
      <p:sp>
        <p:nvSpPr>
          <p:cNvPr id="167" name="Google Shape;167;p6"/>
          <p:cNvSpPr txBox="1"/>
          <p:nvPr/>
        </p:nvSpPr>
        <p:spPr>
          <a:xfrm>
            <a:off x="0" y="515732"/>
            <a:ext cx="12211051" cy="2913268"/>
          </a:xfrm>
          <a:prstGeom prst="rect">
            <a:avLst/>
          </a:prstGeom>
          <a:solidFill>
            <a:srgbClr val="FFFFFF">
              <a:alpha val="69803"/>
            </a:srgbClr>
          </a:solidFill>
          <a:ln>
            <a:noFill/>
          </a:ln>
        </p:spPr>
        <p:txBody>
          <a:bodyPr spcFirstLastPara="1" wrap="square" lIns="91425" tIns="45700" rIns="91425" bIns="45700" anchor="ctr" anchorCtr="0">
            <a:noAutofit/>
          </a:bodyPr>
          <a:lstStyle/>
          <a:p>
            <a:pPr marR="0" lvl="0" algn="l" rtl="0">
              <a:lnSpc>
                <a:spcPct val="107000"/>
              </a:lnSpc>
              <a:spcBef>
                <a:spcPts val="0"/>
              </a:spcBef>
              <a:spcAft>
                <a:spcPts val="0"/>
              </a:spcAft>
              <a:buClr>
                <a:schemeClr val="dk1"/>
              </a:buClr>
              <a:buSzPts val="2200"/>
            </a:pPr>
            <a:r>
              <a:rPr lang="en-US" sz="2200" b="1" u="none" dirty="0">
                <a:solidFill>
                  <a:schemeClr val="dk1"/>
                </a:solidFill>
                <a:latin typeface="Candara"/>
                <a:ea typeface="Candara"/>
                <a:cs typeface="Candara"/>
                <a:sym typeface="Candara"/>
              </a:rPr>
              <a:t>Video(s): </a:t>
            </a:r>
          </a:p>
          <a:p>
            <a:pPr marL="342900" marR="0" lvl="0" indent="-342900" algn="l" rtl="0">
              <a:lnSpc>
                <a:spcPct val="107000"/>
              </a:lnSpc>
              <a:spcBef>
                <a:spcPts val="0"/>
              </a:spcBef>
              <a:spcAft>
                <a:spcPts val="0"/>
              </a:spcAft>
              <a:buClr>
                <a:schemeClr val="dk1"/>
              </a:buClr>
              <a:buSzPts val="2200"/>
              <a:buFont typeface="Arial" panose="020B0604020202020204" pitchFamily="34" charset="0"/>
              <a:buChar char="•"/>
            </a:pPr>
            <a:r>
              <a:rPr lang="en-US" sz="2200" b="0" u="none" dirty="0">
                <a:solidFill>
                  <a:schemeClr val="dk1"/>
                </a:solidFill>
                <a:latin typeface="Candara"/>
                <a:ea typeface="Candara"/>
                <a:cs typeface="Candara"/>
                <a:sym typeface="Candara"/>
              </a:rPr>
              <a:t>Facing Climate Change: Plateau Tribes: </a:t>
            </a:r>
            <a:r>
              <a:rPr lang="en-US" sz="2200" b="0" u="none" dirty="0">
                <a:solidFill>
                  <a:schemeClr val="dk1"/>
                </a:solidFill>
                <a:latin typeface="Candara"/>
                <a:ea typeface="Candara"/>
                <a:cs typeface="Candara"/>
                <a:sym typeface="Candara"/>
                <a:hlinkClick r:id="rId4"/>
              </a:rPr>
              <a:t>https://vimeo.com/36951241</a:t>
            </a:r>
            <a:r>
              <a:rPr lang="en-US" sz="2200" b="0" u="none" dirty="0">
                <a:solidFill>
                  <a:schemeClr val="dk1"/>
                </a:solidFill>
                <a:latin typeface="Candara"/>
                <a:ea typeface="Candara"/>
                <a:cs typeface="Candara"/>
                <a:sym typeface="Candara"/>
              </a:rPr>
              <a:t> </a:t>
            </a:r>
          </a:p>
          <a:p>
            <a:pPr marL="342900" marR="0" lvl="0" indent="-342900" algn="l" rtl="0">
              <a:lnSpc>
                <a:spcPct val="107000"/>
              </a:lnSpc>
              <a:spcBef>
                <a:spcPts val="0"/>
              </a:spcBef>
              <a:spcAft>
                <a:spcPts val="0"/>
              </a:spcAft>
              <a:buClr>
                <a:schemeClr val="dk1"/>
              </a:buClr>
              <a:buSzPts val="2200"/>
              <a:buFont typeface="Arial" panose="020B0604020202020204" pitchFamily="34" charset="0"/>
              <a:buChar char="•"/>
            </a:pPr>
            <a:r>
              <a:rPr lang="en-US" sz="2200" b="0" u="none" dirty="0">
                <a:solidFill>
                  <a:schemeClr val="dk1"/>
                </a:solidFill>
                <a:latin typeface="Candara"/>
                <a:ea typeface="Candara"/>
                <a:cs typeface="Candara"/>
                <a:sym typeface="Candara"/>
              </a:rPr>
              <a:t>Roots of Tradition: </a:t>
            </a:r>
            <a:r>
              <a:rPr lang="en-US" sz="2200" b="0" u="none" dirty="0">
                <a:solidFill>
                  <a:schemeClr val="dk1"/>
                </a:solidFill>
                <a:latin typeface="Candara"/>
                <a:ea typeface="Candara"/>
                <a:cs typeface="Candara"/>
                <a:sym typeface="Candara"/>
                <a:hlinkClick r:id="rId5"/>
              </a:rPr>
              <a:t>http://vimeo.com/183056539</a:t>
            </a:r>
            <a:r>
              <a:rPr lang="en-US" sz="2200" b="0" u="none" dirty="0">
                <a:solidFill>
                  <a:schemeClr val="dk1"/>
                </a:solidFill>
                <a:latin typeface="Candara"/>
                <a:ea typeface="Candara"/>
                <a:cs typeface="Candara"/>
                <a:sym typeface="Candara"/>
              </a:rPr>
              <a:t> </a:t>
            </a:r>
          </a:p>
          <a:p>
            <a:pPr marR="0" lvl="0" algn="l" rtl="0">
              <a:lnSpc>
                <a:spcPct val="107000"/>
              </a:lnSpc>
              <a:spcBef>
                <a:spcPts val="0"/>
              </a:spcBef>
              <a:spcAft>
                <a:spcPts val="0"/>
              </a:spcAft>
              <a:buClr>
                <a:schemeClr val="dk1"/>
              </a:buClr>
              <a:buSzPts val="2200"/>
            </a:pPr>
            <a:endParaRPr lang="en-US" sz="2200" b="0" u="none" dirty="0">
              <a:solidFill>
                <a:schemeClr val="dk1"/>
              </a:solidFill>
              <a:latin typeface="Candara"/>
              <a:ea typeface="Candara"/>
              <a:cs typeface="Candara"/>
              <a:sym typeface="Candara"/>
            </a:endParaRPr>
          </a:p>
          <a:p>
            <a:pPr marR="0" lvl="0" algn="l" rtl="0">
              <a:lnSpc>
                <a:spcPct val="107000"/>
              </a:lnSpc>
              <a:spcBef>
                <a:spcPts val="0"/>
              </a:spcBef>
              <a:spcAft>
                <a:spcPts val="0"/>
              </a:spcAft>
              <a:buClr>
                <a:schemeClr val="dk1"/>
              </a:buClr>
              <a:buSzPts val="2200"/>
            </a:pPr>
            <a:r>
              <a:rPr lang="en-US" sz="2200" b="1" u="none" dirty="0">
                <a:solidFill>
                  <a:schemeClr val="dk1"/>
                </a:solidFill>
                <a:latin typeface="Candara"/>
                <a:ea typeface="Candara"/>
                <a:cs typeface="Candara"/>
                <a:sym typeface="Candara"/>
              </a:rPr>
              <a:t>Article (Poster): </a:t>
            </a:r>
            <a:r>
              <a:rPr lang="en-US" sz="2200" b="0" u="none" dirty="0">
                <a:solidFill>
                  <a:schemeClr val="dk1"/>
                </a:solidFill>
                <a:latin typeface="Candara"/>
                <a:ea typeface="Candara"/>
                <a:cs typeface="Candara"/>
                <a:sym typeface="Candara"/>
              </a:rPr>
              <a:t>Building a Collaborative Tribal Climate Adaptation Program PA41F-1167 via the Integration of Cultural Values and Perspectives: </a:t>
            </a:r>
            <a:r>
              <a:rPr lang="en-US" sz="2200" b="0" u="none" dirty="0">
                <a:solidFill>
                  <a:schemeClr val="dk1"/>
                </a:solidFill>
                <a:latin typeface="Candara"/>
                <a:ea typeface="Candara"/>
                <a:cs typeface="Candara"/>
                <a:sym typeface="Candara"/>
                <a:hlinkClick r:id="rId6"/>
              </a:rPr>
              <a:t>https://www.essoar.org/doi/pdf/10.1002/essoar.10501476.1</a:t>
            </a:r>
            <a:r>
              <a:rPr lang="en-US" sz="2200" b="0" u="none" dirty="0">
                <a:solidFill>
                  <a:schemeClr val="dk1"/>
                </a:solidFill>
                <a:latin typeface="Candara"/>
                <a:ea typeface="Candara"/>
                <a:cs typeface="Candara"/>
                <a:sym typeface="Candara"/>
              </a:rPr>
              <a:t> </a:t>
            </a:r>
          </a:p>
        </p:txBody>
      </p:sp>
    </p:spTree>
    <p:extLst>
      <p:ext uri="{BB962C8B-B14F-4D97-AF65-F5344CB8AC3E}">
        <p14:creationId xmlns:p14="http://schemas.microsoft.com/office/powerpoint/2010/main" val="1256666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8194" name="Picture 2" descr="Hwy 12 Closed Until Better Weather">
            <a:extLst>
              <a:ext uri="{FF2B5EF4-FFF2-40B4-BE49-F238E27FC236}">
                <a16:creationId xmlns:a16="http://schemas.microsoft.com/office/drawing/2014/main" id="{84907776-AC12-4BE3-907F-D9AE1A74B1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0" y="404635"/>
            <a:ext cx="3094892" cy="893223"/>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Floods</a:t>
            </a:r>
            <a:endParaRPr lang="en-US" dirty="0">
              <a:solidFill>
                <a:schemeClr val="bg1"/>
              </a:solidFill>
            </a:endParaRPr>
          </a:p>
        </p:txBody>
      </p:sp>
    </p:spTree>
    <p:extLst>
      <p:ext uri="{BB962C8B-B14F-4D97-AF65-F5344CB8AC3E}">
        <p14:creationId xmlns:p14="http://schemas.microsoft.com/office/powerpoint/2010/main" val="2803339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7172" name="Picture 4" descr="Fire Information | Idaho Fish and Game">
            <a:extLst>
              <a:ext uri="{FF2B5EF4-FFF2-40B4-BE49-F238E27FC236}">
                <a16:creationId xmlns:a16="http://schemas.microsoft.com/office/drawing/2014/main" id="{10255FFA-D6E0-4C0A-A7EF-5671BB44D3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14" name="Google Shape;214;p12"/>
          <p:cNvSpPr txBox="1"/>
          <p:nvPr/>
        </p:nvSpPr>
        <p:spPr>
          <a:xfrm>
            <a:off x="0" y="0"/>
            <a:ext cx="3769895" cy="1443789"/>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dirty="0">
                <a:solidFill>
                  <a:schemeClr val="bg1"/>
                </a:solidFill>
                <a:latin typeface="Candara"/>
                <a:ea typeface="Candara"/>
                <a:cs typeface="Candara"/>
                <a:sym typeface="Candara"/>
              </a:rPr>
              <a:t>Wildfires</a:t>
            </a:r>
            <a:endParaRPr lang="en-US" dirty="0">
              <a:solidFill>
                <a:schemeClr val="bg1"/>
              </a:solidFill>
            </a:endParaRPr>
          </a:p>
        </p:txBody>
      </p:sp>
    </p:spTree>
    <p:extLst>
      <p:ext uri="{BB962C8B-B14F-4D97-AF65-F5344CB8AC3E}">
        <p14:creationId xmlns:p14="http://schemas.microsoft.com/office/powerpoint/2010/main" val="698562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4"/>
        <p:cNvGrpSpPr/>
        <p:nvPr/>
      </p:nvGrpSpPr>
      <p:grpSpPr>
        <a:xfrm>
          <a:off x="0" y="0"/>
          <a:ext cx="0" cy="0"/>
          <a:chOff x="0" y="0"/>
          <a:chExt cx="0" cy="0"/>
        </a:xfrm>
      </p:grpSpPr>
      <p:pic>
        <p:nvPicPr>
          <p:cNvPr id="12290" name="Picture 2">
            <a:extLst>
              <a:ext uri="{FF2B5EF4-FFF2-40B4-BE49-F238E27FC236}">
                <a16:creationId xmlns:a16="http://schemas.microsoft.com/office/drawing/2014/main" id="{A6DA4975-AEF0-4F0A-A780-7FBC5981A2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85849"/>
            <a:ext cx="12171875" cy="5908431"/>
          </a:xfrm>
          <a:prstGeom prst="rect">
            <a:avLst/>
          </a:prstGeom>
          <a:noFill/>
          <a:extLst>
            <a:ext uri="{909E8E84-426E-40dd-AFC4-6F175D3DCCD1}">
              <a14:hiddenFill xmlns:a14="http://schemas.microsoft.com/office/drawing/2010/main" xmlns="">
                <a:solidFill>
                  <a:srgbClr val="FFFFFF"/>
                </a:solidFill>
              </a14:hiddenFill>
            </a:ext>
          </a:extLst>
        </p:spPr>
      </p:pic>
      <p:sp>
        <p:nvSpPr>
          <p:cNvPr id="406" name="Google Shape;406;p38"/>
          <p:cNvSpPr txBox="1"/>
          <p:nvPr/>
        </p:nvSpPr>
        <p:spPr>
          <a:xfrm>
            <a:off x="0" y="0"/>
            <a:ext cx="12192000" cy="15049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dirty="0">
                <a:solidFill>
                  <a:schemeClr val="dk1"/>
                </a:solidFill>
                <a:latin typeface="Candara"/>
                <a:ea typeface="Candara"/>
                <a:cs typeface="Candara"/>
                <a:sym typeface="Candara"/>
              </a:rPr>
              <a:t>Holistic Understandings: </a:t>
            </a:r>
            <a:r>
              <a:rPr lang="en-US" sz="2800" dirty="0">
                <a:solidFill>
                  <a:schemeClr val="dk1"/>
                </a:solidFill>
                <a:latin typeface="Candara"/>
                <a:ea typeface="Candara"/>
                <a:cs typeface="Candara"/>
                <a:sym typeface="Candara"/>
              </a:rPr>
              <a:t>R</a:t>
            </a:r>
            <a:r>
              <a:rPr lang="en-US" sz="2800" b="0" dirty="0">
                <a:solidFill>
                  <a:schemeClr val="dk1"/>
                </a:solidFill>
                <a:latin typeface="Candara"/>
                <a:ea typeface="Candara"/>
                <a:cs typeface="Candara"/>
                <a:sym typeface="Candara"/>
              </a:rPr>
              <a:t>eflect on the role of FEMA and/or agency representatives in honoring Nimiipuu values, relationships, balance and responsibility in preparation and adaptation to hazards.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5"/>
        <p:cNvGrpSpPr/>
        <p:nvPr/>
      </p:nvGrpSpPr>
      <p:grpSpPr>
        <a:xfrm>
          <a:off x="0" y="0"/>
          <a:ext cx="0" cy="0"/>
          <a:chOff x="0" y="0"/>
          <a:chExt cx="0" cy="0"/>
        </a:xfrm>
      </p:grpSpPr>
      <p:pic>
        <p:nvPicPr>
          <p:cNvPr id="3" name="Picture 2" descr="A picture containing grass, outdoor, plant&#10;&#10;Description automatically generated">
            <a:extLst>
              <a:ext uri="{FF2B5EF4-FFF2-40B4-BE49-F238E27FC236}">
                <a16:creationId xmlns:a16="http://schemas.microsoft.com/office/drawing/2014/main" id="{C42862B0-B73B-49D3-8AE9-835B3B905CBF}"/>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saturation sat="105000"/>
                    </a14:imgEffect>
                  </a14:imgLayer>
                </a14:imgProps>
              </a:ext>
              <a:ext uri="{28A0092B-C50C-407E-A947-70E740481C1C}">
                <a14:useLocalDpi xmlns:a14="http://schemas.microsoft.com/office/drawing/2010/main"/>
              </a:ext>
            </a:extLst>
          </a:blip>
          <a:srcRect/>
          <a:stretch/>
        </p:blipFill>
        <p:spPr>
          <a:xfrm>
            <a:off x="0" y="0"/>
            <a:ext cx="6432884" cy="6858000"/>
          </a:xfrm>
          <a:prstGeom prst="rect">
            <a:avLst/>
          </a:prstGeom>
        </p:spPr>
      </p:pic>
      <p:grpSp>
        <p:nvGrpSpPr>
          <p:cNvPr id="127" name="Google Shape;127;p3"/>
          <p:cNvGrpSpPr/>
          <p:nvPr/>
        </p:nvGrpSpPr>
        <p:grpSpPr>
          <a:xfrm>
            <a:off x="6641432" y="117000"/>
            <a:ext cx="5417217" cy="6621310"/>
            <a:chOff x="364638" y="117000"/>
            <a:chExt cx="4390850" cy="6621310"/>
          </a:xfrm>
        </p:grpSpPr>
        <p:sp>
          <p:nvSpPr>
            <p:cNvPr id="128" name="Google Shape;128;p3"/>
            <p:cNvSpPr/>
            <p:nvPr/>
          </p:nvSpPr>
          <p:spPr>
            <a:xfrm>
              <a:off x="1670635" y="117000"/>
              <a:ext cx="1796137" cy="498364"/>
            </a:xfrm>
            <a:prstGeom prst="rect">
              <a:avLst/>
            </a:prstGeom>
            <a:solidFill>
              <a:schemeClr val="accent4">
                <a:alpha val="69803"/>
              </a:scheme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1670635" y="117000"/>
              <a:ext cx="1796137" cy="498364"/>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dk1"/>
                </a:buClr>
                <a:buSzPts val="3600"/>
                <a:buFont typeface="Candara"/>
                <a:buNone/>
              </a:pPr>
              <a:r>
                <a:rPr lang="en-US" sz="3600" b="0" i="0" u="none" strike="noStrike" cap="none">
                  <a:solidFill>
                    <a:schemeClr val="dk1"/>
                  </a:solidFill>
                  <a:latin typeface="Candara"/>
                  <a:ea typeface="Candara"/>
                  <a:cs typeface="Candara"/>
                  <a:sym typeface="Candara"/>
                </a:rPr>
                <a:t>Outline</a:t>
              </a:r>
              <a:endParaRPr/>
            </a:p>
          </p:txBody>
        </p:sp>
        <p:sp>
          <p:nvSpPr>
            <p:cNvPr id="130" name="Google Shape;130;p3"/>
            <p:cNvSpPr/>
            <p:nvPr/>
          </p:nvSpPr>
          <p:spPr>
            <a:xfrm>
              <a:off x="364638" y="615365"/>
              <a:ext cx="1485610" cy="866841"/>
            </a:xfrm>
            <a:custGeom>
              <a:avLst/>
              <a:gdLst/>
              <a:ahLst/>
              <a:cxnLst/>
              <a:rect l="l" t="t" r="r" b="b"/>
              <a:pathLst>
                <a:path w="120000" h="120000" extrusionOk="0">
                  <a:moveTo>
                    <a:pt x="120000" y="0"/>
                  </a:moveTo>
                  <a:lnTo>
                    <a:pt x="0" y="120000"/>
                  </a:lnTo>
                </a:path>
              </a:pathLst>
            </a:custGeom>
            <a:noFill/>
            <a:ln>
              <a:noFill/>
            </a:ln>
          </p:spPr>
        </p:sp>
        <p:sp>
          <p:nvSpPr>
            <p:cNvPr id="131" name="Google Shape;131;p3"/>
            <p:cNvSpPr/>
            <p:nvPr/>
          </p:nvSpPr>
          <p:spPr>
            <a:xfrm>
              <a:off x="364638" y="816295"/>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txBox="1"/>
            <p:nvPr/>
          </p:nvSpPr>
          <p:spPr>
            <a:xfrm>
              <a:off x="364638" y="816295"/>
              <a:ext cx="4390850" cy="1331822"/>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750"/>
                <a:buFont typeface="Noto Sans Symbols"/>
                <a:buNone/>
              </a:pPr>
              <a:r>
                <a:rPr lang="en-US" sz="1750" b="1" i="0" u="none" strike="noStrike" cap="none" dirty="0">
                  <a:solidFill>
                    <a:schemeClr val="dk1"/>
                  </a:solidFill>
                  <a:latin typeface="Candara"/>
                  <a:ea typeface="Candara"/>
                  <a:cs typeface="Candara"/>
                  <a:sym typeface="Candara"/>
                </a:rPr>
                <a:t>Exploration Activity: </a:t>
              </a:r>
              <a:r>
                <a:rPr lang="en-US" sz="1750" b="0" i="0" u="none" strike="noStrike" cap="none" dirty="0">
                  <a:solidFill>
                    <a:schemeClr val="dk1"/>
                  </a:solidFill>
                  <a:latin typeface="Candara"/>
                  <a:ea typeface="Candara"/>
                  <a:cs typeface="Candara"/>
                  <a:sym typeface="Candara"/>
                </a:rPr>
                <a:t>An activity assigned at the beginning of the module where students view a video by the Nimiipuu and take detailed notes addressing themes of historic and modern relationships with the elements in considering hazards and cultural values.</a:t>
              </a:r>
            </a:p>
          </p:txBody>
        </p:sp>
        <p:sp>
          <p:nvSpPr>
            <p:cNvPr id="133" name="Google Shape;133;p3"/>
            <p:cNvSpPr/>
            <p:nvPr/>
          </p:nvSpPr>
          <p:spPr>
            <a:xfrm>
              <a:off x="364638" y="615365"/>
              <a:ext cx="1485610" cy="2396905"/>
            </a:xfrm>
            <a:custGeom>
              <a:avLst/>
              <a:gdLst/>
              <a:ahLst/>
              <a:cxnLst/>
              <a:rect l="l" t="t" r="r" b="b"/>
              <a:pathLst>
                <a:path w="120000" h="120000" extrusionOk="0">
                  <a:moveTo>
                    <a:pt x="120000" y="0"/>
                  </a:moveTo>
                  <a:lnTo>
                    <a:pt x="0" y="120000"/>
                  </a:lnTo>
                </a:path>
              </a:pathLst>
            </a:custGeom>
            <a:noFill/>
            <a:ln>
              <a:noFill/>
            </a:ln>
          </p:spPr>
        </p:sp>
        <p:sp>
          <p:nvSpPr>
            <p:cNvPr id="134" name="Google Shape;134;p3"/>
            <p:cNvSpPr/>
            <p:nvPr/>
          </p:nvSpPr>
          <p:spPr>
            <a:xfrm>
              <a:off x="364638" y="2346360"/>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txBox="1"/>
            <p:nvPr/>
          </p:nvSpPr>
          <p:spPr>
            <a:xfrm>
              <a:off x="364638" y="2346360"/>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750"/>
                <a:buFont typeface="Noto Sans Symbols"/>
                <a:buNone/>
              </a:pPr>
              <a:r>
                <a:rPr lang="en-US" sz="1750" b="1" i="0" u="none" strike="noStrike" cap="none" dirty="0">
                  <a:solidFill>
                    <a:schemeClr val="dk1"/>
                  </a:solidFill>
                  <a:latin typeface="Candara"/>
                  <a:ea typeface="Candara"/>
                  <a:cs typeface="Candara"/>
                  <a:sym typeface="Candara"/>
                </a:rPr>
                <a:t>Opening Discussion: </a:t>
              </a:r>
              <a:r>
                <a:rPr lang="en-US" sz="1750" i="0" u="none" strike="noStrike" cap="none" dirty="0">
                  <a:solidFill>
                    <a:schemeClr val="dk1"/>
                  </a:solidFill>
                  <a:latin typeface="Candara"/>
                  <a:ea typeface="Candara"/>
                  <a:cs typeface="Candara"/>
                  <a:sym typeface="Candara"/>
                </a:rPr>
                <a:t>A class discussion where students share their video notes based on the elements and cultural values.</a:t>
              </a:r>
              <a:endParaRPr sz="1750" i="0" u="none" strike="noStrike" cap="none" dirty="0">
                <a:solidFill>
                  <a:schemeClr val="dk1"/>
                </a:solidFill>
                <a:latin typeface="Calibri"/>
                <a:ea typeface="Calibri"/>
                <a:cs typeface="Calibri"/>
                <a:sym typeface="Calibri"/>
              </a:endParaRPr>
            </a:p>
          </p:txBody>
        </p:sp>
        <p:sp>
          <p:nvSpPr>
            <p:cNvPr id="136" name="Google Shape;136;p3"/>
            <p:cNvSpPr/>
            <p:nvPr/>
          </p:nvSpPr>
          <p:spPr>
            <a:xfrm>
              <a:off x="364638" y="615365"/>
              <a:ext cx="1485610" cy="3926970"/>
            </a:xfrm>
            <a:custGeom>
              <a:avLst/>
              <a:gdLst/>
              <a:ahLst/>
              <a:cxnLst/>
              <a:rect l="l" t="t" r="r" b="b"/>
              <a:pathLst>
                <a:path w="120000" h="120000" extrusionOk="0">
                  <a:moveTo>
                    <a:pt x="120000" y="0"/>
                  </a:moveTo>
                  <a:lnTo>
                    <a:pt x="0" y="120000"/>
                  </a:lnTo>
                </a:path>
              </a:pathLst>
            </a:custGeom>
            <a:noFill/>
            <a:ln>
              <a:noFill/>
            </a:ln>
          </p:spPr>
        </p:sp>
        <p:sp>
          <p:nvSpPr>
            <p:cNvPr id="137" name="Google Shape;137;p3"/>
            <p:cNvSpPr/>
            <p:nvPr/>
          </p:nvSpPr>
          <p:spPr>
            <a:xfrm>
              <a:off x="364638" y="3876424"/>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txBox="1"/>
            <p:nvPr/>
          </p:nvSpPr>
          <p:spPr>
            <a:xfrm>
              <a:off x="364638" y="3876424"/>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1750"/>
                <a:buFont typeface="Candara"/>
                <a:buNone/>
              </a:pPr>
              <a:r>
                <a:rPr lang="en-US" sz="1750" b="1" i="0" u="none" strike="noStrike" cap="none" dirty="0">
                  <a:solidFill>
                    <a:schemeClr val="dk1"/>
                  </a:solidFill>
                  <a:latin typeface="Candara"/>
                  <a:ea typeface="Candara"/>
                  <a:cs typeface="Candara"/>
                  <a:sym typeface="Candara"/>
                </a:rPr>
                <a:t>Module Content:</a:t>
              </a:r>
              <a:r>
                <a:rPr lang="en-US" sz="1750" b="0" i="0" u="none" strike="noStrike" cap="none" dirty="0">
                  <a:solidFill>
                    <a:schemeClr val="dk1"/>
                  </a:solidFill>
                  <a:latin typeface="Candara"/>
                  <a:ea typeface="Candara"/>
                  <a:cs typeface="Candara"/>
                  <a:sym typeface="Candara"/>
                </a:rPr>
                <a:t>  Informational content offers insight into the historic and modern relationships with the elements in considering hazards and cultural values.</a:t>
              </a:r>
              <a:endParaRPr lang="en-US" sz="1750" b="0" i="0" u="none" strike="noStrike" cap="none" dirty="0">
                <a:solidFill>
                  <a:schemeClr val="dk1"/>
                </a:solidFill>
                <a:latin typeface="Calibri"/>
                <a:ea typeface="Calibri"/>
                <a:cs typeface="Calibri"/>
                <a:sym typeface="Calibri"/>
              </a:endParaRPr>
            </a:p>
          </p:txBody>
        </p:sp>
        <p:sp>
          <p:nvSpPr>
            <p:cNvPr id="139" name="Google Shape;139;p3"/>
            <p:cNvSpPr/>
            <p:nvPr/>
          </p:nvSpPr>
          <p:spPr>
            <a:xfrm>
              <a:off x="364638" y="615365"/>
              <a:ext cx="1485610" cy="5457034"/>
            </a:xfrm>
            <a:custGeom>
              <a:avLst/>
              <a:gdLst/>
              <a:ahLst/>
              <a:cxnLst/>
              <a:rect l="l" t="t" r="r" b="b"/>
              <a:pathLst>
                <a:path w="120000" h="120000" extrusionOk="0">
                  <a:moveTo>
                    <a:pt x="120000" y="0"/>
                  </a:moveTo>
                  <a:lnTo>
                    <a:pt x="0" y="120000"/>
                  </a:lnTo>
                </a:path>
              </a:pathLst>
            </a:custGeom>
            <a:noFill/>
            <a:ln>
              <a:noFill/>
            </a:ln>
          </p:spPr>
        </p:sp>
        <p:sp>
          <p:nvSpPr>
            <p:cNvPr id="140" name="Google Shape;140;p3"/>
            <p:cNvSpPr/>
            <p:nvPr/>
          </p:nvSpPr>
          <p:spPr>
            <a:xfrm>
              <a:off x="364638" y="5406488"/>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txBox="1"/>
            <p:nvPr/>
          </p:nvSpPr>
          <p:spPr>
            <a:xfrm>
              <a:off x="364638" y="5406488"/>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1750"/>
                <a:buFont typeface="Candara"/>
                <a:buNone/>
              </a:pPr>
              <a:r>
                <a:rPr lang="en-US" sz="1750" b="1" i="0" u="none" strike="noStrike" cap="none" dirty="0">
                  <a:solidFill>
                    <a:schemeClr val="dk1"/>
                  </a:solidFill>
                  <a:latin typeface="Candara"/>
                  <a:ea typeface="Candara"/>
                  <a:cs typeface="Candara"/>
                  <a:sym typeface="Candara"/>
                </a:rPr>
                <a:t>Holistic Understandings : </a:t>
              </a:r>
              <a:r>
                <a:rPr lang="en-US" sz="1750" b="0" i="0" u="none" strike="noStrike" cap="none" dirty="0">
                  <a:solidFill>
                    <a:schemeClr val="dk1"/>
                  </a:solidFill>
                  <a:latin typeface="Candara"/>
                  <a:ea typeface="Candara"/>
                  <a:cs typeface="Candara"/>
                  <a:sym typeface="Candara"/>
                </a:rPr>
                <a:t>Assigned as homework, students write a reflection on the role of FEMA and/or agency representatives in honoring Nimiipuu values, relationships, balance and responsibility in preparation and adaptation to hazards.</a:t>
              </a:r>
              <a:endParaRPr sz="1750" b="0" i="0" u="none" strike="noStrike" cap="none" dirty="0">
                <a:solidFill>
                  <a:schemeClr val="dk1"/>
                </a:solidFill>
                <a:latin typeface="Candara"/>
                <a:ea typeface="Candara"/>
                <a:cs typeface="Candara"/>
                <a:sym typeface="Candar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5" name="Picture 4" descr="A body of water with trees and mountains in the background&#10;&#10;Description automatically generated with low confidence">
            <a:extLst>
              <a:ext uri="{FF2B5EF4-FFF2-40B4-BE49-F238E27FC236}">
                <a16:creationId xmlns:a16="http://schemas.microsoft.com/office/drawing/2014/main" id="{D5395B32-E1B6-4681-852A-C178A442C26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8" name="Google Shape;148;p4"/>
          <p:cNvSpPr txBox="1">
            <a:spLocks noGrp="1"/>
          </p:cNvSpPr>
          <p:nvPr>
            <p:ph type="title"/>
          </p:nvPr>
        </p:nvSpPr>
        <p:spPr>
          <a:xfrm>
            <a:off x="0" y="9359"/>
            <a:ext cx="12192000" cy="1241925"/>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lvl="0" indent="0" algn="l" rtl="0">
              <a:lnSpc>
                <a:spcPct val="107000"/>
              </a:lnSpc>
              <a:spcBef>
                <a:spcPts val="0"/>
              </a:spcBef>
              <a:spcAft>
                <a:spcPts val="0"/>
              </a:spcAft>
              <a:buClr>
                <a:schemeClr val="dk1"/>
              </a:buClr>
              <a:buSzPts val="2800"/>
              <a:buFont typeface="Candara"/>
              <a:buNone/>
            </a:pPr>
            <a:r>
              <a:rPr lang="en-US" sz="2800" b="1">
                <a:latin typeface="Candara"/>
                <a:ea typeface="Candara"/>
                <a:cs typeface="Candara"/>
                <a:sym typeface="Candara"/>
              </a:rPr>
              <a:t>EXPLORATION ACTIVITY: </a:t>
            </a:r>
            <a:r>
              <a:rPr lang="en-US" sz="2200">
                <a:latin typeface="Candara"/>
                <a:ea typeface="Candara"/>
                <a:cs typeface="Candara"/>
                <a:sym typeface="Candara"/>
              </a:rPr>
              <a:t> As a sovereign nation, the Nez Perce Tribe perpetuates the resilience of the Nimiipuu in their preparation and adaptation to modern hazards. This module describes the historical and modern contexts of climate change, floods, wildfires, and disease.</a:t>
            </a:r>
            <a:endParaRPr lang="en-US" sz="2200" dirty="0">
              <a:latin typeface="Candara"/>
              <a:ea typeface="Candara"/>
              <a:cs typeface="Candara"/>
              <a:sym typeface="Canda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026" name="Picture 2" descr="Climate Change Program | Nez Perce Tribe Water Resources Division">
            <a:extLst>
              <a:ext uri="{FF2B5EF4-FFF2-40B4-BE49-F238E27FC236}">
                <a16:creationId xmlns:a16="http://schemas.microsoft.com/office/drawing/2014/main" id="{58D51CC4-59C2-4E22-8103-AE26AA479036}"/>
              </a:ext>
            </a:extLst>
          </p:cNvPr>
          <p:cNvPicPr>
            <a:picLocks noChangeAspect="1" noChangeArrowheads="1"/>
          </p:cNvPicPr>
          <p:nvPr/>
        </p:nvPicPr>
        <p:blipFill rotWithShape="1">
          <a:blip r:embed="rId3" cstate="screen">
            <a:alphaModFix amt="70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0" y="-2677"/>
            <a:ext cx="12192000" cy="6848640"/>
          </a:xfrm>
          <a:prstGeom prst="rect">
            <a:avLst/>
          </a:prstGeom>
          <a:noFill/>
          <a:extLst>
            <a:ext uri="{909E8E84-426E-40dd-AFC4-6F175D3DCCD1}">
              <a14:hiddenFill xmlns:a14="http://schemas.microsoft.com/office/drawing/2010/main" xmlns="">
                <a:solidFill>
                  <a:srgbClr val="FFFFFF"/>
                </a:solidFill>
              </a14:hiddenFill>
            </a:ext>
          </a:extLst>
        </p:spPr>
      </p:pic>
      <p:sp>
        <p:nvSpPr>
          <p:cNvPr id="154" name="Google Shape;154;p5"/>
          <p:cNvSpPr txBox="1">
            <a:spLocks noGrp="1"/>
          </p:cNvSpPr>
          <p:nvPr>
            <p:ph type="title"/>
          </p:nvPr>
        </p:nvSpPr>
        <p:spPr>
          <a:xfrm>
            <a:off x="1588169" y="737937"/>
            <a:ext cx="9464842" cy="1506619"/>
          </a:xfrm>
          <a:prstGeom prst="rect">
            <a:avLst/>
          </a:prstGeom>
          <a:solidFill>
            <a:srgbClr val="FFFFFF">
              <a:alpha val="60000"/>
            </a:srgbClr>
          </a:solidFill>
          <a:ln>
            <a:noFill/>
          </a:ln>
        </p:spPr>
        <p:txBody>
          <a:bodyPr spcFirstLastPara="1" wrap="square" lIns="91425" tIns="45700" rIns="91425" bIns="45700" anchor="ctr" anchorCtr="0">
            <a:noAutofit/>
          </a:bodyPr>
          <a:lstStyle/>
          <a:p>
            <a:pPr marR="0" lvl="0" rtl="0">
              <a:lnSpc>
                <a:spcPct val="107000"/>
              </a:lnSpc>
              <a:spcBef>
                <a:spcPts val="0"/>
              </a:spcBef>
              <a:spcAft>
                <a:spcPts val="0"/>
              </a:spcAft>
              <a:buClr>
                <a:schemeClr val="dk1"/>
              </a:buClr>
              <a:buSzPts val="2000"/>
            </a:pPr>
            <a:r>
              <a:rPr lang="en-US" sz="2000" b="1" dirty="0">
                <a:latin typeface="Candara"/>
                <a:ea typeface="Candara"/>
                <a:cs typeface="Candara"/>
                <a:sym typeface="Candara"/>
              </a:rPr>
              <a:t>DIRECTIONS: </a:t>
            </a:r>
            <a:r>
              <a:rPr lang="en-US" sz="2000" dirty="0">
                <a:latin typeface="Candara"/>
                <a:ea typeface="Candara"/>
                <a:cs typeface="Candara"/>
                <a:sym typeface="Candara"/>
              </a:rPr>
              <a:t>Students watch the video and read the article about climate change and the Nimiipuu. This video and article should be reviewed before class. For both the video and article, complete Cornell Notes (template on the next page) while considering:</a:t>
            </a:r>
            <a:endParaRPr lang="en-US" sz="2200" dirty="0">
              <a:latin typeface="Candara"/>
              <a:ea typeface="Candara"/>
              <a:cs typeface="Candara"/>
              <a:sym typeface="Candara"/>
            </a:endParaRPr>
          </a:p>
        </p:txBody>
      </p:sp>
      <p:sp>
        <p:nvSpPr>
          <p:cNvPr id="156" name="Google Shape;156;p5"/>
          <p:cNvSpPr txBox="1"/>
          <p:nvPr/>
        </p:nvSpPr>
        <p:spPr>
          <a:xfrm>
            <a:off x="1588168" y="3720430"/>
            <a:ext cx="9464843" cy="2039098"/>
          </a:xfrm>
          <a:prstGeom prst="rect">
            <a:avLst/>
          </a:prstGeom>
          <a:solidFill>
            <a:srgbClr val="FFFFFF">
              <a:alpha val="6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342900" indent="-342900">
              <a:lnSpc>
                <a:spcPct val="107000"/>
              </a:lnSpc>
              <a:buClr>
                <a:schemeClr val="dk1"/>
              </a:buClr>
              <a:buSzPts val="2000"/>
              <a:buFont typeface="Arial" panose="020B0604020202020204" pitchFamily="34" charset="0"/>
              <a:buChar char="•"/>
              <a:defRPr sz="2000">
                <a:solidFill>
                  <a:schemeClr val="dk1"/>
                </a:solidFill>
                <a:latin typeface="Candara"/>
                <a:ea typeface="Candara"/>
                <a:cs typeface="Candar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indent="0">
              <a:buNone/>
            </a:pPr>
            <a:r>
              <a:rPr lang="en-US" b="1" dirty="0"/>
              <a:t>Resource List:</a:t>
            </a:r>
          </a:p>
          <a:p>
            <a:r>
              <a:rPr lang="en-US" dirty="0"/>
              <a:t>Video: </a:t>
            </a:r>
            <a:r>
              <a:rPr lang="en-US" dirty="0">
                <a:hlinkClick r:id="rId5"/>
              </a:rPr>
              <a:t>Blues to </a:t>
            </a:r>
            <a:r>
              <a:rPr lang="en-US" dirty="0" err="1">
                <a:hlinkClick r:id="rId5"/>
              </a:rPr>
              <a:t>Bitteroots</a:t>
            </a:r>
            <a:r>
              <a:rPr lang="en-US" dirty="0">
                <a:hlinkClick r:id="rId5"/>
              </a:rPr>
              <a:t> Coalition: Seasonal Round Trail Project</a:t>
            </a:r>
            <a:r>
              <a:rPr lang="en-US" dirty="0"/>
              <a:t>: </a:t>
            </a:r>
            <a:r>
              <a:rPr lang="en-US" dirty="0">
                <a:hlinkClick r:id="rId5"/>
              </a:rPr>
              <a:t>http://youtu.be/csMozN-pDvU</a:t>
            </a:r>
            <a:r>
              <a:rPr lang="en-US" dirty="0"/>
              <a:t>  </a:t>
            </a:r>
          </a:p>
          <a:p>
            <a:r>
              <a:rPr lang="en-US" dirty="0"/>
              <a:t>Article: </a:t>
            </a:r>
            <a:r>
              <a:rPr lang="en-US" dirty="0">
                <a:hlinkClick r:id="rId6"/>
              </a:rPr>
              <a:t>Nez Perce Tribe: Clearwater River Subbasin Climate Change Adaptation Plan</a:t>
            </a:r>
            <a:r>
              <a:rPr lang="en-US" dirty="0"/>
              <a:t>: </a:t>
            </a:r>
            <a:r>
              <a:rPr lang="en-US" dirty="0">
                <a:hlinkClick r:id="rId6"/>
              </a:rPr>
              <a:t>http://www7.nau.edu/itep/main/tcc/docs/tribes/tribes_NezPerce_Clearwater.pdf</a:t>
            </a:r>
            <a:endParaRPr lang="en-US" dirty="0"/>
          </a:p>
        </p:txBody>
      </p:sp>
      <p:sp>
        <p:nvSpPr>
          <p:cNvPr id="10" name="TextBox 9">
            <a:extLst>
              <a:ext uri="{FF2B5EF4-FFF2-40B4-BE49-F238E27FC236}">
                <a16:creationId xmlns:a16="http://schemas.microsoft.com/office/drawing/2014/main" id="{E4600D01-A791-4CD6-BAB1-9285E4D7B9A6}"/>
              </a:ext>
            </a:extLst>
          </p:cNvPr>
          <p:cNvSpPr txBox="1"/>
          <p:nvPr/>
        </p:nvSpPr>
        <p:spPr>
          <a:xfrm>
            <a:off x="1588168" y="2244556"/>
            <a:ext cx="9464843" cy="1475874"/>
          </a:xfrm>
          <a:prstGeom prst="rect">
            <a:avLst/>
          </a:prstGeom>
          <a:solidFill>
            <a:srgbClr val="FFFFFF">
              <a:alpha val="6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a:lnSpc>
                <a:spcPct val="107000"/>
              </a:lnSpc>
              <a:buClr>
                <a:schemeClr val="dk1"/>
              </a:buClr>
              <a:buSzPts val="2000"/>
              <a:buFont typeface="Calibri"/>
              <a:buNone/>
              <a:defRPr sz="2000" b="1">
                <a:solidFill>
                  <a:schemeClr val="dk1"/>
                </a:solidFill>
                <a:latin typeface="Candara"/>
                <a:ea typeface="Candara"/>
                <a:cs typeface="Candara"/>
                <a:sym typeface="Calibri"/>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342900" indent="-342900">
              <a:buFont typeface="Arial" panose="020B0604020202020204" pitchFamily="34" charset="0"/>
              <a:buChar char="•"/>
            </a:pPr>
            <a:r>
              <a:rPr lang="en-US" b="0" dirty="0">
                <a:sym typeface="Candara"/>
              </a:rPr>
              <a:t>Descriptions of the historical and modern contexts of climate change with examples/quotes</a:t>
            </a:r>
          </a:p>
          <a:p>
            <a:pPr marL="342900" indent="-342900">
              <a:buFont typeface="Arial" panose="020B0604020202020204" pitchFamily="34" charset="0"/>
              <a:buChar char="•"/>
            </a:pPr>
            <a:r>
              <a:rPr lang="en-US" b="0" dirty="0">
                <a:sym typeface="Candara"/>
              </a:rPr>
              <a:t>Examples for each of the elements – spirit, air, fire, and land</a:t>
            </a:r>
          </a:p>
          <a:p>
            <a:pPr marL="342900" indent="-342900">
              <a:buFont typeface="Arial" panose="020B0604020202020204" pitchFamily="34" charset="0"/>
              <a:buChar char="•"/>
            </a:pPr>
            <a:r>
              <a:rPr lang="en-US" b="0" dirty="0">
                <a:sym typeface="Candara"/>
              </a:rPr>
              <a:t>Summary of the video and article.</a:t>
            </a:r>
            <a:endParaRPr lang="en-US" b="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2052" name="Picture 4" descr="First people in the Americas came by sea, ancient tools unearthed by Idaho  river suggest | Science | AAAS">
            <a:extLst>
              <a:ext uri="{FF2B5EF4-FFF2-40B4-BE49-F238E27FC236}">
                <a16:creationId xmlns:a16="http://schemas.microsoft.com/office/drawing/2014/main" id="{AEF2D664-2D8B-4DDA-81DC-E26283BE1B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66" name="Google Shape;166;p6"/>
          <p:cNvSpPr txBox="1">
            <a:spLocks noGrp="1"/>
          </p:cNvSpPr>
          <p:nvPr>
            <p:ph type="title"/>
          </p:nvPr>
        </p:nvSpPr>
        <p:spPr>
          <a:xfrm>
            <a:off x="0" y="-9690"/>
            <a:ext cx="12211051" cy="525422"/>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a:latin typeface="Candara"/>
                <a:ea typeface="Candara"/>
                <a:cs typeface="Candara"/>
                <a:sym typeface="Candara"/>
              </a:rPr>
              <a:t>Opening Discussion:</a:t>
            </a:r>
            <a:endParaRPr sz="2200">
              <a:latin typeface="Candara"/>
              <a:ea typeface="Candara"/>
              <a:cs typeface="Candara"/>
              <a:sym typeface="Candara"/>
            </a:endParaRPr>
          </a:p>
        </p:txBody>
      </p:sp>
      <p:sp>
        <p:nvSpPr>
          <p:cNvPr id="167" name="Google Shape;167;p6"/>
          <p:cNvSpPr txBox="1"/>
          <p:nvPr/>
        </p:nvSpPr>
        <p:spPr>
          <a:xfrm>
            <a:off x="0" y="512141"/>
            <a:ext cx="12211051" cy="1444996"/>
          </a:xfrm>
          <a:prstGeom prst="rect">
            <a:avLst/>
          </a:prstGeom>
          <a:solidFill>
            <a:srgbClr val="FFFFFF">
              <a:alpha val="69803"/>
            </a:srgbClr>
          </a:solidFill>
          <a:ln>
            <a:noFill/>
          </a:ln>
        </p:spPr>
        <p:txBody>
          <a:bodyPr spcFirstLastPara="1" wrap="square" lIns="91425" tIns="45700" rIns="91425" bIns="45700" anchor="ctr" anchorCtr="0">
            <a:noAutofit/>
          </a:bodyPr>
          <a:lstStyle/>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Read the article about </a:t>
            </a:r>
            <a:r>
              <a:rPr lang="en-US" sz="2200" b="0" u="none" dirty="0" err="1">
                <a:solidFill>
                  <a:schemeClr val="dk1"/>
                </a:solidFill>
                <a:latin typeface="Candara"/>
                <a:ea typeface="Candara"/>
                <a:cs typeface="Candara"/>
                <a:sym typeface="Candara"/>
              </a:rPr>
              <a:t>Nipéhe</a:t>
            </a:r>
            <a:r>
              <a:rPr lang="en-US" sz="2200" b="0" u="none" dirty="0">
                <a:solidFill>
                  <a:schemeClr val="dk1"/>
                </a:solidFill>
                <a:latin typeface="Candara"/>
                <a:ea typeface="Candara"/>
                <a:cs typeface="Candara"/>
                <a:sym typeface="Candara"/>
              </a:rPr>
              <a:t>, an ancient village of the Nimiipuu and archaeological site of the earliest evidence of humans in North America to date. </a:t>
            </a:r>
          </a:p>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Students share video notes based on the themes</a:t>
            </a:r>
            <a:endParaRPr lang="en-US" dirty="0"/>
          </a:p>
          <a:p>
            <a:pPr marL="457200" marR="0" lvl="0" indent="-457200" algn="l" rtl="0">
              <a:lnSpc>
                <a:spcPct val="107000"/>
              </a:lnSpc>
              <a:spcBef>
                <a:spcPts val="0"/>
              </a:spcBef>
              <a:spcAft>
                <a:spcPts val="0"/>
              </a:spcAft>
              <a:buClr>
                <a:schemeClr val="dk1"/>
              </a:buClr>
              <a:buSzPts val="2200"/>
              <a:buFont typeface="Arial"/>
              <a:buChar char="•"/>
            </a:pPr>
            <a:r>
              <a:rPr lang="en-US" sz="2200" b="0" u="none" dirty="0">
                <a:solidFill>
                  <a:schemeClr val="dk1"/>
                </a:solidFill>
                <a:latin typeface="Candara"/>
                <a:ea typeface="Candara"/>
                <a:cs typeface="Candara"/>
                <a:sym typeface="Candara"/>
              </a:rPr>
              <a:t>Identify common values as a class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2"/>
        <p:cNvGrpSpPr/>
        <p:nvPr/>
      </p:nvGrpSpPr>
      <p:grpSpPr>
        <a:xfrm>
          <a:off x="0" y="0"/>
          <a:ext cx="0" cy="0"/>
          <a:chOff x="0" y="0"/>
          <a:chExt cx="0" cy="0"/>
        </a:xfrm>
      </p:grpSpPr>
      <p:pic>
        <p:nvPicPr>
          <p:cNvPr id="3076" name="Picture 4" descr="Digging up history">
            <a:extLst>
              <a:ext uri="{FF2B5EF4-FFF2-40B4-BE49-F238E27FC236}">
                <a16:creationId xmlns:a16="http://schemas.microsoft.com/office/drawing/2014/main" id="{F5489C68-C688-4E5D-A4EA-801BBEE7C2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95137" y="-33846"/>
            <a:ext cx="9801726" cy="692569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sp>
        <p:nvSpPr>
          <p:cNvPr id="198" name="Google Shape;198;p10"/>
          <p:cNvSpPr txBox="1"/>
          <p:nvPr/>
        </p:nvSpPr>
        <p:spPr>
          <a:xfrm>
            <a:off x="0" y="0"/>
            <a:ext cx="12192000" cy="1042737"/>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dirty="0">
                <a:solidFill>
                  <a:schemeClr val="dk1"/>
                </a:solidFill>
                <a:latin typeface="Candara"/>
                <a:ea typeface="Candara"/>
                <a:cs typeface="Candara"/>
                <a:sym typeface="Candara"/>
              </a:rPr>
              <a:t>Historical Context:  </a:t>
            </a:r>
            <a:r>
              <a:rPr lang="en-US" sz="2400" b="0" dirty="0">
                <a:solidFill>
                  <a:schemeClr val="dk1"/>
                </a:solidFill>
                <a:latin typeface="Candara"/>
                <a:ea typeface="Candara"/>
                <a:cs typeface="Candara"/>
                <a:sym typeface="Candara"/>
              </a:rPr>
              <a:t>Begin this module by watching Grandmother Tessie Williams – People of the Seventh Fire: </a:t>
            </a:r>
            <a:r>
              <a:rPr lang="en-US" sz="2400" b="0" dirty="0">
                <a:solidFill>
                  <a:schemeClr val="dk1"/>
                </a:solidFill>
                <a:latin typeface="Candara"/>
                <a:ea typeface="Candara"/>
                <a:cs typeface="Candara"/>
                <a:sym typeface="Candara"/>
                <a:hlinkClick r:id="rId4"/>
              </a:rPr>
              <a:t>https://youtu.be/mxyYORlFohQ</a:t>
            </a:r>
            <a:r>
              <a:rPr lang="en-US" sz="2400" b="0" dirty="0">
                <a:solidFill>
                  <a:schemeClr val="dk1"/>
                </a:solidFill>
                <a:latin typeface="Candara"/>
                <a:ea typeface="Candara"/>
                <a:cs typeface="Candara"/>
                <a:sym typeface="Candara"/>
              </a:rPr>
              <a:t> </a:t>
            </a:r>
            <a:endParaRPr lang="en-US" sz="2800" b="0" dirty="0">
              <a:solidFill>
                <a:schemeClr val="dk1"/>
              </a:solidFill>
              <a:latin typeface="Candara"/>
              <a:ea typeface="Candara"/>
              <a:cs typeface="Candara"/>
              <a:sym typeface="Candara"/>
            </a:endParaRPr>
          </a:p>
        </p:txBody>
      </p:sp>
      <p:pic>
        <p:nvPicPr>
          <p:cNvPr id="2" name="Online Media 1" title="Grandmother Tessie Williams: Nez Perce/ Cayuse - People Of The Seventh Fire (*PART 1 of 2)">
            <a:hlinkClick r:id="" action="ppaction://media"/>
            <a:extLst>
              <a:ext uri="{FF2B5EF4-FFF2-40B4-BE49-F238E27FC236}">
                <a16:creationId xmlns:a16="http://schemas.microsoft.com/office/drawing/2014/main" id="{76BA54BA-11F6-4012-A5B1-80DC5F19DC4C}"/>
              </a:ext>
            </a:extLst>
          </p:cNvPr>
          <p:cNvPicPr>
            <a:picLocks noRot="1" noChangeAspect="1"/>
          </p:cNvPicPr>
          <p:nvPr>
            <a:videoFile r:link="rId1"/>
          </p:nvPr>
        </p:nvPicPr>
        <p:blipFill>
          <a:blip r:embed="rId5"/>
          <a:stretch>
            <a:fillRect/>
          </a:stretch>
        </p:blipFill>
        <p:spPr>
          <a:xfrm>
            <a:off x="949749" y="1042737"/>
            <a:ext cx="10292501" cy="5815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pic>
        <p:nvPicPr>
          <p:cNvPr id="2" name="Online Media 1" title="FEMA:  Continuity of Operations for Tribal Govt's">
            <a:hlinkClick r:id="" action="ppaction://media"/>
            <a:extLst>
              <a:ext uri="{FF2B5EF4-FFF2-40B4-BE49-F238E27FC236}">
                <a16:creationId xmlns:a16="http://schemas.microsoft.com/office/drawing/2014/main" id="{C80BD52C-B156-4D85-AEA2-62345EC5E671}"/>
              </a:ext>
            </a:extLst>
          </p:cNvPr>
          <p:cNvPicPr>
            <a:picLocks noRot="1" noChangeAspect="1"/>
          </p:cNvPicPr>
          <p:nvPr>
            <a:videoFile r:link="rId1"/>
          </p:nvPr>
        </p:nvPicPr>
        <p:blipFill>
          <a:blip r:embed="rId4"/>
          <a:stretch>
            <a:fillRect/>
          </a:stretch>
        </p:blipFill>
        <p:spPr>
          <a:xfrm>
            <a:off x="1514642" y="0"/>
            <a:ext cx="9162716" cy="6872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TotalTime>
  <Words>3542</Words>
  <Application>Microsoft Office PowerPoint</Application>
  <PresentationFormat>Widescreen</PresentationFormat>
  <Paragraphs>240</Paragraphs>
  <Slides>23</Slides>
  <Notes>23</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MODULE 5 Preparation and Adaptation: Nimiipuu</vt:lpstr>
      <vt:lpstr>PowerPoint Presentation</vt:lpstr>
      <vt:lpstr>PowerPoint Presentation</vt:lpstr>
      <vt:lpstr>EXPLORATION ACTIVITY:  As a sovereign nation, the Nez Perce Tribe perpetuates the resilience of the Nimiipuu in their preparation and adaptation to modern hazards. This module describes the historical and modern contexts of climate change, floods, wildfires, and disease.</vt:lpstr>
      <vt:lpstr>DIRECTIONS: Students watch the video and read the article about climate change and the Nimiipuu. This video and article should be reviewed before class. For both the video and article, complete Cornell Notes (template on the next page) while considering:</vt:lpstr>
      <vt:lpstr>Opening Discussion:</vt:lpstr>
      <vt:lpstr>PowerPoint Presentation</vt:lpstr>
      <vt:lpstr>PowerPoint Presentation</vt:lpstr>
      <vt:lpstr>PowerPoint Presentation</vt:lpstr>
      <vt:lpstr>Opening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to Review: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Place-Based Identities: Nimiipuu</dc:title>
  <dc:creator>Ciarra</dc:creator>
  <cp:lastModifiedBy>Julie Maldonado</cp:lastModifiedBy>
  <cp:revision>24</cp:revision>
  <dcterms:created xsi:type="dcterms:W3CDTF">2021-02-14T21:10:57Z</dcterms:created>
  <dcterms:modified xsi:type="dcterms:W3CDTF">2022-11-15T17:25:36Z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0x01010074FDD5B8BB38BE4191F693F525DC8E16</vt:lpwstr>
  </property>
</Properties>
</file>