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4"/>
  </p:notesMasterIdLst>
  <p:handoutMasterIdLst>
    <p:handoutMasterId r:id="rId35"/>
  </p:handoutMasterIdLst>
  <p:sldIdLst>
    <p:sldId id="313" r:id="rId6"/>
    <p:sldId id="301" r:id="rId7"/>
    <p:sldId id="314" r:id="rId8"/>
    <p:sldId id="316" r:id="rId9"/>
    <p:sldId id="318" r:id="rId10"/>
    <p:sldId id="319" r:id="rId11"/>
    <p:sldId id="320" r:id="rId12"/>
    <p:sldId id="321" r:id="rId13"/>
    <p:sldId id="322" r:id="rId14"/>
    <p:sldId id="326" r:id="rId15"/>
    <p:sldId id="327" r:id="rId16"/>
    <p:sldId id="328" r:id="rId17"/>
    <p:sldId id="329" r:id="rId18"/>
    <p:sldId id="330" r:id="rId19"/>
    <p:sldId id="331" r:id="rId20"/>
    <p:sldId id="332" r:id="rId21"/>
    <p:sldId id="333" r:id="rId22"/>
    <p:sldId id="334" r:id="rId23"/>
    <p:sldId id="335" r:id="rId24"/>
    <p:sldId id="317" r:id="rId25"/>
    <p:sldId id="336" r:id="rId26"/>
    <p:sldId id="337" r:id="rId27"/>
    <p:sldId id="338" r:id="rId28"/>
    <p:sldId id="339" r:id="rId29"/>
    <p:sldId id="340" r:id="rId30"/>
    <p:sldId id="341" r:id="rId31"/>
    <p:sldId id="342" r:id="rId32"/>
    <p:sldId id="343"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userDrawn="1">
          <p15:clr>
            <a:srgbClr val="A4A3A4"/>
          </p15:clr>
        </p15:guide>
        <p15:guide id="2" pos="46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B5D"/>
    <a:srgbClr val="005288"/>
    <a:srgbClr val="005188"/>
    <a:srgbClr val="C0C2C4"/>
    <a:srgbClr val="B0B1B3"/>
    <a:srgbClr val="8A8B8A"/>
    <a:srgbClr val="002F80"/>
    <a:srgbClr val="003366"/>
    <a:srgbClr val="0072CE"/>
    <a:srgbClr val="002F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9" autoAdjust="0"/>
    <p:restoredTop sz="83582" autoAdjust="0"/>
  </p:normalViewPr>
  <p:slideViewPr>
    <p:cSldViewPr snapToGrid="0" snapToObjects="1">
      <p:cViewPr varScale="1">
        <p:scale>
          <a:sx n="91" d="100"/>
          <a:sy n="91" d="100"/>
        </p:scale>
        <p:origin x="-168" y="-104"/>
      </p:cViewPr>
      <p:guideLst>
        <p:guide orient="horz" pos="944"/>
        <p:guide pos="468"/>
      </p:guideLst>
    </p:cSldViewPr>
  </p:slideViewPr>
  <p:outlineViewPr>
    <p:cViewPr>
      <p:scale>
        <a:sx n="33" d="100"/>
        <a:sy n="33" d="100"/>
      </p:scale>
      <p:origin x="0" y="-100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A97C3-C405-524D-9CBE-0BC0D8901EF2}" type="datetimeFigureOut">
              <a:rPr lang="en-US" smtClean="0"/>
              <a:t>11/15/2022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11BCE4-DA71-794C-BB20-C7FCCBD5454E}" type="datetimeFigureOut">
              <a:rPr lang="en-US" smtClean="0"/>
              <a:t>11/15/2022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mages.app.goo.gl/ss9m67jGdNBhQESc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mages.app.goo.gl/ss9m67jGdNBhQESc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32vcntOp0i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mages.app.goo.gl/ss9m67jGdNBhQESc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a:buSzPts val="1100"/>
            </a:pPr>
            <a:r>
              <a:rPr lang="en-US"/>
              <a:t>Moon phase picture from @timeanddate.com website.</a:t>
            </a:r>
            <a:endParaRPr/>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teacher will show the different phases in the moon phases. The </a:t>
            </a:r>
            <a:r>
              <a:rPr lang="en-US" dirty="0" err="1"/>
              <a:t>Kū</a:t>
            </a:r>
            <a:r>
              <a:rPr lang="en-US" dirty="0"/>
              <a:t> phases is seen as important days for fishermen and farmers because of the size of moon. This means that when the moon is a certain size there are many intangible perceptions involved as to how to best fish and farm. </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10</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The moon phases for day 7 – 10 show the moon phase in a position that does not show a visible moon and therefore these days are used for rest and preparation.</a:t>
            </a:r>
          </a:p>
        </p:txBody>
      </p:sp>
      <p:sp>
        <p:nvSpPr>
          <p:cNvPr id="4" name="Slide Number Placeholder 3"/>
          <p:cNvSpPr>
            <a:spLocks noGrp="1"/>
          </p:cNvSpPr>
          <p:nvPr>
            <p:ph type="sldNum" sz="quarter" idx="5"/>
          </p:nvPr>
        </p:nvSpPr>
        <p:spPr/>
        <p:txBody>
          <a:bodyPr/>
          <a:lstStyle/>
          <a:p>
            <a:fld id="{4BAF53EF-993C-FF42-8B62-CEF57763A78D}" type="slidenum">
              <a:rPr lang="en-US" smtClean="0"/>
              <a:t>11</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rtl="0">
              <a:lnSpc>
                <a:spcPct val="100000"/>
              </a:lnSpc>
              <a:spcBef>
                <a:spcPts val="0"/>
              </a:spcBef>
              <a:spcAft>
                <a:spcPts val="0"/>
              </a:spcAft>
              <a:buClr>
                <a:srgbClr val="000000"/>
              </a:buClr>
              <a:buSzPts val="1100"/>
              <a:buFont typeface="Arial"/>
              <a:buNone/>
            </a:pPr>
            <a:r>
              <a:rPr lang="en-US" dirty="0"/>
              <a:t>Western Pacific Regional Fishery Management Council. Hawaiian Lunar Calendar. Published December 16, 2019. Picture from </a:t>
            </a:r>
            <a:r>
              <a:rPr lang="en-US" dirty="0" err="1"/>
              <a:t>Archive.hokulea.com</a:t>
            </a:r>
            <a:r>
              <a:rPr lang="en-US" dirty="0"/>
              <a:t> @ </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https://images.app.goo.gl/ss9m67jGd</a:t>
            </a:r>
            <a:r>
              <a:rPr lang="en-US" sz="1200" b="0" i="0" u="none" strike="noStrike" cap="none" dirty="0">
                <a:solidFill>
                  <a:srgbClr val="000000"/>
                </a:solidFill>
                <a:latin typeface="Arial"/>
                <a:ea typeface="Arial"/>
                <a:cs typeface="Arial"/>
                <a:sym typeface="Arial"/>
              </a:rPr>
              <a:t>. </a:t>
            </a:r>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12</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The teacher will highlight these days that lead to the full moon. By learning these days and what size the moon will be the student will know before hand when the full moon will be in the sky.</a:t>
            </a:r>
          </a:p>
        </p:txBody>
      </p:sp>
      <p:sp>
        <p:nvSpPr>
          <p:cNvPr id="4" name="Slide Number Placeholder 3"/>
          <p:cNvSpPr>
            <a:spLocks noGrp="1"/>
          </p:cNvSpPr>
          <p:nvPr>
            <p:ph type="sldNum" sz="quarter" idx="5"/>
          </p:nvPr>
        </p:nvSpPr>
        <p:spPr/>
        <p:txBody>
          <a:bodyPr/>
          <a:lstStyle/>
          <a:p>
            <a:fld id="{4BAF53EF-993C-FF42-8B62-CEF57763A78D}" type="slidenum">
              <a:rPr lang="en-US" smtClean="0"/>
              <a:t>13</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en-US" dirty="0"/>
              <a:t>The teacher will highlight the full moons because during these days there are different phenomena that occur each month that are related between the moon and the ocean. </a:t>
            </a:r>
          </a:p>
        </p:txBody>
      </p:sp>
      <p:sp>
        <p:nvSpPr>
          <p:cNvPr id="4" name="Slide Number Placeholder 3"/>
          <p:cNvSpPr>
            <a:spLocks noGrp="1"/>
          </p:cNvSpPr>
          <p:nvPr>
            <p:ph type="sldNum" sz="quarter" idx="5"/>
          </p:nvPr>
        </p:nvSpPr>
        <p:spPr/>
        <p:txBody>
          <a:bodyPr/>
          <a:lstStyle/>
          <a:p>
            <a:fld id="{4BAF53EF-993C-FF42-8B62-CEF57763A78D}" type="slidenum">
              <a:rPr lang="en-US" smtClean="0"/>
              <a:t>14</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en-US" dirty="0"/>
              <a:t>Teacher will highlight these days and show a pattern between the size of the moon and what to do during those days with fishing and farming.</a:t>
            </a:r>
          </a:p>
        </p:txBody>
      </p:sp>
      <p:sp>
        <p:nvSpPr>
          <p:cNvPr id="4" name="Slide Number Placeholder 3"/>
          <p:cNvSpPr>
            <a:spLocks noGrp="1"/>
          </p:cNvSpPr>
          <p:nvPr>
            <p:ph type="sldNum" sz="quarter" idx="5"/>
          </p:nvPr>
        </p:nvSpPr>
        <p:spPr/>
        <p:txBody>
          <a:bodyPr/>
          <a:lstStyle/>
          <a:p>
            <a:fld id="{4BAF53EF-993C-FF42-8B62-CEF57763A78D}" type="slidenum">
              <a:rPr lang="en-US" smtClean="0"/>
              <a:t>15</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en-US" dirty="0"/>
              <a:t>Western Pacific Regional Fishery Management Council. Hawaiian Lunar Calendar. Published December 16, 2019. Picture from </a:t>
            </a:r>
            <a:r>
              <a:rPr lang="en-US" dirty="0" err="1"/>
              <a:t>Archive.hokulea.com</a:t>
            </a:r>
            <a:r>
              <a:rPr lang="en-US" dirty="0"/>
              <a:t> @ </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https://images.app.goo.gl/ss9m67jGd</a:t>
            </a:r>
            <a:r>
              <a:rPr lang="en-US" sz="1200" b="0" i="0" u="none" strike="noStrike" cap="none" dirty="0">
                <a:solidFill>
                  <a:srgbClr val="000000"/>
                </a:solidFill>
                <a:latin typeface="Arial"/>
                <a:ea typeface="Arial"/>
                <a:cs typeface="Arial"/>
                <a:sym typeface="Arial"/>
              </a:rPr>
              <a:t>. </a:t>
            </a:r>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16</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The teacher will show how the moon size decreases and what happens in this stage of the </a:t>
            </a:r>
            <a:r>
              <a:rPr lang="en-US" dirty="0" err="1"/>
              <a:t>ʻole</a:t>
            </a:r>
            <a:r>
              <a:rPr lang="en-US" dirty="0"/>
              <a:t> moon.</a:t>
            </a:r>
          </a:p>
        </p:txBody>
      </p:sp>
      <p:sp>
        <p:nvSpPr>
          <p:cNvPr id="4" name="Slide Number Placeholder 3"/>
          <p:cNvSpPr>
            <a:spLocks noGrp="1"/>
          </p:cNvSpPr>
          <p:nvPr>
            <p:ph type="sldNum" sz="quarter" idx="5"/>
          </p:nvPr>
        </p:nvSpPr>
        <p:spPr/>
        <p:txBody>
          <a:bodyPr/>
          <a:lstStyle/>
          <a:p>
            <a:fld id="{4BAF53EF-993C-FF42-8B62-CEF57763A78D}" type="slidenum">
              <a:rPr lang="en-US" smtClean="0"/>
              <a:t>17</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en-US" dirty="0"/>
              <a:t>The teacher will highlight these days as being good for fishing and farming.  Also, highlight the size of the moon as it decreases.</a:t>
            </a:r>
          </a:p>
        </p:txBody>
      </p:sp>
      <p:sp>
        <p:nvSpPr>
          <p:cNvPr id="4" name="Slide Number Placeholder 3"/>
          <p:cNvSpPr>
            <a:spLocks noGrp="1"/>
          </p:cNvSpPr>
          <p:nvPr>
            <p:ph type="sldNum" sz="quarter" idx="5"/>
          </p:nvPr>
        </p:nvSpPr>
        <p:spPr/>
        <p:txBody>
          <a:bodyPr/>
          <a:lstStyle/>
          <a:p>
            <a:fld id="{4BAF53EF-993C-FF42-8B62-CEF57763A78D}" type="slidenum">
              <a:rPr lang="en-US" smtClean="0"/>
              <a:t>18</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en-US" dirty="0"/>
              <a:t>The teacher will show that each day has a different moon size and there are specific traditions to follow when understanding each day and their moon size.</a:t>
            </a:r>
          </a:p>
        </p:txBody>
      </p:sp>
      <p:sp>
        <p:nvSpPr>
          <p:cNvPr id="4" name="Slide Number Placeholder 3"/>
          <p:cNvSpPr>
            <a:spLocks noGrp="1"/>
          </p:cNvSpPr>
          <p:nvPr>
            <p:ph type="sldNum" sz="quarter" idx="5"/>
          </p:nvPr>
        </p:nvSpPr>
        <p:spPr/>
        <p:txBody>
          <a:bodyPr/>
          <a:lstStyle/>
          <a:p>
            <a:fld id="{4BAF53EF-993C-FF42-8B62-CEF57763A78D}" type="slidenum">
              <a:rPr lang="en-US" smtClean="0"/>
              <a:t>19</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20</a:t>
            </a:fld>
            <a:endParaRPr lang="en-US"/>
          </a:p>
        </p:txBody>
      </p:sp>
    </p:spTree>
    <p:extLst>
      <p:ext uri="{BB962C8B-B14F-4D97-AF65-F5344CB8AC3E}">
        <p14:creationId xmlns:p14="http://schemas.microsoft.com/office/powerpoint/2010/main" val="4263750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Photo Credit: KHON2 News. Understanding this dynamic will help in finding solutions to the flooding and help to create management plans that are mindful of this dynamic while using Indigenous knowledge of the moon phases.</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21</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Teacher will use this case study to discuss </a:t>
            </a:r>
            <a:r>
              <a:rPr lang="en-US" dirty="0" err="1"/>
              <a:t>pō</a:t>
            </a:r>
            <a:r>
              <a:rPr lang="en-US" dirty="0"/>
              <a:t> or the beginning of time, to discuss how Hawaiian language sources have answers from the past for the present, a </a:t>
            </a:r>
            <a:r>
              <a:rPr lang="en-US" dirty="0" err="1"/>
              <a:t>Masterʻs</a:t>
            </a:r>
            <a:r>
              <a:rPr lang="en-US" dirty="0"/>
              <a:t> thesis proposal including Indigenous knowledge to modern knowledge, and what to look for when discussing the </a:t>
            </a:r>
            <a:r>
              <a:rPr lang="en-US" dirty="0" err="1"/>
              <a:t>polynesian</a:t>
            </a:r>
            <a:r>
              <a:rPr lang="en-US" dirty="0"/>
              <a:t> worldview.</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22</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The teacher will put the students in groups of 4 or 5 to discuss the connection between place-based identities and climate change. Each student will receive a 5 inch x 5 inch canvas to draw their vision of how place-based identity helps with a disaster and/or emergency plans. Each group will development the skill of story-telling by creating a </a:t>
            </a:r>
            <a:r>
              <a:rPr lang="en-US" dirty="0" err="1"/>
              <a:t>moʻolelo</a:t>
            </a:r>
            <a:r>
              <a:rPr lang="en-US" dirty="0"/>
              <a:t> or story of how they created an emergency plan by using art and story-telling for the presentation in developing an a place-based management plan.</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23</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Each group will put together an art reflection on a poster board to present to stakeholders and government officials in presentations discussing how to be informed by Indigenous knowledge for solutions in climate change. The student will emphasize using art and storytelling to explain the process of why and how to create emergency management plans for climate change solutions.</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24</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The teacher will direct the student to read the article and answer the questions. This will be a group discussion and everyone is made to give at least one answer/reflection/concern of the article. The purpose of case studies is to understand what has been done before and see where to be informed by the failures and successes of the project they are reading about. This dynamic will help to create an emergency plan that is informed by what has been done prior yet including place-base to be more appropriate in active solutions.</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25</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The teacher will want the class to come together and share about what they thought of the class. These questions will guide them in discussion.</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26</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end of this instruction, the teacher will start off </a:t>
            </a:r>
            <a:r>
              <a:rPr lang="en-US" dirty="0" err="1"/>
              <a:t>oli</a:t>
            </a:r>
            <a:r>
              <a:rPr lang="en-US" dirty="0"/>
              <a:t> </a:t>
            </a:r>
            <a:r>
              <a:rPr lang="en-US" dirty="0" err="1"/>
              <a:t>mahalo</a:t>
            </a:r>
            <a:r>
              <a:rPr lang="en-US" dirty="0"/>
              <a:t> as a way to say </a:t>
            </a:r>
            <a:r>
              <a:rPr lang="en-US" dirty="0" err="1"/>
              <a:t>ʻthank</a:t>
            </a:r>
            <a:r>
              <a:rPr lang="en-US" dirty="0"/>
              <a:t> </a:t>
            </a:r>
            <a:r>
              <a:rPr lang="en-US" dirty="0" err="1"/>
              <a:t>youʻ</a:t>
            </a:r>
            <a:r>
              <a:rPr lang="en-US" dirty="0"/>
              <a:t> for the instruction.  Chant by </a:t>
            </a:r>
            <a:r>
              <a:rPr lang="en-US" dirty="0" err="1"/>
              <a:t>Kehau</a:t>
            </a:r>
            <a:r>
              <a:rPr lang="en-US" dirty="0"/>
              <a:t> </a:t>
            </a:r>
            <a:r>
              <a:rPr lang="en-US" dirty="0" err="1"/>
              <a:t>Camara</a:t>
            </a:r>
            <a:r>
              <a:rPr lang="en-US" dirty="0"/>
              <a:t>.. </a:t>
            </a:r>
            <a:r>
              <a:rPr lang="en-US" dirty="0" err="1"/>
              <a:t>Blogs.ksbe.edu</a:t>
            </a:r>
            <a:r>
              <a:rPr lang="en-US" dirty="0"/>
              <a:t>.</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27</a:t>
            </a:fld>
            <a:endParaRPr lang="en-US"/>
          </a:p>
        </p:txBody>
      </p:sp>
    </p:spTree>
    <p:extLst>
      <p:ext uri="{BB962C8B-B14F-4D97-AF65-F5344CB8AC3E}">
        <p14:creationId xmlns:p14="http://schemas.microsoft.com/office/powerpoint/2010/main" val="354808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This list of references is </a:t>
            </a:r>
            <a:r>
              <a:rPr lang="en-US"/>
              <a:t>to provide sources </a:t>
            </a:r>
            <a:r>
              <a:rPr lang="en-US" dirty="0"/>
              <a:t>of information.</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28</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1. Place-based identities connect to climate change by connecting the student to the place they come from. This connection allows for collaborations with community and government officials because of the need to work together. </a:t>
            </a:r>
          </a:p>
          <a:p>
            <a:pPr marL="0" lvl="0" indent="0" algn="l" rtl="0">
              <a:lnSpc>
                <a:spcPct val="100000"/>
              </a:lnSpc>
              <a:spcBef>
                <a:spcPts val="0"/>
              </a:spcBef>
              <a:spcAft>
                <a:spcPts val="0"/>
              </a:spcAft>
              <a:buSzPts val="1100"/>
              <a:buNone/>
            </a:pPr>
            <a:r>
              <a:rPr lang="en-US" dirty="0"/>
              <a:t>2. Understanding the moon phases aids in understanding the patterns and cycles of the world and knowing when to expect extreme weather disturbances.</a:t>
            </a:r>
          </a:p>
          <a:p>
            <a:pPr marL="0" lvl="0" indent="0" algn="l" rtl="0">
              <a:lnSpc>
                <a:spcPct val="100000"/>
              </a:lnSpc>
              <a:spcBef>
                <a:spcPts val="0"/>
              </a:spcBef>
              <a:spcAft>
                <a:spcPts val="0"/>
              </a:spcAft>
              <a:buSzPts val="1100"/>
              <a:buNone/>
            </a:pPr>
            <a:r>
              <a:rPr lang="en-US" dirty="0"/>
              <a:t>3. Using the moon phases to know days before extreme weather disturbances occur. </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4</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start of the module opens in traditional protocol with the </a:t>
            </a:r>
            <a:r>
              <a:rPr lang="en-US" sz="1200" i="1" kern="1200" dirty="0">
                <a:solidFill>
                  <a:schemeClr val="tx1"/>
                </a:solidFill>
                <a:effectLst/>
                <a:latin typeface="+mn-lt"/>
                <a:ea typeface="+mn-ea"/>
                <a:cs typeface="+mn-cs"/>
              </a:rPr>
              <a:t>E </a:t>
            </a:r>
            <a:r>
              <a:rPr lang="en-US" sz="1200" i="1" kern="1200" dirty="0" err="1">
                <a:solidFill>
                  <a:schemeClr val="tx1"/>
                </a:solidFill>
                <a:effectLst/>
                <a:latin typeface="+mn-lt"/>
                <a:ea typeface="+mn-ea"/>
                <a:cs typeface="+mn-cs"/>
              </a:rPr>
              <a:t>Hō</a:t>
            </a:r>
            <a:r>
              <a:rPr lang="en-US" sz="1200" i="1" kern="1200" dirty="0">
                <a:solidFill>
                  <a:schemeClr val="tx1"/>
                </a:solidFill>
                <a:effectLst/>
                <a:latin typeface="+mn-lt"/>
                <a:ea typeface="+mn-ea"/>
                <a:cs typeface="+mn-cs"/>
              </a:rPr>
              <a:t> Mai</a:t>
            </a:r>
            <a:r>
              <a:rPr lang="en-US" sz="1200" kern="1200" dirty="0">
                <a:solidFill>
                  <a:schemeClr val="tx1"/>
                </a:solidFill>
                <a:effectLst/>
                <a:latin typeface="+mn-lt"/>
                <a:ea typeface="+mn-ea"/>
                <a:cs typeface="+mn-cs"/>
              </a:rPr>
              <a:t> chant, which talks about bringing everyone together, both student and educator, with everyone learning from each other. The class and educator chant together, repeating the chant three times, becoming louder each time. The chant is by Edith </a:t>
            </a:r>
            <a:r>
              <a:rPr lang="en-US" sz="1200" kern="1200" dirty="0" err="1">
                <a:solidFill>
                  <a:schemeClr val="tx1"/>
                </a:solidFill>
                <a:effectLst/>
                <a:latin typeface="+mn-lt"/>
                <a:ea typeface="+mn-ea"/>
                <a:cs typeface="+mn-cs"/>
              </a:rPr>
              <a:t>Kanakaʻole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Kanahele</a:t>
            </a:r>
            <a:r>
              <a:rPr lang="en-US" sz="1200" kern="1200" dirty="0">
                <a:solidFill>
                  <a:schemeClr val="tx1"/>
                </a:solidFill>
                <a:effectLst/>
                <a:latin typeface="+mn-lt"/>
                <a:ea typeface="+mn-ea"/>
                <a:cs typeface="+mn-cs"/>
              </a:rPr>
              <a:t> and can be played for the class to learn and chant together, </a:t>
            </a:r>
            <a:r>
              <a:rPr lang="en-US" sz="1200" u="sng" kern="1200" dirty="0">
                <a:solidFill>
                  <a:schemeClr val="tx1"/>
                </a:solidFill>
                <a:effectLst/>
                <a:latin typeface="+mn-lt"/>
                <a:ea typeface="+mn-ea"/>
                <a:cs typeface="+mn-cs"/>
                <a:hlinkClick r:id="rId3"/>
              </a:rPr>
              <a:t>https://youtu.be/32vcntOp0i4</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BAF53EF-993C-FF42-8B62-CEF57763A78D}" type="slidenum">
              <a:rPr lang="en-US" smtClean="0"/>
              <a:t>5</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chant, explain that when doing this in Hawai‘i, each student would introduce themselves and where they are from in the Hawaiian language, and explain what connects them to this place. Introductions would be shared in the following way:</a:t>
            </a:r>
          </a:p>
          <a:p>
            <a:r>
              <a:rPr lang="en-US" sz="1200" i="1" kern="1200" dirty="0">
                <a:solidFill>
                  <a:schemeClr val="tx1"/>
                </a:solidFill>
                <a:effectLst/>
                <a:latin typeface="+mn-lt"/>
                <a:ea typeface="+mn-ea"/>
                <a:cs typeface="+mn-cs"/>
              </a:rPr>
              <a:t>Aloha. </a:t>
            </a:r>
            <a:endParaRPr lang="en-US"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ʻO</a:t>
            </a:r>
            <a:r>
              <a:rPr lang="en-US" sz="1200" i="1" kern="1200" dirty="0">
                <a:solidFill>
                  <a:schemeClr val="tx1"/>
                </a:solidFill>
                <a:effectLst/>
                <a:latin typeface="+mn-lt"/>
                <a:ea typeface="+mn-ea"/>
                <a:cs typeface="+mn-cs"/>
              </a:rPr>
              <a:t> (first &amp; last name) </a:t>
            </a:r>
            <a:r>
              <a:rPr lang="en-US" sz="1200" i="1" kern="1200" dirty="0" err="1">
                <a:solidFill>
                  <a:schemeClr val="tx1"/>
                </a:solidFill>
                <a:effectLst/>
                <a:latin typeface="+mn-lt"/>
                <a:ea typeface="+mn-ea"/>
                <a:cs typeface="+mn-cs"/>
              </a:rPr>
              <a:t>koʻu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inoa</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 (place of residence) </a:t>
            </a:r>
            <a:r>
              <a:rPr lang="en-US" sz="1200" i="1" kern="1200" dirty="0" err="1">
                <a:solidFill>
                  <a:schemeClr val="tx1"/>
                </a:solidFill>
                <a:effectLst/>
                <a:latin typeface="+mn-lt"/>
                <a:ea typeface="+mn-ea"/>
                <a:cs typeface="+mn-cs"/>
              </a:rPr>
              <a:t>mai</a:t>
            </a:r>
            <a:r>
              <a:rPr lang="en-US" sz="1200" i="1" kern="1200" dirty="0">
                <a:solidFill>
                  <a:schemeClr val="tx1"/>
                </a:solidFill>
                <a:effectLst/>
                <a:latin typeface="+mn-lt"/>
                <a:ea typeface="+mn-ea"/>
                <a:cs typeface="+mn-cs"/>
              </a:rPr>
              <a:t> au.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makes me </a:t>
            </a:r>
            <a:r>
              <a:rPr lang="en-US" sz="1200" i="1" kern="1200" dirty="0" err="1">
                <a:solidFill>
                  <a:schemeClr val="tx1"/>
                </a:solidFill>
                <a:effectLst/>
                <a:latin typeface="+mn-lt"/>
                <a:ea typeface="+mn-ea"/>
                <a:cs typeface="+mn-cs"/>
              </a:rPr>
              <a:t>pili</a:t>
            </a:r>
            <a:r>
              <a:rPr lang="en-US" sz="1200" i="1" kern="1200" dirty="0">
                <a:solidFill>
                  <a:schemeClr val="tx1"/>
                </a:solidFill>
                <a:effectLst/>
                <a:latin typeface="+mn-lt"/>
                <a:ea typeface="+mn-ea"/>
                <a:cs typeface="+mn-cs"/>
              </a:rPr>
              <a:t> to Hawaii?</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by doing introductions in the Hawaiian language, the student is being connected to another worldview. Have each student introduce themselves in the Hawaiian language and explain how they connect to the place they come from. This activity allows the students to have a connection to place and creates relationships with communities. </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6</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The teacher will connect the moon phases through oral history in storytelling. The story talks about the Goddess </a:t>
            </a:r>
            <a:r>
              <a:rPr lang="en-US" dirty="0" err="1"/>
              <a:t>Hina</a:t>
            </a:r>
            <a:r>
              <a:rPr lang="en-US" dirty="0"/>
              <a:t> that is connected to the moon and fishermen. This story is used as another source in learning how to remember stories that can connect the student to the lesson. In learning this story, the student will remember that the moon phases are related to what fishermen do on a daily basis, the connection between deities and people, and the tools of oral culture in remembering stories to help with understanding the solar system and it’s moon phases.</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7</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rtl="0">
              <a:lnSpc>
                <a:spcPct val="100000"/>
              </a:lnSpc>
              <a:spcBef>
                <a:spcPts val="0"/>
              </a:spcBef>
              <a:spcAft>
                <a:spcPts val="0"/>
              </a:spcAft>
              <a:buClr>
                <a:srgbClr val="000000"/>
              </a:buClr>
              <a:buSzPts val="1100"/>
              <a:buFont typeface="Arial"/>
              <a:buNone/>
            </a:pPr>
            <a:r>
              <a:rPr lang="en-US" dirty="0"/>
              <a:t>Western Pacific Regional Fishery Management Council. Hawaiian Lunar Calendar. Published December 16, 2019. The teacher will break up the days of the month in to ten days periods and go in to what happens in those days for the moon phases. The teacher will connect the moon phases to the size of the moon and explain what native people see and use when they fish and plant. The teacher will show the connectedness between moon phases and how men use those phases. Picture from </a:t>
            </a:r>
            <a:r>
              <a:rPr lang="en-US" dirty="0" err="1"/>
              <a:t>Archive.hokulea.com</a:t>
            </a:r>
            <a:r>
              <a:rPr lang="en-US" dirty="0"/>
              <a:t> @ </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https://images.app.goo.gl/ss9m67jGd</a:t>
            </a:r>
            <a:r>
              <a:rPr lang="en-US" sz="1200" b="0" i="0" u="none" strike="noStrike" cap="none" dirty="0">
                <a:solidFill>
                  <a:srgbClr val="000000"/>
                </a:solidFill>
                <a:latin typeface="Arial"/>
                <a:ea typeface="Arial"/>
                <a:cs typeface="Arial"/>
                <a:sym typeface="Arial"/>
              </a:rPr>
              <a:t>. </a:t>
            </a:r>
            <a:endParaRPr lang="en-US" dirty="0"/>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8</a:t>
            </a:fld>
            <a:endParaRPr lang="en-US"/>
          </a:p>
        </p:txBody>
      </p:sp>
    </p:spTree>
    <p:extLst>
      <p:ext uri="{BB962C8B-B14F-4D97-AF65-F5344CB8AC3E}">
        <p14:creationId xmlns:p14="http://schemas.microsoft.com/office/powerpoint/2010/main" val="398446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en-US" dirty="0"/>
              <a:t>The teacher will go through each day of the moon phases to show a pattern, shows the moon gradually increase/decrease in size, and what is associated with each moon phases/day for fishermen and farmers. The key days of the month are the full moon in which the moon connects to the ocean and that is a time of increased tides. In order to understand when this happens, an understanding of the moon phases are necessary so that when the full moon is upon us there will be knowledge of an increase in tide before it occurs.</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9</a:t>
            </a:fld>
            <a:endParaRPr lang="en-US"/>
          </a:p>
        </p:txBody>
      </p:sp>
    </p:spTree>
    <p:extLst>
      <p:ext uri="{BB962C8B-B14F-4D97-AF65-F5344CB8AC3E}">
        <p14:creationId xmlns:p14="http://schemas.microsoft.com/office/powerpoint/2010/main" val="398446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dirty="0"/>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94944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146061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dirty="0"/>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303282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1994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177896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dirty="0"/>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44152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36762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410152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278915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202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dirty="0"/>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31096402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85308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6729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dirty="0"/>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3113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dirty="0"/>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dirty="0"/>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dirty="0">
              <a:solidFill>
                <a:srgbClr val="5A5B5D"/>
              </a:solidFill>
            </a:endParaRPr>
          </a:p>
        </p:txBody>
      </p:sp>
    </p:spTree>
    <p:extLst>
      <p:ext uri="{BB962C8B-B14F-4D97-AF65-F5344CB8AC3E}">
        <p14:creationId xmlns:p14="http://schemas.microsoft.com/office/powerpoint/2010/main" val="1518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dirty="0"/>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403364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Tree>
    <p:extLst>
      <p:ext uri="{BB962C8B-B14F-4D97-AF65-F5344CB8AC3E}">
        <p14:creationId xmlns:p14="http://schemas.microsoft.com/office/powerpoint/2010/main" val="189194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177207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11/15/2022</a:t>
            </a:fld>
            <a:endParaRPr lang="en-US" dirty="0"/>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endParaRPr lang="en-US" dirty="0"/>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dirty="0"/>
          </a:p>
        </p:txBody>
      </p:sp>
    </p:spTree>
    <p:extLst>
      <p:ext uri="{BB962C8B-B14F-4D97-AF65-F5344CB8AC3E}">
        <p14:creationId xmlns:p14="http://schemas.microsoft.com/office/powerpoint/2010/main" val="653636983"/>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66" r:id="rId3"/>
    <p:sldLayoutId id="2147483667" r:id="rId4"/>
    <p:sldLayoutId id="2147483650" r:id="rId5"/>
    <p:sldLayoutId id="2147483651" r:id="rId6"/>
    <p:sldLayoutId id="2147483670" r:id="rId7"/>
    <p:sldLayoutId id="2147483652" r:id="rId8"/>
    <p:sldLayoutId id="2147483668" r:id="rId9"/>
    <p:sldLayoutId id="2147483653" r:id="rId10"/>
    <p:sldLayoutId id="2147483669" r:id="rId11"/>
    <p:sldLayoutId id="2147483654" r:id="rId12"/>
    <p:sldLayoutId id="2147483659" r:id="rId13"/>
    <p:sldLayoutId id="2147483658" r:id="rId14"/>
    <p:sldLayoutId id="2147483657" r:id="rId15"/>
    <p:sldLayoutId id="2147483662" r:id="rId16"/>
    <p:sldLayoutId id="2147483660" r:id="rId17"/>
    <p:sldLayoutId id="2147483672" r:id="rId18"/>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Google Shape;86;p1"/>
          <p:cNvPicPr preferRelativeResize="0"/>
          <p:nvPr/>
        </p:nvPicPr>
        <p:blipFill rotWithShape="1">
          <a:blip r:embed="rId3">
            <a:alphaModFix amt="70000"/>
          </a:blip>
          <a:srcRect/>
          <a:stretch/>
        </p:blipFill>
        <p:spPr>
          <a:xfrm>
            <a:off x="0" y="-20819"/>
            <a:ext cx="12233637" cy="6878819"/>
          </a:xfrm>
          <a:prstGeom prst="rect">
            <a:avLst/>
          </a:prstGeom>
          <a:noFill/>
          <a:ln>
            <a:noFill/>
          </a:ln>
        </p:spPr>
      </p:pic>
      <p:sp>
        <p:nvSpPr>
          <p:cNvPr id="84" name="Google Shape;84;p1"/>
          <p:cNvSpPr txBox="1">
            <a:spLocks noGrp="1"/>
          </p:cNvSpPr>
          <p:nvPr>
            <p:ph type="title"/>
          </p:nvPr>
        </p:nvSpPr>
        <p:spPr>
          <a:xfrm>
            <a:off x="130360" y="753737"/>
            <a:ext cx="10515600" cy="1325563"/>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ct val="100000"/>
              <a:buFont typeface="Calibri"/>
              <a:buNone/>
            </a:pPr>
            <a:r>
              <a:rPr lang="en-US" sz="5000" b="1" dirty="0">
                <a:solidFill>
                  <a:schemeClr val="bg1"/>
                </a:solidFill>
                <a:latin typeface="Franklin Gothic Medium"/>
                <a:cs typeface="Franklin Gothic Medium"/>
              </a:rPr>
              <a:t>Module #7: </a:t>
            </a:r>
            <a:br>
              <a:rPr lang="en-US" sz="5000" b="1" dirty="0">
                <a:solidFill>
                  <a:schemeClr val="bg1"/>
                </a:solidFill>
                <a:latin typeface="Franklin Gothic Medium"/>
                <a:cs typeface="Franklin Gothic Medium"/>
              </a:rPr>
            </a:br>
            <a:r>
              <a:rPr lang="en-US" sz="5000" b="1" dirty="0">
                <a:solidFill>
                  <a:schemeClr val="bg1"/>
                </a:solidFill>
                <a:latin typeface="Franklin Gothic Medium"/>
                <a:cs typeface="Franklin Gothic Medium"/>
              </a:rPr>
              <a:t>Hawaiian Place-Based Identities</a:t>
            </a:r>
            <a:br>
              <a:rPr lang="en-US" sz="5000" b="1" dirty="0">
                <a:solidFill>
                  <a:schemeClr val="bg1"/>
                </a:solidFill>
                <a:latin typeface="Franklin Gothic Medium"/>
                <a:cs typeface="Franklin Gothic Medium"/>
              </a:rPr>
            </a:br>
            <a:endParaRPr sz="5000" b="1" dirty="0">
              <a:solidFill>
                <a:schemeClr val="bg1"/>
              </a:solidFill>
              <a:latin typeface="Franklin Gothic Medium"/>
              <a:cs typeface="Franklin Gothic Medium"/>
            </a:endParaRPr>
          </a:p>
        </p:txBody>
      </p:sp>
    </p:spTree>
    <p:extLst>
      <p:ext uri="{BB962C8B-B14F-4D97-AF65-F5344CB8AC3E}">
        <p14:creationId xmlns:p14="http://schemas.microsoft.com/office/powerpoint/2010/main" val="6328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dirty="0" err="1"/>
              <a:t>Anahulu</a:t>
            </a:r>
            <a:r>
              <a:rPr lang="en-US" dirty="0"/>
              <a:t> </a:t>
            </a:r>
            <a:r>
              <a:rPr lang="en-US" dirty="0" err="1"/>
              <a:t>Hoʻonui</a:t>
            </a:r>
            <a:r>
              <a:rPr lang="en-US" dirty="0"/>
              <a:t>: </a:t>
            </a:r>
            <a:r>
              <a:rPr lang="en-US" dirty="0" err="1"/>
              <a:t>Kū</a:t>
            </a:r>
            <a:r>
              <a:rPr lang="en-US" dirty="0"/>
              <a:t> Moon Phases </a:t>
            </a:r>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a:xfrm>
            <a:off x="711200" y="1411033"/>
            <a:ext cx="5131808" cy="371679"/>
          </a:xfrm>
        </p:spPr>
        <p:txBody>
          <a:bodyPr/>
          <a:lstStyle/>
          <a:p>
            <a:pPr lvl="0"/>
            <a:r>
              <a:rPr lang="en-US" dirty="0"/>
              <a:t>Day 3: Moon phase is called </a:t>
            </a:r>
            <a:r>
              <a:rPr lang="en-US" dirty="0" err="1"/>
              <a:t>Kūkahi</a:t>
            </a:r>
            <a:endParaRPr lang="en-US" dirty="0"/>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a:xfrm>
            <a:off x="738194" y="1930784"/>
            <a:ext cx="5129793" cy="1673283"/>
          </a:xfrm>
        </p:spPr>
        <p:txBody>
          <a:bodyPr>
            <a:normAutofit/>
          </a:bodyPr>
          <a:lstStyle/>
          <a:p>
            <a:r>
              <a:rPr lang="en-US" dirty="0"/>
              <a:t>Visible in early evening. </a:t>
            </a:r>
          </a:p>
          <a:p>
            <a:r>
              <a:rPr lang="en-US" dirty="0"/>
              <a:t>Excellent fishing in lagoon, bay, and deep sea. </a:t>
            </a:r>
          </a:p>
          <a:p>
            <a:r>
              <a:rPr lang="en-US" dirty="0"/>
              <a:t>Good farming, i.e. for </a:t>
            </a:r>
            <a:r>
              <a:rPr lang="en-US" dirty="0" err="1"/>
              <a:t>ʻuala</a:t>
            </a:r>
            <a:r>
              <a:rPr lang="en-US" dirty="0"/>
              <a:t>, </a:t>
            </a:r>
            <a:r>
              <a:rPr lang="en-US" dirty="0" err="1"/>
              <a:t>kalo</a:t>
            </a:r>
            <a:r>
              <a:rPr lang="en-US" dirty="0"/>
              <a:t>, &amp; </a:t>
            </a:r>
            <a:r>
              <a:rPr lang="en-US" dirty="0" err="1"/>
              <a:t>maiʻa</a:t>
            </a:r>
            <a:r>
              <a:rPr lang="en-US" dirty="0"/>
              <a:t>.</a:t>
            </a:r>
          </a:p>
          <a:p>
            <a:endParaRPr lang="en-US" dirty="0"/>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a:xfrm>
            <a:off x="6322005" y="1448381"/>
            <a:ext cx="5131808" cy="371679"/>
          </a:xfrm>
        </p:spPr>
        <p:txBody>
          <a:bodyPr/>
          <a:lstStyle/>
          <a:p>
            <a:pPr lvl="0">
              <a:lnSpc>
                <a:spcPct val="90000"/>
              </a:lnSpc>
              <a:buClr>
                <a:srgbClr val="7030A0"/>
              </a:buClr>
              <a:buSzPct val="75630"/>
            </a:pPr>
            <a:r>
              <a:rPr lang="en-US" dirty="0">
                <a:solidFill>
                  <a:schemeClr val="dk1"/>
                </a:solidFill>
              </a:rPr>
              <a:t>Day  5: Moon phase is called </a:t>
            </a:r>
            <a:r>
              <a:rPr lang="en-US" dirty="0" err="1">
                <a:solidFill>
                  <a:schemeClr val="dk1"/>
                </a:solidFill>
              </a:rPr>
              <a:t>Kūkolu</a:t>
            </a:r>
            <a:endParaRPr lang="en-US" dirty="0"/>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a:xfrm>
            <a:off x="6322005" y="1968132"/>
            <a:ext cx="5131808" cy="1691957"/>
          </a:xfrm>
        </p:spPr>
        <p:txBody>
          <a:bodyPr/>
          <a:lstStyle/>
          <a:p>
            <a:r>
              <a:rPr lang="en-US" dirty="0"/>
              <a:t>Visible in day. </a:t>
            </a:r>
          </a:p>
          <a:p>
            <a:r>
              <a:rPr lang="en-US" dirty="0"/>
              <a:t>	Good fishing in canoe and beach. Collect </a:t>
            </a:r>
            <a:r>
              <a:rPr lang="en-US" dirty="0" err="1"/>
              <a:t>wana</a:t>
            </a:r>
            <a:r>
              <a:rPr lang="en-US" dirty="0"/>
              <a:t> and </a:t>
            </a:r>
            <a:r>
              <a:rPr lang="en-US" dirty="0" err="1"/>
              <a:t>limu</a:t>
            </a:r>
            <a:r>
              <a:rPr lang="en-US" dirty="0"/>
              <a:t>. </a:t>
            </a:r>
          </a:p>
          <a:p>
            <a:r>
              <a:rPr lang="en-US" dirty="0"/>
              <a:t>	Good planting, i.e. </a:t>
            </a:r>
            <a:r>
              <a:rPr lang="en-US" dirty="0" err="1"/>
              <a:t>ʻuala</a:t>
            </a:r>
            <a:r>
              <a:rPr lang="en-US" dirty="0"/>
              <a:t>, </a:t>
            </a:r>
            <a:r>
              <a:rPr lang="en-US" dirty="0" err="1"/>
              <a:t>kalo</a:t>
            </a:r>
            <a:r>
              <a:rPr lang="en-US" dirty="0"/>
              <a:t>, &amp; </a:t>
            </a:r>
            <a:r>
              <a:rPr lang="en-US" dirty="0" err="1"/>
              <a:t>maiʻa</a:t>
            </a:r>
            <a:r>
              <a:rPr lang="en-US" dirty="0"/>
              <a:t>.</a:t>
            </a:r>
          </a:p>
          <a:p>
            <a:pPr marL="0" indent="0">
              <a:buNone/>
            </a:pPr>
            <a:endParaRPr lang="en-US" dirty="0"/>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10</a:t>
            </a:fld>
            <a:endParaRPr lang="en-US" dirty="0"/>
          </a:p>
        </p:txBody>
      </p:sp>
      <p:sp>
        <p:nvSpPr>
          <p:cNvPr id="9" name="Text Placeholder 4">
            <a:extLst>
              <a:ext uri="{FF2B5EF4-FFF2-40B4-BE49-F238E27FC236}">
                <a16:creationId xmlns:a16="http://schemas.microsoft.com/office/drawing/2014/main" id="{CE0D3D10-4DA8-FC48-A1F3-3137A42F887A}"/>
              </a:ext>
            </a:extLst>
          </p:cNvPr>
          <p:cNvSpPr txBox="1">
            <a:spLocks/>
          </p:cNvSpPr>
          <p:nvPr/>
        </p:nvSpPr>
        <p:spPr>
          <a:xfrm>
            <a:off x="863600" y="3654921"/>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Clr>
                <a:srgbClr val="7030A0"/>
              </a:buClr>
              <a:buSzPct val="75630"/>
            </a:pPr>
            <a:r>
              <a:rPr lang="en-US" dirty="0">
                <a:solidFill>
                  <a:schemeClr val="dk1"/>
                </a:solidFill>
              </a:rPr>
              <a:t>Day 4: Moon phase is called </a:t>
            </a:r>
            <a:r>
              <a:rPr lang="en-US" dirty="0" err="1">
                <a:solidFill>
                  <a:schemeClr val="dk1"/>
                </a:solidFill>
              </a:rPr>
              <a:t>Kūlua</a:t>
            </a:r>
            <a:endParaRPr lang="en-US" dirty="0"/>
          </a:p>
        </p:txBody>
      </p:sp>
      <p:sp>
        <p:nvSpPr>
          <p:cNvPr id="10" name="Content Placeholder 1">
            <a:extLst>
              <a:ext uri="{FF2B5EF4-FFF2-40B4-BE49-F238E27FC236}">
                <a16:creationId xmlns:a16="http://schemas.microsoft.com/office/drawing/2014/main" id="{C251FA61-0D34-C846-BD69-D44978983F77}"/>
              </a:ext>
            </a:extLst>
          </p:cNvPr>
          <p:cNvSpPr txBox="1">
            <a:spLocks/>
          </p:cNvSpPr>
          <p:nvPr/>
        </p:nvSpPr>
        <p:spPr>
          <a:xfrm>
            <a:off x="890594" y="4174672"/>
            <a:ext cx="5129793" cy="1673283"/>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baseline="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Visible through evening. </a:t>
            </a:r>
          </a:p>
          <a:p>
            <a:r>
              <a:rPr lang="en-US" dirty="0"/>
              <a:t>Excellent fishing in lagoon, bay, and deep sea. </a:t>
            </a:r>
          </a:p>
          <a:p>
            <a:r>
              <a:rPr lang="en-US" dirty="0"/>
              <a:t>	Good planting, i.e. </a:t>
            </a:r>
            <a:r>
              <a:rPr lang="en-US" dirty="0" err="1"/>
              <a:t>ʻuala</a:t>
            </a:r>
            <a:r>
              <a:rPr lang="en-US" dirty="0"/>
              <a:t>, </a:t>
            </a:r>
            <a:r>
              <a:rPr lang="en-US" dirty="0" err="1"/>
              <a:t>kalo</a:t>
            </a:r>
            <a:r>
              <a:rPr lang="en-US" dirty="0"/>
              <a:t>, &amp; </a:t>
            </a:r>
            <a:r>
              <a:rPr lang="en-US" dirty="0" err="1"/>
              <a:t>maiʻa</a:t>
            </a:r>
            <a:r>
              <a:rPr lang="en-US" dirty="0"/>
              <a:t>.</a:t>
            </a:r>
          </a:p>
          <a:p>
            <a:endParaRPr lang="en-US" dirty="0"/>
          </a:p>
          <a:p>
            <a:endParaRPr lang="en-US" dirty="0"/>
          </a:p>
          <a:p>
            <a:pPr marL="0" indent="0">
              <a:buFont typeface="Wingdings" charset="2"/>
              <a:buNone/>
            </a:pPr>
            <a:endParaRPr lang="en-US" dirty="0"/>
          </a:p>
        </p:txBody>
      </p:sp>
      <p:sp>
        <p:nvSpPr>
          <p:cNvPr id="11" name="Text Placeholder 2">
            <a:extLst>
              <a:ext uri="{FF2B5EF4-FFF2-40B4-BE49-F238E27FC236}">
                <a16:creationId xmlns:a16="http://schemas.microsoft.com/office/drawing/2014/main" id="{B4CC39BD-1A7B-3249-8438-210CF04EDCA0}"/>
              </a:ext>
            </a:extLst>
          </p:cNvPr>
          <p:cNvSpPr txBox="1">
            <a:spLocks/>
          </p:cNvSpPr>
          <p:nvPr/>
        </p:nvSpPr>
        <p:spPr>
          <a:xfrm>
            <a:off x="6474405" y="3729617"/>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nSpc>
                <a:spcPct val="90000"/>
              </a:lnSpc>
              <a:buClr>
                <a:srgbClr val="7030A0"/>
              </a:buClr>
              <a:buSzPct val="75630"/>
            </a:pPr>
            <a:r>
              <a:rPr lang="en-US" dirty="0">
                <a:solidFill>
                  <a:schemeClr val="dk1"/>
                </a:solidFill>
              </a:rPr>
              <a:t>Day 6: Moon phase is called </a:t>
            </a:r>
            <a:r>
              <a:rPr lang="en-US" dirty="0" err="1">
                <a:solidFill>
                  <a:schemeClr val="dk1"/>
                </a:solidFill>
              </a:rPr>
              <a:t>Kūpau</a:t>
            </a:r>
            <a:endParaRPr lang="en-US" dirty="0"/>
          </a:p>
        </p:txBody>
      </p:sp>
      <p:sp>
        <p:nvSpPr>
          <p:cNvPr id="12" name="Content Placeholder 3">
            <a:extLst>
              <a:ext uri="{FF2B5EF4-FFF2-40B4-BE49-F238E27FC236}">
                <a16:creationId xmlns:a16="http://schemas.microsoft.com/office/drawing/2014/main" id="{5C88F56D-CF6E-AB48-9398-CA82C9DCC7AF}"/>
              </a:ext>
            </a:extLst>
          </p:cNvPr>
          <p:cNvSpPr txBox="1">
            <a:spLocks/>
          </p:cNvSpPr>
          <p:nvPr/>
        </p:nvSpPr>
        <p:spPr>
          <a:xfrm>
            <a:off x="6474405" y="4249368"/>
            <a:ext cx="5131808" cy="1691957"/>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Visible through late evening. </a:t>
            </a:r>
          </a:p>
          <a:p>
            <a:r>
              <a:rPr lang="en-US" dirty="0"/>
              <a:t>Good fishing in lagoon, bay, and offshore. </a:t>
            </a:r>
          </a:p>
          <a:p>
            <a:r>
              <a:rPr lang="en-US" dirty="0"/>
              <a:t>	Good planting, i.e. </a:t>
            </a:r>
            <a:r>
              <a:rPr lang="en-US" dirty="0" err="1"/>
              <a:t>ʻuala</a:t>
            </a:r>
            <a:r>
              <a:rPr lang="en-US" dirty="0"/>
              <a:t>, </a:t>
            </a:r>
            <a:r>
              <a:rPr lang="en-US" dirty="0" err="1"/>
              <a:t>kalo</a:t>
            </a:r>
            <a:r>
              <a:rPr lang="en-US" dirty="0"/>
              <a:t>, &amp; </a:t>
            </a:r>
            <a:r>
              <a:rPr lang="en-US" dirty="0" err="1"/>
              <a:t>maiʻa</a:t>
            </a:r>
            <a:r>
              <a:rPr lang="en-US" dirty="0"/>
              <a:t>.</a:t>
            </a:r>
          </a:p>
        </p:txBody>
      </p:sp>
    </p:spTree>
    <p:extLst>
      <p:ext uri="{BB962C8B-B14F-4D97-AF65-F5344CB8AC3E}">
        <p14:creationId xmlns:p14="http://schemas.microsoft.com/office/powerpoint/2010/main" val="1234020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dirty="0" err="1"/>
              <a:t>Anahulu</a:t>
            </a:r>
            <a:r>
              <a:rPr lang="en-US" dirty="0"/>
              <a:t> </a:t>
            </a:r>
            <a:r>
              <a:rPr lang="en-US" dirty="0" err="1"/>
              <a:t>Hoʻonui</a:t>
            </a:r>
            <a:r>
              <a:rPr lang="en-US" dirty="0"/>
              <a:t>: </a:t>
            </a:r>
            <a:r>
              <a:rPr lang="en-US" dirty="0" err="1"/>
              <a:t>ʻOle</a:t>
            </a:r>
            <a:r>
              <a:rPr lang="en-US" dirty="0"/>
              <a:t> Moon Phases 	</a:t>
            </a:r>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a:xfrm>
            <a:off x="711200" y="1411033"/>
            <a:ext cx="5131808" cy="371679"/>
          </a:xfrm>
        </p:spPr>
        <p:txBody>
          <a:bodyPr/>
          <a:lstStyle/>
          <a:p>
            <a:pPr lvl="0"/>
            <a:r>
              <a:rPr lang="en-US" dirty="0"/>
              <a:t>Day 7: Moon phase called </a:t>
            </a:r>
            <a:r>
              <a:rPr lang="en-US" dirty="0" err="1"/>
              <a:t>ʻolekūkahi</a:t>
            </a:r>
            <a:endParaRPr lang="en-US" dirty="0"/>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a:xfrm>
            <a:off x="738194" y="1930784"/>
            <a:ext cx="5129793" cy="1673283"/>
          </a:xfrm>
        </p:spPr>
        <p:txBody>
          <a:bodyPr>
            <a:normAutofit fontScale="92500"/>
          </a:bodyPr>
          <a:lstStyle/>
          <a:p>
            <a:r>
              <a:rPr lang="en-US" dirty="0"/>
              <a:t>Visible until middle of night. Time to rest and prepare. </a:t>
            </a:r>
          </a:p>
          <a:p>
            <a:r>
              <a:rPr lang="en-US" dirty="0"/>
              <a:t>Poor fishing. </a:t>
            </a:r>
          </a:p>
          <a:p>
            <a:r>
              <a:rPr lang="en-US" dirty="0"/>
              <a:t>Unproductive planting, time for maintenance.</a:t>
            </a:r>
          </a:p>
          <a:p>
            <a:endParaRPr lang="en-US" dirty="0"/>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a:xfrm>
            <a:off x="6322005" y="1448381"/>
            <a:ext cx="5131808" cy="371679"/>
          </a:xfrm>
        </p:spPr>
        <p:txBody>
          <a:bodyPr/>
          <a:lstStyle/>
          <a:p>
            <a:pPr lvl="0">
              <a:lnSpc>
                <a:spcPct val="90000"/>
              </a:lnSpc>
              <a:buClr>
                <a:srgbClr val="7030A0"/>
              </a:buClr>
              <a:buSzPct val="75630"/>
            </a:pPr>
            <a:r>
              <a:rPr lang="en-US" dirty="0"/>
              <a:t>Day 9: Moon phase called </a:t>
            </a:r>
            <a:r>
              <a:rPr lang="en-US" dirty="0" err="1"/>
              <a:t>ʻolekūkolu</a:t>
            </a:r>
            <a:endParaRPr lang="en-US" dirty="0"/>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a:xfrm>
            <a:off x="6322005" y="1968132"/>
            <a:ext cx="5131808" cy="1691957"/>
          </a:xfrm>
        </p:spPr>
        <p:txBody>
          <a:bodyPr/>
          <a:lstStyle/>
          <a:p>
            <a:r>
              <a:rPr lang="en-US" dirty="0"/>
              <a:t>Visible until after midnight. A time to rest and prepare. </a:t>
            </a:r>
          </a:p>
          <a:p>
            <a:r>
              <a:rPr lang="en-US" dirty="0"/>
              <a:t>	Poor fishing. </a:t>
            </a:r>
          </a:p>
          <a:p>
            <a:r>
              <a:rPr lang="en-US" dirty="0"/>
              <a:t>	Unproductive farming.</a:t>
            </a:r>
          </a:p>
          <a:p>
            <a:pPr marL="0" indent="0">
              <a:buNone/>
            </a:pPr>
            <a:endParaRPr lang="en-US" dirty="0"/>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11</a:t>
            </a:fld>
            <a:endParaRPr lang="en-US" dirty="0"/>
          </a:p>
        </p:txBody>
      </p:sp>
      <p:sp>
        <p:nvSpPr>
          <p:cNvPr id="9" name="Text Placeholder 4">
            <a:extLst>
              <a:ext uri="{FF2B5EF4-FFF2-40B4-BE49-F238E27FC236}">
                <a16:creationId xmlns:a16="http://schemas.microsoft.com/office/drawing/2014/main" id="{CE0D3D10-4DA8-FC48-A1F3-3137A42F887A}"/>
              </a:ext>
            </a:extLst>
          </p:cNvPr>
          <p:cNvSpPr txBox="1">
            <a:spLocks/>
          </p:cNvSpPr>
          <p:nvPr/>
        </p:nvSpPr>
        <p:spPr>
          <a:xfrm>
            <a:off x="863600" y="3654921"/>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Clr>
                <a:srgbClr val="7030A0"/>
              </a:buClr>
              <a:buSzPct val="75630"/>
            </a:pPr>
            <a:r>
              <a:rPr lang="en-US" dirty="0"/>
              <a:t>Day 8: Moon phase called </a:t>
            </a:r>
            <a:r>
              <a:rPr lang="en-US" dirty="0" err="1"/>
              <a:t>ʻolekūlua</a:t>
            </a:r>
            <a:endParaRPr lang="en-US" dirty="0"/>
          </a:p>
        </p:txBody>
      </p:sp>
      <p:sp>
        <p:nvSpPr>
          <p:cNvPr id="10" name="Content Placeholder 1">
            <a:extLst>
              <a:ext uri="{FF2B5EF4-FFF2-40B4-BE49-F238E27FC236}">
                <a16:creationId xmlns:a16="http://schemas.microsoft.com/office/drawing/2014/main" id="{C251FA61-0D34-C846-BD69-D44978983F77}"/>
              </a:ext>
            </a:extLst>
          </p:cNvPr>
          <p:cNvSpPr txBox="1">
            <a:spLocks/>
          </p:cNvSpPr>
          <p:nvPr/>
        </p:nvSpPr>
        <p:spPr>
          <a:xfrm>
            <a:off x="890594" y="4174672"/>
            <a:ext cx="5129793" cy="1673283"/>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baseline="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Visible until after midnight. </a:t>
            </a:r>
          </a:p>
          <a:p>
            <a:r>
              <a:rPr lang="en-US" dirty="0"/>
              <a:t>Poor fishing. </a:t>
            </a:r>
          </a:p>
          <a:p>
            <a:r>
              <a:rPr lang="en-US" dirty="0"/>
              <a:t>Unproductive planting.</a:t>
            </a:r>
          </a:p>
          <a:p>
            <a:endParaRPr lang="en-US" dirty="0"/>
          </a:p>
          <a:p>
            <a:endParaRPr lang="en-US" dirty="0"/>
          </a:p>
          <a:p>
            <a:pPr marL="0" indent="0">
              <a:buFont typeface="Wingdings" charset="2"/>
              <a:buNone/>
            </a:pPr>
            <a:endParaRPr lang="en-US" dirty="0"/>
          </a:p>
        </p:txBody>
      </p:sp>
      <p:sp>
        <p:nvSpPr>
          <p:cNvPr id="11" name="Text Placeholder 2">
            <a:extLst>
              <a:ext uri="{FF2B5EF4-FFF2-40B4-BE49-F238E27FC236}">
                <a16:creationId xmlns:a16="http://schemas.microsoft.com/office/drawing/2014/main" id="{B4CC39BD-1A7B-3249-8438-210CF04EDCA0}"/>
              </a:ext>
            </a:extLst>
          </p:cNvPr>
          <p:cNvSpPr txBox="1">
            <a:spLocks/>
          </p:cNvSpPr>
          <p:nvPr/>
        </p:nvSpPr>
        <p:spPr>
          <a:xfrm>
            <a:off x="6474405" y="3729617"/>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Clr>
                <a:schemeClr val="dk1"/>
              </a:buClr>
              <a:buSzPts val="1800"/>
            </a:pPr>
            <a:r>
              <a:rPr lang="en-US" dirty="0"/>
              <a:t>Day 10: Moon phase called </a:t>
            </a:r>
            <a:r>
              <a:rPr lang="en-US" dirty="0" err="1"/>
              <a:t>ʻolepau</a:t>
            </a:r>
            <a:r>
              <a:rPr lang="en-US" dirty="0"/>
              <a:t> </a:t>
            </a:r>
          </a:p>
        </p:txBody>
      </p:sp>
      <p:sp>
        <p:nvSpPr>
          <p:cNvPr id="12" name="Content Placeholder 3">
            <a:extLst>
              <a:ext uri="{FF2B5EF4-FFF2-40B4-BE49-F238E27FC236}">
                <a16:creationId xmlns:a16="http://schemas.microsoft.com/office/drawing/2014/main" id="{5C88F56D-CF6E-AB48-9398-CA82C9DCC7AF}"/>
              </a:ext>
            </a:extLst>
          </p:cNvPr>
          <p:cNvSpPr txBox="1">
            <a:spLocks/>
          </p:cNvSpPr>
          <p:nvPr/>
        </p:nvSpPr>
        <p:spPr>
          <a:xfrm>
            <a:off x="6474405" y="4249368"/>
            <a:ext cx="5131808" cy="1691957"/>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Visible until after midnight. </a:t>
            </a:r>
          </a:p>
          <a:p>
            <a:r>
              <a:rPr lang="en-US" dirty="0"/>
              <a:t>	Poor fishing. </a:t>
            </a:r>
          </a:p>
          <a:p>
            <a:r>
              <a:rPr lang="en-US" dirty="0"/>
              <a:t>	Unproductive planting.</a:t>
            </a:r>
          </a:p>
        </p:txBody>
      </p:sp>
    </p:spTree>
    <p:extLst>
      <p:ext uri="{BB962C8B-B14F-4D97-AF65-F5344CB8AC3E}">
        <p14:creationId xmlns:p14="http://schemas.microsoft.com/office/powerpoint/2010/main" val="210436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err="1"/>
              <a:t>Anahulu</a:t>
            </a:r>
            <a:r>
              <a:rPr lang="en-US" b="1" dirty="0"/>
              <a:t> </a:t>
            </a:r>
            <a:r>
              <a:rPr lang="en-US" b="1" dirty="0" err="1"/>
              <a:t>Poepoe</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The following slides have Days 11-20 of the month with their respective names</a:t>
            </a:r>
          </a:p>
          <a:p>
            <a:pPr lvl="0"/>
            <a:endParaRPr lang="en-US" dirty="0"/>
          </a:p>
          <a:p>
            <a:pPr lvl="0"/>
            <a:r>
              <a:rPr lang="en-US" dirty="0" err="1"/>
              <a:t>Anahulu</a:t>
            </a:r>
            <a:r>
              <a:rPr lang="en-US" dirty="0"/>
              <a:t> = A period of ten days</a:t>
            </a:r>
          </a:p>
          <a:p>
            <a:pPr lvl="0"/>
            <a:endParaRPr lang="en-US" dirty="0"/>
          </a:p>
          <a:p>
            <a:pPr lvl="0"/>
            <a:r>
              <a:rPr lang="en-US" dirty="0" err="1"/>
              <a:t>Poepoe</a:t>
            </a:r>
            <a:r>
              <a:rPr lang="en-US" dirty="0"/>
              <a:t> = Full</a:t>
            </a:r>
          </a:p>
          <a:p>
            <a:pPr lvl="0"/>
            <a:endParaRPr lang="en-US" dirty="0"/>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12</a:t>
            </a:fld>
            <a:endParaRPr lang="en-US" dirty="0"/>
          </a:p>
        </p:txBody>
      </p:sp>
      <p:pic>
        <p:nvPicPr>
          <p:cNvPr id="7" name="Google Shape;156;p36"/>
          <p:cNvPicPr preferRelativeResize="0"/>
          <p:nvPr/>
        </p:nvPicPr>
        <p:blipFill rotWithShape="1">
          <a:blip r:embed="rId3">
            <a:alphaModFix/>
          </a:blip>
          <a:srcRect/>
          <a:stretch/>
        </p:blipFill>
        <p:spPr>
          <a:xfrm>
            <a:off x="104930" y="4377912"/>
            <a:ext cx="11932171" cy="1518525"/>
          </a:xfrm>
          <a:prstGeom prst="rect">
            <a:avLst/>
          </a:prstGeom>
          <a:noFill/>
          <a:ln>
            <a:noFill/>
          </a:ln>
        </p:spPr>
      </p:pic>
    </p:spTree>
    <p:extLst>
      <p:ext uri="{BB962C8B-B14F-4D97-AF65-F5344CB8AC3E}">
        <p14:creationId xmlns:p14="http://schemas.microsoft.com/office/powerpoint/2010/main" val="208090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dirty="0" err="1"/>
              <a:t>Anahulu</a:t>
            </a:r>
            <a:r>
              <a:rPr lang="en-US" dirty="0"/>
              <a:t> </a:t>
            </a:r>
            <a:r>
              <a:rPr lang="en-US" dirty="0" err="1"/>
              <a:t>Poepoe</a:t>
            </a:r>
            <a:r>
              <a:rPr lang="en-US" dirty="0"/>
              <a:t>	</a:t>
            </a:r>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a:xfrm>
            <a:off x="711200" y="1411033"/>
            <a:ext cx="5131808" cy="371679"/>
          </a:xfrm>
        </p:spPr>
        <p:txBody>
          <a:bodyPr/>
          <a:lstStyle/>
          <a:p>
            <a:pPr lvl="0"/>
            <a:r>
              <a:rPr lang="en-US" dirty="0">
                <a:solidFill>
                  <a:schemeClr val="dk1"/>
                </a:solidFill>
              </a:rPr>
              <a:t>Day 11: </a:t>
            </a:r>
            <a:r>
              <a:rPr lang="en-US" dirty="0" err="1">
                <a:solidFill>
                  <a:schemeClr val="dk1"/>
                </a:solidFill>
              </a:rPr>
              <a:t>Huna</a:t>
            </a:r>
            <a:endParaRPr lang="en-US" dirty="0"/>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a:xfrm>
            <a:off x="738194" y="1930784"/>
            <a:ext cx="5129793" cy="1673283"/>
          </a:xfrm>
        </p:spPr>
        <p:txBody>
          <a:bodyPr>
            <a:normAutofit/>
          </a:bodyPr>
          <a:lstStyle/>
          <a:p>
            <a:r>
              <a:rPr lang="en-US" dirty="0"/>
              <a:t>Visible until after midnight. </a:t>
            </a:r>
          </a:p>
          <a:p>
            <a:r>
              <a:rPr lang="en-US" dirty="0"/>
              <a:t>	Good fishing. </a:t>
            </a:r>
          </a:p>
          <a:p>
            <a:r>
              <a:rPr lang="en-US" dirty="0"/>
              <a:t>	Good planting rooted plants such as </a:t>
            </a:r>
            <a:r>
              <a:rPr lang="en-US" dirty="0" err="1"/>
              <a:t>ʻipu</a:t>
            </a:r>
            <a:r>
              <a:rPr lang="en-US" dirty="0"/>
              <a:t>.</a:t>
            </a:r>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a:xfrm>
            <a:off x="6322005" y="1448381"/>
            <a:ext cx="5131808" cy="371679"/>
          </a:xfrm>
        </p:spPr>
        <p:txBody>
          <a:bodyPr/>
          <a:lstStyle/>
          <a:p>
            <a:pPr lvl="0">
              <a:lnSpc>
                <a:spcPct val="90000"/>
              </a:lnSpc>
              <a:buClr>
                <a:srgbClr val="7030A0"/>
              </a:buClr>
              <a:buSzPct val="75630"/>
            </a:pPr>
            <a:r>
              <a:rPr lang="en-US" dirty="0">
                <a:solidFill>
                  <a:schemeClr val="dk1"/>
                </a:solidFill>
              </a:rPr>
              <a:t>Day 13: </a:t>
            </a:r>
            <a:r>
              <a:rPr lang="en-US" dirty="0" err="1">
                <a:solidFill>
                  <a:schemeClr val="dk1"/>
                </a:solidFill>
              </a:rPr>
              <a:t>Hua</a:t>
            </a:r>
            <a:r>
              <a:rPr lang="en-US" dirty="0">
                <a:solidFill>
                  <a:schemeClr val="dk1"/>
                </a:solidFill>
              </a:rPr>
              <a:t>: Sacred night to </a:t>
            </a:r>
            <a:r>
              <a:rPr lang="en-US" dirty="0" err="1">
                <a:solidFill>
                  <a:schemeClr val="dk1"/>
                </a:solidFill>
              </a:rPr>
              <a:t>Kāne</a:t>
            </a:r>
            <a:r>
              <a:rPr lang="en-US" dirty="0">
                <a:solidFill>
                  <a:schemeClr val="dk1"/>
                </a:solidFill>
              </a:rPr>
              <a:t> and </a:t>
            </a:r>
            <a:r>
              <a:rPr lang="en-US" dirty="0" err="1">
                <a:solidFill>
                  <a:schemeClr val="dk1"/>
                </a:solidFill>
              </a:rPr>
              <a:t>Lono</a:t>
            </a:r>
            <a:endParaRPr lang="en-US" dirty="0"/>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a:xfrm>
            <a:off x="6322005" y="1968132"/>
            <a:ext cx="5131808" cy="1691957"/>
          </a:xfrm>
        </p:spPr>
        <p:txBody>
          <a:bodyPr/>
          <a:lstStyle/>
          <a:p>
            <a:r>
              <a:rPr lang="en-US" dirty="0"/>
              <a:t>Visible until near dawn. </a:t>
            </a:r>
          </a:p>
          <a:p>
            <a:r>
              <a:rPr lang="en-US" dirty="0"/>
              <a:t>	Good fishing. </a:t>
            </a:r>
          </a:p>
          <a:p>
            <a:r>
              <a:rPr lang="en-US" dirty="0"/>
              <a:t>	Excellent planting.</a:t>
            </a:r>
          </a:p>
          <a:p>
            <a:pPr marL="0" indent="0">
              <a:buNone/>
            </a:pPr>
            <a:endParaRPr lang="en-US" dirty="0"/>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13</a:t>
            </a:fld>
            <a:endParaRPr lang="en-US" dirty="0"/>
          </a:p>
        </p:txBody>
      </p:sp>
      <p:sp>
        <p:nvSpPr>
          <p:cNvPr id="9" name="Text Placeholder 4">
            <a:extLst>
              <a:ext uri="{FF2B5EF4-FFF2-40B4-BE49-F238E27FC236}">
                <a16:creationId xmlns:a16="http://schemas.microsoft.com/office/drawing/2014/main" id="{CE0D3D10-4DA8-FC48-A1F3-3137A42F887A}"/>
              </a:ext>
            </a:extLst>
          </p:cNvPr>
          <p:cNvSpPr txBox="1">
            <a:spLocks/>
          </p:cNvSpPr>
          <p:nvPr/>
        </p:nvSpPr>
        <p:spPr>
          <a:xfrm>
            <a:off x="863600" y="3654921"/>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Clr>
                <a:srgbClr val="7030A0"/>
              </a:buClr>
              <a:buSzPct val="75630"/>
            </a:pPr>
            <a:r>
              <a:rPr lang="en-US" dirty="0">
                <a:solidFill>
                  <a:schemeClr val="dk1"/>
                </a:solidFill>
              </a:rPr>
              <a:t>Day 12: </a:t>
            </a:r>
            <a:r>
              <a:rPr lang="en-US" dirty="0" err="1">
                <a:solidFill>
                  <a:schemeClr val="dk1"/>
                </a:solidFill>
              </a:rPr>
              <a:t>Mohalu</a:t>
            </a:r>
            <a:r>
              <a:rPr lang="en-US" dirty="0">
                <a:solidFill>
                  <a:schemeClr val="dk1"/>
                </a:solidFill>
              </a:rPr>
              <a:t>: Sacred night to </a:t>
            </a:r>
            <a:r>
              <a:rPr lang="en-US" dirty="0" err="1">
                <a:solidFill>
                  <a:schemeClr val="dk1"/>
                </a:solidFill>
              </a:rPr>
              <a:t>Kāne</a:t>
            </a:r>
            <a:endParaRPr lang="en-US" dirty="0"/>
          </a:p>
        </p:txBody>
      </p:sp>
      <p:sp>
        <p:nvSpPr>
          <p:cNvPr id="10" name="Content Placeholder 1">
            <a:extLst>
              <a:ext uri="{FF2B5EF4-FFF2-40B4-BE49-F238E27FC236}">
                <a16:creationId xmlns:a16="http://schemas.microsoft.com/office/drawing/2014/main" id="{C251FA61-0D34-C846-BD69-D44978983F77}"/>
              </a:ext>
            </a:extLst>
          </p:cNvPr>
          <p:cNvSpPr txBox="1">
            <a:spLocks/>
          </p:cNvSpPr>
          <p:nvPr/>
        </p:nvSpPr>
        <p:spPr>
          <a:xfrm>
            <a:off x="890594" y="4174672"/>
            <a:ext cx="5129793" cy="1673283"/>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baseline="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Visible until before dawn. </a:t>
            </a:r>
          </a:p>
          <a:p>
            <a:r>
              <a:rPr lang="en-US" dirty="0"/>
              <a:t>	Good night for fishing. </a:t>
            </a:r>
          </a:p>
          <a:p>
            <a:r>
              <a:rPr lang="en-US" dirty="0"/>
              <a:t>	Excellent planting flowering plants, </a:t>
            </a:r>
            <a:r>
              <a:rPr lang="en-US" dirty="0" err="1"/>
              <a:t>ʻipu</a:t>
            </a:r>
            <a:r>
              <a:rPr lang="en-US" dirty="0"/>
              <a:t>, </a:t>
            </a:r>
            <a:r>
              <a:rPr lang="en-US" dirty="0" err="1"/>
              <a:t>ʻuala</a:t>
            </a:r>
            <a:r>
              <a:rPr lang="en-US" dirty="0"/>
              <a:t>, &amp; </a:t>
            </a:r>
            <a:r>
              <a:rPr lang="en-US" dirty="0" err="1"/>
              <a:t>kalo</a:t>
            </a:r>
            <a:r>
              <a:rPr lang="en-US" dirty="0"/>
              <a:t>.</a:t>
            </a:r>
          </a:p>
          <a:p>
            <a:endParaRPr lang="en-US" dirty="0"/>
          </a:p>
          <a:p>
            <a:endParaRPr lang="en-US" dirty="0"/>
          </a:p>
          <a:p>
            <a:pPr marL="0" indent="0">
              <a:buFont typeface="Wingdings" charset="2"/>
              <a:buNone/>
            </a:pPr>
            <a:endParaRPr lang="en-US" dirty="0"/>
          </a:p>
        </p:txBody>
      </p:sp>
    </p:spTree>
    <p:extLst>
      <p:ext uri="{BB962C8B-B14F-4D97-AF65-F5344CB8AC3E}">
        <p14:creationId xmlns:p14="http://schemas.microsoft.com/office/powerpoint/2010/main" val="143034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dirty="0" err="1"/>
              <a:t>Anahulu</a:t>
            </a:r>
            <a:r>
              <a:rPr lang="en-US" dirty="0"/>
              <a:t> </a:t>
            </a:r>
            <a:r>
              <a:rPr lang="en-US" dirty="0" err="1"/>
              <a:t>Poepoe</a:t>
            </a:r>
            <a:r>
              <a:rPr lang="en-US" dirty="0"/>
              <a:t>: Full Moons	</a:t>
            </a:r>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a:xfrm>
            <a:off x="711200" y="1411033"/>
            <a:ext cx="5131808" cy="371679"/>
          </a:xfrm>
        </p:spPr>
        <p:txBody>
          <a:bodyPr/>
          <a:lstStyle/>
          <a:p>
            <a:pPr lvl="0">
              <a:lnSpc>
                <a:spcPct val="90000"/>
              </a:lnSpc>
              <a:buClr>
                <a:srgbClr val="FF0000"/>
              </a:buClr>
              <a:buSzPct val="69498"/>
            </a:pPr>
            <a:r>
              <a:rPr lang="en-US" dirty="0">
                <a:solidFill>
                  <a:schemeClr val="dk1"/>
                </a:solidFill>
              </a:rPr>
              <a:t>Day 14: </a:t>
            </a:r>
            <a:r>
              <a:rPr lang="en-US" dirty="0" err="1">
                <a:solidFill>
                  <a:schemeClr val="dk1"/>
                </a:solidFill>
              </a:rPr>
              <a:t>Akua</a:t>
            </a:r>
            <a:r>
              <a:rPr lang="en-US" dirty="0">
                <a:solidFill>
                  <a:schemeClr val="dk1"/>
                </a:solidFill>
              </a:rPr>
              <a:t>: 1 of 3 full moons. </a:t>
            </a:r>
            <a:endParaRPr lang="en-US" dirty="0"/>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a:xfrm>
            <a:off x="738194" y="1930784"/>
            <a:ext cx="5129793" cy="2095816"/>
          </a:xfrm>
        </p:spPr>
        <p:txBody>
          <a:bodyPr>
            <a:normAutofit/>
          </a:bodyPr>
          <a:lstStyle/>
          <a:p>
            <a:r>
              <a:rPr lang="en-US" dirty="0"/>
              <a:t>Sacred to </a:t>
            </a:r>
            <a:r>
              <a:rPr lang="en-US" dirty="0" err="1"/>
              <a:t>Kāne</a:t>
            </a:r>
            <a:r>
              <a:rPr lang="en-US" dirty="0"/>
              <a:t> and </a:t>
            </a:r>
            <a:r>
              <a:rPr lang="en-US" dirty="0" err="1"/>
              <a:t>Lono</a:t>
            </a:r>
            <a:r>
              <a:rPr lang="en-US" dirty="0"/>
              <a:t>. </a:t>
            </a:r>
          </a:p>
          <a:p>
            <a:r>
              <a:rPr lang="en-US" dirty="0"/>
              <a:t>	Visible throughout night. </a:t>
            </a:r>
          </a:p>
          <a:p>
            <a:r>
              <a:rPr lang="en-US" dirty="0"/>
              <a:t>	Good fishing. </a:t>
            </a:r>
          </a:p>
          <a:p>
            <a:r>
              <a:rPr lang="en-US" dirty="0"/>
              <a:t>	Excellent planting.</a:t>
            </a:r>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a:xfrm>
            <a:off x="6322005" y="1448381"/>
            <a:ext cx="5131808" cy="371679"/>
          </a:xfrm>
        </p:spPr>
        <p:txBody>
          <a:bodyPr/>
          <a:lstStyle/>
          <a:p>
            <a:pPr lvl="0">
              <a:lnSpc>
                <a:spcPct val="90000"/>
              </a:lnSpc>
              <a:buClr>
                <a:srgbClr val="FF0000"/>
              </a:buClr>
              <a:buSzPct val="69498"/>
            </a:pPr>
            <a:r>
              <a:rPr lang="en-US" dirty="0">
                <a:solidFill>
                  <a:schemeClr val="dk1"/>
                </a:solidFill>
              </a:rPr>
              <a:t>Day 16: </a:t>
            </a:r>
            <a:r>
              <a:rPr lang="en-US" dirty="0" err="1">
                <a:solidFill>
                  <a:schemeClr val="dk1"/>
                </a:solidFill>
              </a:rPr>
              <a:t>Māhealani</a:t>
            </a:r>
            <a:r>
              <a:rPr lang="en-US" dirty="0">
                <a:solidFill>
                  <a:schemeClr val="dk1"/>
                </a:solidFill>
              </a:rPr>
              <a:t>: 3 of 3 full moons. </a:t>
            </a:r>
            <a:endParaRPr lang="en-US" dirty="0"/>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a:xfrm>
            <a:off x="6322005" y="1968132"/>
            <a:ext cx="5131808" cy="1691957"/>
          </a:xfrm>
        </p:spPr>
        <p:txBody>
          <a:bodyPr/>
          <a:lstStyle/>
          <a:p>
            <a:r>
              <a:rPr lang="en-US" dirty="0"/>
              <a:t>	Visible until early morning. </a:t>
            </a:r>
          </a:p>
          <a:p>
            <a:r>
              <a:rPr lang="en-US" dirty="0"/>
              <a:t>	Excellent fishing. </a:t>
            </a:r>
          </a:p>
          <a:p>
            <a:r>
              <a:rPr lang="en-US" dirty="0"/>
              <a:t>	Excellent planting, ex: </a:t>
            </a:r>
            <a:r>
              <a:rPr lang="en-US" dirty="0" err="1"/>
              <a:t>ʻuala</a:t>
            </a:r>
            <a:r>
              <a:rPr lang="en-US" dirty="0"/>
              <a:t>, </a:t>
            </a:r>
            <a:r>
              <a:rPr lang="en-US" dirty="0" err="1"/>
              <a:t>kalo</a:t>
            </a:r>
            <a:r>
              <a:rPr lang="en-US" dirty="0"/>
              <a:t>, </a:t>
            </a:r>
            <a:r>
              <a:rPr lang="en-US" dirty="0" err="1"/>
              <a:t>maiʻa</a:t>
            </a:r>
            <a:r>
              <a:rPr lang="en-US" dirty="0"/>
              <a:t>, &amp; fruit plants.</a:t>
            </a:r>
          </a:p>
          <a:p>
            <a:pPr marL="0" indent="0">
              <a:buNone/>
            </a:pPr>
            <a:endParaRPr lang="en-US" dirty="0"/>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14</a:t>
            </a:fld>
            <a:endParaRPr lang="en-US" dirty="0"/>
          </a:p>
        </p:txBody>
      </p:sp>
      <p:sp>
        <p:nvSpPr>
          <p:cNvPr id="9" name="Text Placeholder 4">
            <a:extLst>
              <a:ext uri="{FF2B5EF4-FFF2-40B4-BE49-F238E27FC236}">
                <a16:creationId xmlns:a16="http://schemas.microsoft.com/office/drawing/2014/main" id="{CE0D3D10-4DA8-FC48-A1F3-3137A42F887A}"/>
              </a:ext>
            </a:extLst>
          </p:cNvPr>
          <p:cNvSpPr txBox="1">
            <a:spLocks/>
          </p:cNvSpPr>
          <p:nvPr/>
        </p:nvSpPr>
        <p:spPr>
          <a:xfrm>
            <a:off x="863600" y="3785639"/>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Clr>
                <a:srgbClr val="FF0000"/>
              </a:buClr>
              <a:buSzPct val="69498"/>
            </a:pPr>
            <a:r>
              <a:rPr lang="en-US" dirty="0">
                <a:solidFill>
                  <a:schemeClr val="dk1"/>
                </a:solidFill>
              </a:rPr>
              <a:t>Day 15: </a:t>
            </a:r>
            <a:r>
              <a:rPr lang="en-US" dirty="0" err="1">
                <a:solidFill>
                  <a:schemeClr val="dk1"/>
                </a:solidFill>
              </a:rPr>
              <a:t>Hoku</a:t>
            </a:r>
            <a:r>
              <a:rPr lang="en-US" dirty="0">
                <a:solidFill>
                  <a:schemeClr val="dk1"/>
                </a:solidFill>
              </a:rPr>
              <a:t>: 2 of 3 full moons. </a:t>
            </a:r>
            <a:endParaRPr lang="en-US" dirty="0"/>
          </a:p>
        </p:txBody>
      </p:sp>
      <p:sp>
        <p:nvSpPr>
          <p:cNvPr id="10" name="Content Placeholder 1">
            <a:extLst>
              <a:ext uri="{FF2B5EF4-FFF2-40B4-BE49-F238E27FC236}">
                <a16:creationId xmlns:a16="http://schemas.microsoft.com/office/drawing/2014/main" id="{C251FA61-0D34-C846-BD69-D44978983F77}"/>
              </a:ext>
            </a:extLst>
          </p:cNvPr>
          <p:cNvSpPr txBox="1">
            <a:spLocks/>
          </p:cNvSpPr>
          <p:nvPr/>
        </p:nvSpPr>
        <p:spPr>
          <a:xfrm>
            <a:off x="890594" y="4174672"/>
            <a:ext cx="5129793" cy="1673283"/>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baseline="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	Visible throughout night. </a:t>
            </a:r>
          </a:p>
          <a:p>
            <a:r>
              <a:rPr lang="en-US" dirty="0"/>
              <a:t>	Good fishing. </a:t>
            </a:r>
          </a:p>
          <a:p>
            <a:r>
              <a:rPr lang="en-US" dirty="0"/>
              <a:t>	Excellent planting, ex: </a:t>
            </a:r>
            <a:r>
              <a:rPr lang="en-US" dirty="0" err="1"/>
              <a:t>maiʻa</a:t>
            </a:r>
            <a:r>
              <a:rPr lang="en-US" dirty="0"/>
              <a:t> &amp; root plants.</a:t>
            </a:r>
          </a:p>
          <a:p>
            <a:endParaRPr lang="en-US" dirty="0"/>
          </a:p>
          <a:p>
            <a:pPr marL="0" indent="0">
              <a:buFont typeface="Wingdings" charset="2"/>
              <a:buNone/>
            </a:pPr>
            <a:endParaRPr lang="en-US" dirty="0"/>
          </a:p>
        </p:txBody>
      </p:sp>
    </p:spTree>
    <p:extLst>
      <p:ext uri="{BB962C8B-B14F-4D97-AF65-F5344CB8AC3E}">
        <p14:creationId xmlns:p14="http://schemas.microsoft.com/office/powerpoint/2010/main" val="277193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dirty="0" err="1"/>
              <a:t>Anahulu</a:t>
            </a:r>
            <a:r>
              <a:rPr lang="en-US" dirty="0"/>
              <a:t> </a:t>
            </a:r>
            <a:r>
              <a:rPr lang="en-US" dirty="0" err="1"/>
              <a:t>Poepoe</a:t>
            </a:r>
            <a:r>
              <a:rPr lang="en-US" dirty="0"/>
              <a:t>	</a:t>
            </a:r>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a:xfrm>
            <a:off x="711200" y="1747165"/>
            <a:ext cx="5131808" cy="371679"/>
          </a:xfrm>
        </p:spPr>
        <p:txBody>
          <a:bodyPr/>
          <a:lstStyle/>
          <a:p>
            <a:pPr lvl="0"/>
            <a:r>
              <a:rPr lang="en-US" dirty="0"/>
              <a:t>Day 17: </a:t>
            </a:r>
            <a:r>
              <a:rPr lang="en-US" dirty="0" err="1"/>
              <a:t>Kūlua</a:t>
            </a:r>
            <a:r>
              <a:rPr lang="en-US" dirty="0"/>
              <a:t>: First moon to rise after twilight</a:t>
            </a:r>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a:xfrm>
            <a:off x="738194" y="2154872"/>
            <a:ext cx="5129793" cy="1673283"/>
          </a:xfrm>
        </p:spPr>
        <p:txBody>
          <a:bodyPr>
            <a:normAutofit/>
          </a:bodyPr>
          <a:lstStyle/>
          <a:p>
            <a:r>
              <a:rPr lang="en-US" dirty="0"/>
              <a:t>Visible until early morning. </a:t>
            </a:r>
          </a:p>
          <a:p>
            <a:r>
              <a:rPr lang="en-US" dirty="0"/>
              <a:t>	Good fishing. </a:t>
            </a:r>
          </a:p>
          <a:p>
            <a:r>
              <a:rPr lang="en-US" dirty="0"/>
              <a:t>	Good planting.</a:t>
            </a:r>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a:xfrm>
            <a:off x="6322005" y="1448381"/>
            <a:ext cx="5131808" cy="371679"/>
          </a:xfrm>
        </p:spPr>
        <p:txBody>
          <a:bodyPr/>
          <a:lstStyle/>
          <a:p>
            <a:pPr lvl="0">
              <a:lnSpc>
                <a:spcPct val="90000"/>
              </a:lnSpc>
              <a:buClr>
                <a:srgbClr val="7030A0"/>
              </a:buClr>
              <a:buSzPct val="75630"/>
            </a:pPr>
            <a:r>
              <a:rPr lang="en-US" dirty="0"/>
              <a:t>Day 19: </a:t>
            </a:r>
            <a:r>
              <a:rPr lang="en-US" dirty="0" err="1"/>
              <a:t>Lāʻaukūlua</a:t>
            </a:r>
            <a:r>
              <a:rPr lang="en-US" dirty="0"/>
              <a:t>: 2 of 3 </a:t>
            </a:r>
            <a:r>
              <a:rPr lang="en-US" dirty="0" err="1"/>
              <a:t>lāʻau</a:t>
            </a:r>
            <a:r>
              <a:rPr lang="en-US" dirty="0"/>
              <a:t> moons</a:t>
            </a:r>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a:xfrm>
            <a:off x="6322005" y="1968132"/>
            <a:ext cx="5131808" cy="1691957"/>
          </a:xfrm>
        </p:spPr>
        <p:txBody>
          <a:bodyPr/>
          <a:lstStyle/>
          <a:p>
            <a:r>
              <a:rPr lang="en-US" dirty="0"/>
              <a:t>Visible until mid morning. </a:t>
            </a:r>
          </a:p>
          <a:p>
            <a:r>
              <a:rPr lang="en-US" dirty="0"/>
              <a:t>	Descent fishing. </a:t>
            </a:r>
          </a:p>
          <a:p>
            <a:r>
              <a:rPr lang="en-US" dirty="0"/>
              <a:t>	Collect plants for medicinal use. Plant </a:t>
            </a:r>
            <a:r>
              <a:rPr lang="en-US" dirty="0" err="1"/>
              <a:t>maiʻa</a:t>
            </a:r>
            <a:r>
              <a:rPr lang="en-US" dirty="0"/>
              <a:t> &amp; trees.</a:t>
            </a:r>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15</a:t>
            </a:fld>
            <a:endParaRPr lang="en-US" dirty="0"/>
          </a:p>
        </p:txBody>
      </p:sp>
      <p:sp>
        <p:nvSpPr>
          <p:cNvPr id="9" name="Text Placeholder 4">
            <a:extLst>
              <a:ext uri="{FF2B5EF4-FFF2-40B4-BE49-F238E27FC236}">
                <a16:creationId xmlns:a16="http://schemas.microsoft.com/office/drawing/2014/main" id="{CE0D3D10-4DA8-FC48-A1F3-3137A42F887A}"/>
              </a:ext>
            </a:extLst>
          </p:cNvPr>
          <p:cNvSpPr txBox="1">
            <a:spLocks/>
          </p:cNvSpPr>
          <p:nvPr/>
        </p:nvSpPr>
        <p:spPr>
          <a:xfrm>
            <a:off x="863600" y="3654921"/>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Clr>
                <a:srgbClr val="7030A0"/>
              </a:buClr>
              <a:buSzPct val="75630"/>
            </a:pPr>
            <a:r>
              <a:rPr lang="en-US" dirty="0"/>
              <a:t>Day 18: </a:t>
            </a:r>
            <a:r>
              <a:rPr lang="en-US" dirty="0" err="1"/>
              <a:t>Lāʻaukūkahi</a:t>
            </a:r>
            <a:r>
              <a:rPr lang="en-US" dirty="0"/>
              <a:t>: 1 of 3 </a:t>
            </a:r>
            <a:r>
              <a:rPr lang="en-US" dirty="0" err="1"/>
              <a:t>lāʻau</a:t>
            </a:r>
            <a:r>
              <a:rPr lang="en-US" dirty="0"/>
              <a:t> moons</a:t>
            </a:r>
          </a:p>
        </p:txBody>
      </p:sp>
      <p:sp>
        <p:nvSpPr>
          <p:cNvPr id="10" name="Content Placeholder 1">
            <a:extLst>
              <a:ext uri="{FF2B5EF4-FFF2-40B4-BE49-F238E27FC236}">
                <a16:creationId xmlns:a16="http://schemas.microsoft.com/office/drawing/2014/main" id="{C251FA61-0D34-C846-BD69-D44978983F77}"/>
              </a:ext>
            </a:extLst>
          </p:cNvPr>
          <p:cNvSpPr txBox="1">
            <a:spLocks/>
          </p:cNvSpPr>
          <p:nvPr/>
        </p:nvSpPr>
        <p:spPr>
          <a:xfrm>
            <a:off x="890594" y="4174672"/>
            <a:ext cx="5129793" cy="1673283"/>
          </a:xfrm>
          <a:prstGeom prst="rect">
            <a:avLst/>
          </a:prstGeom>
        </p:spPr>
        <p:txBody>
          <a:bodyPr vert="horz" lIns="91440" tIns="45720" rIns="91440" bIns="45720" rtlCol="0">
            <a:normAutofit fontScale="92500"/>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baseline="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err="1"/>
              <a:t>Lāʻau</a:t>
            </a:r>
            <a:r>
              <a:rPr lang="en-US" dirty="0"/>
              <a:t> refers to medicine, wood, &amp; plant life. </a:t>
            </a:r>
          </a:p>
          <a:p>
            <a:r>
              <a:rPr lang="en-US" dirty="0"/>
              <a:t>	Descent fishing. </a:t>
            </a:r>
          </a:p>
          <a:p>
            <a:r>
              <a:rPr lang="en-US" dirty="0"/>
              <a:t>	Collect plants for medicinal use. Plant </a:t>
            </a:r>
            <a:r>
              <a:rPr lang="en-US" dirty="0" err="1"/>
              <a:t>maiʻa</a:t>
            </a:r>
            <a:r>
              <a:rPr lang="en-US" dirty="0"/>
              <a:t> &amp; trees.</a:t>
            </a:r>
          </a:p>
          <a:p>
            <a:endParaRPr lang="en-US" dirty="0"/>
          </a:p>
          <a:p>
            <a:pPr marL="0" indent="0">
              <a:buFont typeface="Wingdings" charset="2"/>
              <a:buNone/>
            </a:pPr>
            <a:endParaRPr lang="en-US" dirty="0"/>
          </a:p>
        </p:txBody>
      </p:sp>
      <p:sp>
        <p:nvSpPr>
          <p:cNvPr id="11" name="Text Placeholder 2">
            <a:extLst>
              <a:ext uri="{FF2B5EF4-FFF2-40B4-BE49-F238E27FC236}">
                <a16:creationId xmlns:a16="http://schemas.microsoft.com/office/drawing/2014/main" id="{B4CC39BD-1A7B-3249-8438-210CF04EDCA0}"/>
              </a:ext>
            </a:extLst>
          </p:cNvPr>
          <p:cNvSpPr txBox="1">
            <a:spLocks/>
          </p:cNvSpPr>
          <p:nvPr/>
        </p:nvSpPr>
        <p:spPr>
          <a:xfrm>
            <a:off x="6474405" y="3729617"/>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Clr>
                <a:schemeClr val="dk1"/>
              </a:buClr>
              <a:buSzPts val="1800"/>
            </a:pPr>
            <a:r>
              <a:rPr lang="en-US" dirty="0"/>
              <a:t>Day 20: </a:t>
            </a:r>
            <a:r>
              <a:rPr lang="en-US" dirty="0" err="1"/>
              <a:t>Lāʻaupau</a:t>
            </a:r>
            <a:r>
              <a:rPr lang="en-US" dirty="0"/>
              <a:t>: 3 of 3 </a:t>
            </a:r>
            <a:r>
              <a:rPr lang="en-US" dirty="0" err="1"/>
              <a:t>lāʻau</a:t>
            </a:r>
            <a:r>
              <a:rPr lang="en-US" dirty="0"/>
              <a:t> moons</a:t>
            </a:r>
          </a:p>
        </p:txBody>
      </p:sp>
      <p:sp>
        <p:nvSpPr>
          <p:cNvPr id="12" name="Content Placeholder 3">
            <a:extLst>
              <a:ext uri="{FF2B5EF4-FFF2-40B4-BE49-F238E27FC236}">
                <a16:creationId xmlns:a16="http://schemas.microsoft.com/office/drawing/2014/main" id="{5C88F56D-CF6E-AB48-9398-CA82C9DCC7AF}"/>
              </a:ext>
            </a:extLst>
          </p:cNvPr>
          <p:cNvSpPr txBox="1">
            <a:spLocks/>
          </p:cNvSpPr>
          <p:nvPr/>
        </p:nvSpPr>
        <p:spPr>
          <a:xfrm>
            <a:off x="6474405" y="4249368"/>
            <a:ext cx="5131808" cy="1691957"/>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Visible until late morning. </a:t>
            </a:r>
          </a:p>
          <a:p>
            <a:r>
              <a:rPr lang="en-US" dirty="0"/>
              <a:t>	Descent fishing. </a:t>
            </a:r>
          </a:p>
          <a:p>
            <a:r>
              <a:rPr lang="en-US" dirty="0"/>
              <a:t>	Collect plants for medicinal use. Plant </a:t>
            </a:r>
            <a:r>
              <a:rPr lang="en-US" dirty="0" err="1"/>
              <a:t>maiʻa</a:t>
            </a:r>
            <a:r>
              <a:rPr lang="en-US" dirty="0"/>
              <a:t> &amp; trees.</a:t>
            </a:r>
          </a:p>
        </p:txBody>
      </p:sp>
    </p:spTree>
    <p:extLst>
      <p:ext uri="{BB962C8B-B14F-4D97-AF65-F5344CB8AC3E}">
        <p14:creationId xmlns:p14="http://schemas.microsoft.com/office/powerpoint/2010/main" val="146961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err="1"/>
              <a:t>Anahulu</a:t>
            </a:r>
            <a:r>
              <a:rPr lang="en-US" b="1" dirty="0"/>
              <a:t> Emi</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The following slides have Days 21-30 of the month with their respective names</a:t>
            </a:r>
          </a:p>
          <a:p>
            <a:pPr lvl="0"/>
            <a:endParaRPr lang="en-US" dirty="0"/>
          </a:p>
          <a:p>
            <a:pPr lvl="0"/>
            <a:r>
              <a:rPr lang="en-US" dirty="0" err="1"/>
              <a:t>Anahulu</a:t>
            </a:r>
            <a:r>
              <a:rPr lang="en-US" dirty="0"/>
              <a:t> = A period of ten days</a:t>
            </a:r>
          </a:p>
          <a:p>
            <a:pPr lvl="0"/>
            <a:endParaRPr lang="en-US" dirty="0"/>
          </a:p>
          <a:p>
            <a:pPr lvl="0"/>
            <a:r>
              <a:rPr lang="en-US" dirty="0"/>
              <a:t>Emi = Falling</a:t>
            </a:r>
          </a:p>
          <a:p>
            <a:pPr lvl="0"/>
            <a:endParaRPr lang="en-US" dirty="0"/>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16</a:t>
            </a:fld>
            <a:endParaRPr lang="en-US" dirty="0"/>
          </a:p>
        </p:txBody>
      </p:sp>
      <p:pic>
        <p:nvPicPr>
          <p:cNvPr id="8" name="Google Shape;181;p39"/>
          <p:cNvPicPr preferRelativeResize="0"/>
          <p:nvPr/>
        </p:nvPicPr>
        <p:blipFill rotWithShape="1">
          <a:blip r:embed="rId3">
            <a:alphaModFix/>
          </a:blip>
          <a:srcRect/>
          <a:stretch/>
        </p:blipFill>
        <p:spPr>
          <a:xfrm>
            <a:off x="375557" y="4523014"/>
            <a:ext cx="11228614" cy="990600"/>
          </a:xfrm>
          <a:prstGeom prst="rect">
            <a:avLst/>
          </a:prstGeom>
          <a:noFill/>
          <a:ln>
            <a:noFill/>
          </a:ln>
        </p:spPr>
      </p:pic>
    </p:spTree>
    <p:extLst>
      <p:ext uri="{BB962C8B-B14F-4D97-AF65-F5344CB8AC3E}">
        <p14:creationId xmlns:p14="http://schemas.microsoft.com/office/powerpoint/2010/main" val="480629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b="1" dirty="0" err="1"/>
              <a:t>Anahulu</a:t>
            </a:r>
            <a:r>
              <a:rPr lang="en-US" b="1" dirty="0"/>
              <a:t> Emi</a:t>
            </a:r>
            <a:endParaRPr lang="en-US" dirty="0"/>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a:xfrm>
            <a:off x="711200" y="1728491"/>
            <a:ext cx="5131808" cy="371679"/>
          </a:xfrm>
        </p:spPr>
        <p:txBody>
          <a:bodyPr/>
          <a:lstStyle/>
          <a:p>
            <a:pPr lvl="0">
              <a:lnSpc>
                <a:spcPct val="90000"/>
              </a:lnSpc>
              <a:buClr>
                <a:srgbClr val="7030A0"/>
              </a:buClr>
              <a:buSzPts val="1800"/>
            </a:pPr>
            <a:r>
              <a:rPr lang="en-US" dirty="0">
                <a:solidFill>
                  <a:schemeClr val="dk1"/>
                </a:solidFill>
              </a:rPr>
              <a:t>Day 21: </a:t>
            </a:r>
            <a:r>
              <a:rPr lang="en-US" dirty="0" err="1">
                <a:solidFill>
                  <a:schemeClr val="dk1"/>
                </a:solidFill>
              </a:rPr>
              <a:t>ʻOlekūkahi</a:t>
            </a:r>
            <a:r>
              <a:rPr lang="en-US" dirty="0">
                <a:solidFill>
                  <a:schemeClr val="dk1"/>
                </a:solidFill>
              </a:rPr>
              <a:t>: 1 of 3 </a:t>
            </a:r>
            <a:r>
              <a:rPr lang="en-US" dirty="0" err="1">
                <a:solidFill>
                  <a:schemeClr val="dk1"/>
                </a:solidFill>
              </a:rPr>
              <a:t>ʻole</a:t>
            </a:r>
            <a:r>
              <a:rPr lang="en-US" dirty="0">
                <a:solidFill>
                  <a:schemeClr val="dk1"/>
                </a:solidFill>
              </a:rPr>
              <a:t> moons. </a:t>
            </a:r>
          </a:p>
          <a:p>
            <a:pPr lvl="0">
              <a:lnSpc>
                <a:spcPct val="90000"/>
              </a:lnSpc>
              <a:buClr>
                <a:srgbClr val="7030A0"/>
              </a:buClr>
              <a:buSzPts val="1800"/>
            </a:pPr>
            <a:r>
              <a:rPr lang="en-US" dirty="0">
                <a:solidFill>
                  <a:schemeClr val="dk1"/>
                </a:solidFill>
              </a:rPr>
              <a:t>Time of rest &amp; preparation. </a:t>
            </a:r>
            <a:endParaRPr lang="en-US" dirty="0"/>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a:xfrm>
            <a:off x="738194" y="2117524"/>
            <a:ext cx="5129793" cy="1673283"/>
          </a:xfrm>
        </p:spPr>
        <p:txBody>
          <a:bodyPr>
            <a:normAutofit/>
          </a:bodyPr>
          <a:lstStyle/>
          <a:p>
            <a:r>
              <a:rPr lang="en-US" dirty="0"/>
              <a:t>Visible late night until around noon. </a:t>
            </a:r>
          </a:p>
          <a:p>
            <a:r>
              <a:rPr lang="en-US" dirty="0"/>
              <a:t>	Unproductive fishing &amp; planting. </a:t>
            </a:r>
          </a:p>
          <a:p>
            <a:r>
              <a:rPr lang="en-US" dirty="0"/>
              <a:t>	Preparation day.</a:t>
            </a:r>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a:xfrm>
            <a:off x="6322005" y="1709817"/>
            <a:ext cx="5131808" cy="371679"/>
          </a:xfrm>
        </p:spPr>
        <p:txBody>
          <a:bodyPr/>
          <a:lstStyle/>
          <a:p>
            <a:pPr lvl="0">
              <a:lnSpc>
                <a:spcPct val="90000"/>
              </a:lnSpc>
              <a:buClr>
                <a:srgbClr val="7030A0"/>
              </a:buClr>
              <a:buSzPts val="1800"/>
            </a:pPr>
            <a:r>
              <a:rPr lang="en-US" dirty="0">
                <a:solidFill>
                  <a:schemeClr val="dk1"/>
                </a:solidFill>
              </a:rPr>
              <a:t>Day 23: </a:t>
            </a:r>
            <a:r>
              <a:rPr lang="en-US" dirty="0" err="1">
                <a:solidFill>
                  <a:schemeClr val="dk1"/>
                </a:solidFill>
              </a:rPr>
              <a:t>ʻOlepau</a:t>
            </a:r>
            <a:r>
              <a:rPr lang="en-US" dirty="0">
                <a:solidFill>
                  <a:schemeClr val="dk1"/>
                </a:solidFill>
              </a:rPr>
              <a:t>: 3 of 3 </a:t>
            </a:r>
            <a:r>
              <a:rPr lang="en-US" dirty="0" err="1">
                <a:solidFill>
                  <a:schemeClr val="dk1"/>
                </a:solidFill>
              </a:rPr>
              <a:t>ʻole</a:t>
            </a:r>
            <a:r>
              <a:rPr lang="en-US" dirty="0">
                <a:solidFill>
                  <a:schemeClr val="dk1"/>
                </a:solidFill>
              </a:rPr>
              <a:t> moons. </a:t>
            </a:r>
          </a:p>
          <a:p>
            <a:pPr lvl="0">
              <a:lnSpc>
                <a:spcPct val="90000"/>
              </a:lnSpc>
              <a:buClr>
                <a:srgbClr val="7030A0"/>
              </a:buClr>
              <a:buSzPts val="1800"/>
            </a:pPr>
            <a:r>
              <a:rPr lang="en-US" dirty="0">
                <a:solidFill>
                  <a:schemeClr val="dk1"/>
                </a:solidFill>
              </a:rPr>
              <a:t>Time of rest &amp; preparation. </a:t>
            </a:r>
            <a:endParaRPr lang="en-US" dirty="0"/>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a:xfrm>
            <a:off x="6322005" y="2061502"/>
            <a:ext cx="5131808" cy="1691957"/>
          </a:xfrm>
        </p:spPr>
        <p:txBody>
          <a:bodyPr/>
          <a:lstStyle/>
          <a:p>
            <a:r>
              <a:rPr lang="en-US" dirty="0"/>
              <a:t>Visible after midnight until afternoon. </a:t>
            </a:r>
          </a:p>
          <a:p>
            <a:r>
              <a:rPr lang="en-US" dirty="0"/>
              <a:t>	Unproductive fishing &amp; planting. </a:t>
            </a:r>
          </a:p>
          <a:p>
            <a:r>
              <a:rPr lang="en-US" dirty="0"/>
              <a:t>	Preparation day.</a:t>
            </a:r>
          </a:p>
          <a:p>
            <a:pPr marL="0" indent="0">
              <a:buNone/>
            </a:pPr>
            <a:endParaRPr lang="en-US" dirty="0"/>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17</a:t>
            </a:fld>
            <a:endParaRPr lang="en-US" dirty="0"/>
          </a:p>
        </p:txBody>
      </p:sp>
      <p:sp>
        <p:nvSpPr>
          <p:cNvPr id="9" name="Text Placeholder 4">
            <a:extLst>
              <a:ext uri="{FF2B5EF4-FFF2-40B4-BE49-F238E27FC236}">
                <a16:creationId xmlns:a16="http://schemas.microsoft.com/office/drawing/2014/main" id="{CE0D3D10-4DA8-FC48-A1F3-3137A42F887A}"/>
              </a:ext>
            </a:extLst>
          </p:cNvPr>
          <p:cNvSpPr txBox="1">
            <a:spLocks/>
          </p:cNvSpPr>
          <p:nvPr/>
        </p:nvSpPr>
        <p:spPr>
          <a:xfrm>
            <a:off x="863600" y="3916357"/>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Clr>
                <a:srgbClr val="7030A0"/>
              </a:buClr>
              <a:buSzPts val="1800"/>
            </a:pPr>
            <a:r>
              <a:rPr lang="en-US" dirty="0">
                <a:solidFill>
                  <a:schemeClr val="dk1"/>
                </a:solidFill>
              </a:rPr>
              <a:t>Day 22: </a:t>
            </a:r>
            <a:r>
              <a:rPr lang="en-US" dirty="0" err="1">
                <a:solidFill>
                  <a:schemeClr val="dk1"/>
                </a:solidFill>
              </a:rPr>
              <a:t>ʻOlekūlua</a:t>
            </a:r>
            <a:r>
              <a:rPr lang="en-US" dirty="0">
                <a:solidFill>
                  <a:schemeClr val="dk1"/>
                </a:solidFill>
              </a:rPr>
              <a:t>: 2 of 3 </a:t>
            </a:r>
            <a:r>
              <a:rPr lang="en-US" dirty="0" err="1">
                <a:solidFill>
                  <a:schemeClr val="dk1"/>
                </a:solidFill>
              </a:rPr>
              <a:t>ʻole</a:t>
            </a:r>
            <a:r>
              <a:rPr lang="en-US" dirty="0">
                <a:solidFill>
                  <a:schemeClr val="dk1"/>
                </a:solidFill>
              </a:rPr>
              <a:t> moons. </a:t>
            </a:r>
          </a:p>
          <a:p>
            <a:pPr lvl="0">
              <a:lnSpc>
                <a:spcPct val="90000"/>
              </a:lnSpc>
              <a:buClr>
                <a:srgbClr val="7030A0"/>
              </a:buClr>
              <a:buSzPts val="1800"/>
            </a:pPr>
            <a:r>
              <a:rPr lang="en-US" dirty="0">
                <a:solidFill>
                  <a:schemeClr val="dk1"/>
                </a:solidFill>
              </a:rPr>
              <a:t>Time of rest &amp; preparation. </a:t>
            </a:r>
            <a:endParaRPr lang="en-US" dirty="0"/>
          </a:p>
        </p:txBody>
      </p:sp>
      <p:sp>
        <p:nvSpPr>
          <p:cNvPr id="10" name="Content Placeholder 1">
            <a:extLst>
              <a:ext uri="{FF2B5EF4-FFF2-40B4-BE49-F238E27FC236}">
                <a16:creationId xmlns:a16="http://schemas.microsoft.com/office/drawing/2014/main" id="{C251FA61-0D34-C846-BD69-D44978983F77}"/>
              </a:ext>
            </a:extLst>
          </p:cNvPr>
          <p:cNvSpPr txBox="1">
            <a:spLocks/>
          </p:cNvSpPr>
          <p:nvPr/>
        </p:nvSpPr>
        <p:spPr>
          <a:xfrm>
            <a:off x="890594" y="4174672"/>
            <a:ext cx="5129793" cy="1673283"/>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baseline="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Visible after midnight until mid day. </a:t>
            </a:r>
          </a:p>
          <a:p>
            <a:r>
              <a:rPr lang="en-US" dirty="0"/>
              <a:t>	Unproductive fishing &amp; planting. </a:t>
            </a:r>
          </a:p>
          <a:p>
            <a:r>
              <a:rPr lang="en-US" dirty="0"/>
              <a:t>	Preparation day.</a:t>
            </a:r>
          </a:p>
          <a:p>
            <a:pPr marL="0" indent="0">
              <a:buNone/>
            </a:pPr>
            <a:endParaRPr lang="en-US" dirty="0"/>
          </a:p>
          <a:p>
            <a:endParaRPr lang="en-US" dirty="0"/>
          </a:p>
          <a:p>
            <a:pPr marL="0" indent="0">
              <a:buFont typeface="Wingdings" charset="2"/>
              <a:buNone/>
            </a:pPr>
            <a:endParaRPr lang="en-US" dirty="0"/>
          </a:p>
        </p:txBody>
      </p:sp>
    </p:spTree>
    <p:extLst>
      <p:ext uri="{BB962C8B-B14F-4D97-AF65-F5344CB8AC3E}">
        <p14:creationId xmlns:p14="http://schemas.microsoft.com/office/powerpoint/2010/main" val="189240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b="1" dirty="0" err="1"/>
              <a:t>Anahulu</a:t>
            </a:r>
            <a:r>
              <a:rPr lang="en-US" b="1" dirty="0"/>
              <a:t> Emi</a:t>
            </a:r>
            <a:endParaRPr lang="en-US" dirty="0"/>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a:xfrm>
            <a:off x="711200" y="1821861"/>
            <a:ext cx="5131808" cy="371679"/>
          </a:xfrm>
        </p:spPr>
        <p:txBody>
          <a:bodyPr/>
          <a:lstStyle/>
          <a:p>
            <a:pPr lvl="0">
              <a:lnSpc>
                <a:spcPct val="90000"/>
              </a:lnSpc>
              <a:buClr>
                <a:schemeClr val="accent1"/>
              </a:buClr>
              <a:buSzPct val="69498"/>
            </a:pPr>
            <a:r>
              <a:rPr lang="en-US" dirty="0">
                <a:solidFill>
                  <a:schemeClr val="dk1"/>
                </a:solidFill>
              </a:rPr>
              <a:t>Day 24: </a:t>
            </a:r>
            <a:r>
              <a:rPr lang="en-US" dirty="0" err="1">
                <a:solidFill>
                  <a:schemeClr val="dk1"/>
                </a:solidFill>
              </a:rPr>
              <a:t>Kāloakūkahi</a:t>
            </a:r>
            <a:r>
              <a:rPr lang="en-US" dirty="0">
                <a:solidFill>
                  <a:schemeClr val="dk1"/>
                </a:solidFill>
              </a:rPr>
              <a:t>: 1 of 3 </a:t>
            </a:r>
            <a:r>
              <a:rPr lang="en-US" dirty="0" err="1">
                <a:solidFill>
                  <a:schemeClr val="dk1"/>
                </a:solidFill>
              </a:rPr>
              <a:t>kāloa</a:t>
            </a:r>
            <a:r>
              <a:rPr lang="en-US" dirty="0">
                <a:solidFill>
                  <a:schemeClr val="dk1"/>
                </a:solidFill>
              </a:rPr>
              <a:t> moons. </a:t>
            </a:r>
            <a:r>
              <a:rPr lang="en-US" dirty="0" err="1">
                <a:solidFill>
                  <a:schemeClr val="dk1"/>
                </a:solidFill>
              </a:rPr>
              <a:t>Kanaloa</a:t>
            </a:r>
            <a:r>
              <a:rPr lang="en-US" dirty="0">
                <a:solidFill>
                  <a:schemeClr val="dk1"/>
                </a:solidFill>
              </a:rPr>
              <a:t> honored. </a:t>
            </a:r>
            <a:r>
              <a:rPr lang="en-US" dirty="0" err="1">
                <a:solidFill>
                  <a:schemeClr val="dk1"/>
                </a:solidFill>
              </a:rPr>
              <a:t>kāloa</a:t>
            </a:r>
            <a:r>
              <a:rPr lang="en-US" dirty="0">
                <a:solidFill>
                  <a:schemeClr val="dk1"/>
                </a:solidFill>
              </a:rPr>
              <a:t> moons known for good fishing. </a:t>
            </a:r>
            <a:endParaRPr lang="en-US" dirty="0"/>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a:xfrm>
            <a:off x="738194" y="2117524"/>
            <a:ext cx="5129793" cy="1673283"/>
          </a:xfrm>
        </p:spPr>
        <p:txBody>
          <a:bodyPr>
            <a:normAutofit/>
          </a:bodyPr>
          <a:lstStyle/>
          <a:p>
            <a:r>
              <a:rPr lang="en-US" dirty="0"/>
              <a:t>Best viewing at sunrise. </a:t>
            </a:r>
          </a:p>
          <a:p>
            <a:r>
              <a:rPr lang="en-US" dirty="0"/>
              <a:t>	Good fishing in lagoon &amp; offshore. </a:t>
            </a:r>
          </a:p>
          <a:p>
            <a:r>
              <a:rPr lang="en-US" dirty="0"/>
              <a:t>	Good planting, ex: </a:t>
            </a:r>
            <a:r>
              <a:rPr lang="en-US" dirty="0" err="1"/>
              <a:t>kō</a:t>
            </a:r>
            <a:r>
              <a:rPr lang="en-US" dirty="0"/>
              <a:t>, </a:t>
            </a:r>
            <a:r>
              <a:rPr lang="en-US" dirty="0" err="1"/>
              <a:t>wauke</a:t>
            </a:r>
            <a:r>
              <a:rPr lang="en-US" dirty="0"/>
              <a:t>, </a:t>
            </a:r>
            <a:r>
              <a:rPr lang="en-US" dirty="0" err="1"/>
              <a:t>hala</a:t>
            </a:r>
            <a:r>
              <a:rPr lang="en-US" dirty="0"/>
              <a:t>, </a:t>
            </a:r>
            <a:r>
              <a:rPr lang="en-US" dirty="0" err="1"/>
              <a:t>maiʻa</a:t>
            </a:r>
            <a:r>
              <a:rPr lang="en-US" dirty="0"/>
              <a:t>, &amp; </a:t>
            </a:r>
            <a:r>
              <a:rPr lang="en-US" dirty="0" err="1"/>
              <a:t>ʻohe</a:t>
            </a:r>
            <a:r>
              <a:rPr lang="en-US" dirty="0"/>
              <a:t>.</a:t>
            </a:r>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a:xfrm>
            <a:off x="6322005" y="1467055"/>
            <a:ext cx="5131808" cy="371679"/>
          </a:xfrm>
        </p:spPr>
        <p:txBody>
          <a:bodyPr/>
          <a:lstStyle/>
          <a:p>
            <a:pPr lvl="0">
              <a:lnSpc>
                <a:spcPct val="90000"/>
              </a:lnSpc>
              <a:buClr>
                <a:schemeClr val="accent1"/>
              </a:buClr>
              <a:buSzPct val="69498"/>
            </a:pPr>
            <a:r>
              <a:rPr lang="en-US" dirty="0">
                <a:solidFill>
                  <a:schemeClr val="dk1"/>
                </a:solidFill>
              </a:rPr>
              <a:t>Day 26: </a:t>
            </a:r>
            <a:r>
              <a:rPr lang="en-US" dirty="0" err="1">
                <a:solidFill>
                  <a:schemeClr val="dk1"/>
                </a:solidFill>
              </a:rPr>
              <a:t>Kāloapau</a:t>
            </a:r>
            <a:r>
              <a:rPr lang="en-US" dirty="0">
                <a:solidFill>
                  <a:schemeClr val="dk1"/>
                </a:solidFill>
              </a:rPr>
              <a:t>: 3 of 3 </a:t>
            </a:r>
            <a:r>
              <a:rPr lang="en-US" dirty="0" err="1">
                <a:solidFill>
                  <a:schemeClr val="dk1"/>
                </a:solidFill>
              </a:rPr>
              <a:t>kāloa</a:t>
            </a:r>
            <a:r>
              <a:rPr lang="en-US" dirty="0">
                <a:solidFill>
                  <a:schemeClr val="dk1"/>
                </a:solidFill>
              </a:rPr>
              <a:t> moons. </a:t>
            </a:r>
            <a:endParaRPr lang="en-US" dirty="0"/>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a:xfrm>
            <a:off x="6322005" y="2005480"/>
            <a:ext cx="5131808" cy="1691957"/>
          </a:xfrm>
        </p:spPr>
        <p:txBody>
          <a:bodyPr/>
          <a:lstStyle/>
          <a:p>
            <a:r>
              <a:rPr lang="en-US" dirty="0"/>
              <a:t>Best viewing to the east at sunrise. </a:t>
            </a:r>
          </a:p>
          <a:p>
            <a:r>
              <a:rPr lang="en-US" dirty="0"/>
              <a:t>	Good fishing. </a:t>
            </a:r>
          </a:p>
          <a:p>
            <a:r>
              <a:rPr lang="en-US" dirty="0"/>
              <a:t>	Descent planting, ex: </a:t>
            </a:r>
            <a:r>
              <a:rPr lang="en-US" dirty="0" err="1"/>
              <a:t>kō</a:t>
            </a:r>
            <a:r>
              <a:rPr lang="en-US" dirty="0"/>
              <a:t> &amp; </a:t>
            </a:r>
            <a:r>
              <a:rPr lang="en-US" dirty="0" err="1"/>
              <a:t>ʻohe</a:t>
            </a:r>
            <a:r>
              <a:rPr lang="en-US" dirty="0"/>
              <a:t>.</a:t>
            </a:r>
          </a:p>
          <a:p>
            <a:pPr marL="0" indent="0">
              <a:buNone/>
            </a:pPr>
            <a:endParaRPr lang="en-US" dirty="0"/>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18</a:t>
            </a:fld>
            <a:endParaRPr lang="en-US" dirty="0"/>
          </a:p>
        </p:txBody>
      </p:sp>
      <p:sp>
        <p:nvSpPr>
          <p:cNvPr id="9" name="Text Placeholder 4">
            <a:extLst>
              <a:ext uri="{FF2B5EF4-FFF2-40B4-BE49-F238E27FC236}">
                <a16:creationId xmlns:a16="http://schemas.microsoft.com/office/drawing/2014/main" id="{CE0D3D10-4DA8-FC48-A1F3-3137A42F887A}"/>
              </a:ext>
            </a:extLst>
          </p:cNvPr>
          <p:cNvSpPr txBox="1">
            <a:spLocks/>
          </p:cNvSpPr>
          <p:nvPr/>
        </p:nvSpPr>
        <p:spPr>
          <a:xfrm>
            <a:off x="863600" y="3897683"/>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Clr>
                <a:schemeClr val="accent1"/>
              </a:buClr>
              <a:buSzPct val="69498"/>
            </a:pPr>
            <a:r>
              <a:rPr lang="en-US" dirty="0">
                <a:solidFill>
                  <a:schemeClr val="dk1"/>
                </a:solidFill>
              </a:rPr>
              <a:t>Day 25: </a:t>
            </a:r>
            <a:r>
              <a:rPr lang="en-US" dirty="0" err="1">
                <a:solidFill>
                  <a:schemeClr val="dk1"/>
                </a:solidFill>
              </a:rPr>
              <a:t>Kāloakūlua</a:t>
            </a:r>
            <a:r>
              <a:rPr lang="en-US" dirty="0">
                <a:solidFill>
                  <a:schemeClr val="dk1"/>
                </a:solidFill>
              </a:rPr>
              <a:t>: 2 of 3 </a:t>
            </a:r>
            <a:r>
              <a:rPr lang="en-US" dirty="0" err="1">
                <a:solidFill>
                  <a:schemeClr val="dk1"/>
                </a:solidFill>
              </a:rPr>
              <a:t>kāloa</a:t>
            </a:r>
            <a:r>
              <a:rPr lang="en-US" dirty="0">
                <a:solidFill>
                  <a:schemeClr val="dk1"/>
                </a:solidFill>
              </a:rPr>
              <a:t> moons. </a:t>
            </a:r>
            <a:endParaRPr lang="en-US" dirty="0"/>
          </a:p>
        </p:txBody>
      </p:sp>
      <p:sp>
        <p:nvSpPr>
          <p:cNvPr id="10" name="Content Placeholder 1">
            <a:extLst>
              <a:ext uri="{FF2B5EF4-FFF2-40B4-BE49-F238E27FC236}">
                <a16:creationId xmlns:a16="http://schemas.microsoft.com/office/drawing/2014/main" id="{C251FA61-0D34-C846-BD69-D44978983F77}"/>
              </a:ext>
            </a:extLst>
          </p:cNvPr>
          <p:cNvSpPr txBox="1">
            <a:spLocks/>
          </p:cNvSpPr>
          <p:nvPr/>
        </p:nvSpPr>
        <p:spPr>
          <a:xfrm>
            <a:off x="890594" y="4286716"/>
            <a:ext cx="5129793" cy="1673283"/>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baseline="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err="1"/>
              <a:t>Kāloa</a:t>
            </a:r>
            <a:r>
              <a:rPr lang="en-US" dirty="0"/>
              <a:t> moons known for good fishing. </a:t>
            </a:r>
          </a:p>
          <a:p>
            <a:r>
              <a:rPr lang="en-US" dirty="0"/>
              <a:t>	Good fishing in lagoon &amp; offshore. 	</a:t>
            </a:r>
          </a:p>
          <a:p>
            <a:r>
              <a:rPr lang="en-US" dirty="0"/>
              <a:t>	Good planting, ex: </a:t>
            </a:r>
            <a:r>
              <a:rPr lang="en-US" dirty="0" err="1"/>
              <a:t>kō</a:t>
            </a:r>
            <a:r>
              <a:rPr lang="en-US" dirty="0"/>
              <a:t>, </a:t>
            </a:r>
            <a:r>
              <a:rPr lang="en-US" dirty="0" err="1"/>
              <a:t>wauke</a:t>
            </a:r>
            <a:r>
              <a:rPr lang="en-US" dirty="0"/>
              <a:t>, </a:t>
            </a:r>
            <a:r>
              <a:rPr lang="en-US" dirty="0" err="1"/>
              <a:t>hala</a:t>
            </a:r>
            <a:r>
              <a:rPr lang="en-US" dirty="0"/>
              <a:t>, </a:t>
            </a:r>
            <a:r>
              <a:rPr lang="en-US" dirty="0" err="1"/>
              <a:t>maiʻa</a:t>
            </a:r>
            <a:r>
              <a:rPr lang="en-US" dirty="0"/>
              <a:t>, &amp; </a:t>
            </a:r>
            <a:r>
              <a:rPr lang="en-US" dirty="0" err="1"/>
              <a:t>ʻohe</a:t>
            </a:r>
            <a:r>
              <a:rPr lang="en-US" dirty="0"/>
              <a:t>.</a:t>
            </a:r>
          </a:p>
          <a:p>
            <a:pPr marL="0" indent="0">
              <a:buNone/>
            </a:pPr>
            <a:endParaRPr lang="en-US" dirty="0"/>
          </a:p>
          <a:p>
            <a:endParaRPr lang="en-US" dirty="0"/>
          </a:p>
          <a:p>
            <a:pPr marL="0" indent="0">
              <a:buFont typeface="Wingdings" charset="2"/>
              <a:buNone/>
            </a:pPr>
            <a:endParaRPr lang="en-US" dirty="0"/>
          </a:p>
        </p:txBody>
      </p:sp>
    </p:spTree>
    <p:extLst>
      <p:ext uri="{BB962C8B-B14F-4D97-AF65-F5344CB8AC3E}">
        <p14:creationId xmlns:p14="http://schemas.microsoft.com/office/powerpoint/2010/main" val="78872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dirty="0" err="1"/>
              <a:t>Anahulu</a:t>
            </a:r>
            <a:r>
              <a:rPr lang="en-US" dirty="0"/>
              <a:t> Emi	</a:t>
            </a:r>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a:xfrm>
            <a:off x="711200" y="1747165"/>
            <a:ext cx="5131808" cy="371679"/>
          </a:xfrm>
        </p:spPr>
        <p:txBody>
          <a:bodyPr/>
          <a:lstStyle/>
          <a:p>
            <a:pPr lvl="0">
              <a:lnSpc>
                <a:spcPct val="90000"/>
              </a:lnSpc>
              <a:buSzPct val="69498"/>
            </a:pPr>
            <a:r>
              <a:rPr lang="en-US" dirty="0"/>
              <a:t>Day 27: </a:t>
            </a:r>
            <a:r>
              <a:rPr lang="en-US" dirty="0" err="1"/>
              <a:t>Kāne</a:t>
            </a:r>
            <a:r>
              <a:rPr lang="en-US" dirty="0"/>
              <a:t>:  A time of prayer &amp; gratitude for life. </a:t>
            </a:r>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a:xfrm>
            <a:off x="738194" y="2154872"/>
            <a:ext cx="5129793" cy="1673283"/>
          </a:xfrm>
        </p:spPr>
        <p:txBody>
          <a:bodyPr>
            <a:normAutofit/>
          </a:bodyPr>
          <a:lstStyle/>
          <a:p>
            <a:r>
              <a:rPr lang="en-US" dirty="0"/>
              <a:t>Best viewing to the east at sunrise. </a:t>
            </a:r>
          </a:p>
          <a:p>
            <a:r>
              <a:rPr lang="en-US" dirty="0"/>
              <a:t>	No fishing &amp; planting.</a:t>
            </a:r>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a:xfrm>
            <a:off x="6322005" y="1448381"/>
            <a:ext cx="5131808" cy="371679"/>
          </a:xfrm>
        </p:spPr>
        <p:txBody>
          <a:bodyPr/>
          <a:lstStyle/>
          <a:p>
            <a:pPr lvl="0">
              <a:lnSpc>
                <a:spcPct val="90000"/>
              </a:lnSpc>
              <a:buClr>
                <a:srgbClr val="7030A0"/>
              </a:buClr>
              <a:buSzPct val="75630"/>
            </a:pPr>
            <a:r>
              <a:rPr lang="en-US" dirty="0"/>
              <a:t>Day 29: </a:t>
            </a:r>
            <a:r>
              <a:rPr lang="en-US" dirty="0" err="1"/>
              <a:t>Mauli</a:t>
            </a:r>
            <a:endParaRPr lang="en-US" dirty="0"/>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a:xfrm>
            <a:off x="6322005" y="1968132"/>
            <a:ext cx="5131808" cy="1691957"/>
          </a:xfrm>
        </p:spPr>
        <p:txBody>
          <a:bodyPr/>
          <a:lstStyle/>
          <a:p>
            <a:r>
              <a:rPr lang="en-US" dirty="0"/>
              <a:t>	Rarely visible Viewing to the east at dawn. </a:t>
            </a:r>
          </a:p>
          <a:p>
            <a:r>
              <a:rPr lang="en-US" dirty="0"/>
              <a:t>	Good fishing. </a:t>
            </a:r>
          </a:p>
          <a:p>
            <a:r>
              <a:rPr lang="en-US" dirty="0"/>
              <a:t>	Excellent for planting dark green vegetables.</a:t>
            </a:r>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19</a:t>
            </a:fld>
            <a:endParaRPr lang="en-US" dirty="0"/>
          </a:p>
        </p:txBody>
      </p:sp>
      <p:sp>
        <p:nvSpPr>
          <p:cNvPr id="9" name="Text Placeholder 4">
            <a:extLst>
              <a:ext uri="{FF2B5EF4-FFF2-40B4-BE49-F238E27FC236}">
                <a16:creationId xmlns:a16="http://schemas.microsoft.com/office/drawing/2014/main" id="{CE0D3D10-4DA8-FC48-A1F3-3137A42F887A}"/>
              </a:ext>
            </a:extLst>
          </p:cNvPr>
          <p:cNvSpPr txBox="1">
            <a:spLocks/>
          </p:cNvSpPr>
          <p:nvPr/>
        </p:nvSpPr>
        <p:spPr>
          <a:xfrm>
            <a:off x="863600" y="3486855"/>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SzPct val="69498"/>
            </a:pPr>
            <a:r>
              <a:rPr lang="en-US" dirty="0"/>
              <a:t>Day 28: </a:t>
            </a:r>
            <a:r>
              <a:rPr lang="en-US" dirty="0" err="1"/>
              <a:t>Lono</a:t>
            </a:r>
            <a:r>
              <a:rPr lang="en-US" dirty="0"/>
              <a:t>: A time of prayer &amp; gratitude for life. </a:t>
            </a:r>
          </a:p>
        </p:txBody>
      </p:sp>
      <p:sp>
        <p:nvSpPr>
          <p:cNvPr id="10" name="Content Placeholder 1">
            <a:extLst>
              <a:ext uri="{FF2B5EF4-FFF2-40B4-BE49-F238E27FC236}">
                <a16:creationId xmlns:a16="http://schemas.microsoft.com/office/drawing/2014/main" id="{C251FA61-0D34-C846-BD69-D44978983F77}"/>
              </a:ext>
            </a:extLst>
          </p:cNvPr>
          <p:cNvSpPr txBox="1">
            <a:spLocks/>
          </p:cNvSpPr>
          <p:nvPr/>
        </p:nvSpPr>
        <p:spPr>
          <a:xfrm>
            <a:off x="890594" y="4099976"/>
            <a:ext cx="5129793" cy="1673283"/>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baseline="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Best viewing to the east at sunrise. </a:t>
            </a:r>
          </a:p>
          <a:p>
            <a:r>
              <a:rPr lang="en-US" dirty="0"/>
              <a:t>	No fishing &amp; planting.</a:t>
            </a:r>
          </a:p>
          <a:p>
            <a:endParaRPr lang="en-US" dirty="0"/>
          </a:p>
          <a:p>
            <a:pPr marL="0" indent="0">
              <a:buFont typeface="Wingdings" charset="2"/>
              <a:buNone/>
            </a:pPr>
            <a:endParaRPr lang="en-US" dirty="0"/>
          </a:p>
        </p:txBody>
      </p:sp>
      <p:sp>
        <p:nvSpPr>
          <p:cNvPr id="11" name="Text Placeholder 2">
            <a:extLst>
              <a:ext uri="{FF2B5EF4-FFF2-40B4-BE49-F238E27FC236}">
                <a16:creationId xmlns:a16="http://schemas.microsoft.com/office/drawing/2014/main" id="{B4CC39BD-1A7B-3249-8438-210CF04EDCA0}"/>
              </a:ext>
            </a:extLst>
          </p:cNvPr>
          <p:cNvSpPr txBox="1">
            <a:spLocks/>
          </p:cNvSpPr>
          <p:nvPr/>
        </p:nvSpPr>
        <p:spPr>
          <a:xfrm>
            <a:off x="6474405" y="3729617"/>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lnSpc>
                <a:spcPct val="90000"/>
              </a:lnSpc>
              <a:buSzPct val="69498"/>
            </a:pPr>
            <a:r>
              <a:rPr lang="en-US" dirty="0"/>
              <a:t>Day 30: </a:t>
            </a:r>
            <a:r>
              <a:rPr lang="en-US" dirty="0" err="1"/>
              <a:t>Muku</a:t>
            </a:r>
            <a:r>
              <a:rPr lang="en-US" dirty="0"/>
              <a:t>: Rises with the sun. </a:t>
            </a:r>
          </a:p>
        </p:txBody>
      </p:sp>
      <p:sp>
        <p:nvSpPr>
          <p:cNvPr id="12" name="Content Placeholder 3">
            <a:extLst>
              <a:ext uri="{FF2B5EF4-FFF2-40B4-BE49-F238E27FC236}">
                <a16:creationId xmlns:a16="http://schemas.microsoft.com/office/drawing/2014/main" id="{5C88F56D-CF6E-AB48-9398-CA82C9DCC7AF}"/>
              </a:ext>
            </a:extLst>
          </p:cNvPr>
          <p:cNvSpPr txBox="1">
            <a:spLocks/>
          </p:cNvSpPr>
          <p:nvPr/>
        </p:nvSpPr>
        <p:spPr>
          <a:xfrm>
            <a:off x="6474405" y="4249368"/>
            <a:ext cx="5131808" cy="1691957"/>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	Not visible. </a:t>
            </a:r>
          </a:p>
          <a:p>
            <a:r>
              <a:rPr lang="en-US" dirty="0"/>
              <a:t>	Good fishing to collect </a:t>
            </a:r>
            <a:r>
              <a:rPr lang="en-US" dirty="0" err="1"/>
              <a:t>wana</a:t>
            </a:r>
            <a:r>
              <a:rPr lang="en-US" dirty="0"/>
              <a:t> &amp; </a:t>
            </a:r>
            <a:r>
              <a:rPr lang="en-US" dirty="0" err="1"/>
              <a:t>limu</a:t>
            </a:r>
            <a:r>
              <a:rPr lang="en-US" dirty="0"/>
              <a:t>. </a:t>
            </a:r>
          </a:p>
          <a:p>
            <a:r>
              <a:rPr lang="en-US" dirty="0"/>
              <a:t>	Good planting, ex: </a:t>
            </a:r>
            <a:r>
              <a:rPr lang="en-US" dirty="0" err="1"/>
              <a:t>maiʻa</a:t>
            </a:r>
            <a:r>
              <a:rPr lang="en-US" dirty="0"/>
              <a:t> &amp; </a:t>
            </a:r>
            <a:r>
              <a:rPr lang="en-US" dirty="0" err="1"/>
              <a:t>kō</a:t>
            </a:r>
            <a:r>
              <a:rPr lang="en-US" dirty="0"/>
              <a:t>.</a:t>
            </a:r>
          </a:p>
        </p:txBody>
      </p:sp>
    </p:spTree>
    <p:extLst>
      <p:ext uri="{BB962C8B-B14F-4D97-AF65-F5344CB8AC3E}">
        <p14:creationId xmlns:p14="http://schemas.microsoft.com/office/powerpoint/2010/main" val="81605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Learning Objectives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To understand the connection between people and the elements of reference, i.e., the Moon Phases.</a:t>
            </a:r>
          </a:p>
          <a:p>
            <a:pPr lvl="0"/>
            <a:r>
              <a:rPr lang="en-US" dirty="0"/>
              <a:t>To understand the solar system with the different phases of the moon. </a:t>
            </a:r>
          </a:p>
          <a:p>
            <a:pPr lvl="0"/>
            <a:r>
              <a:rPr lang="en-US" dirty="0"/>
              <a:t>To connect the different moon phases with weather disturbances, traditional practices, and people</a:t>
            </a:r>
          </a:p>
          <a:p>
            <a:pPr lvl="0"/>
            <a:r>
              <a:rPr lang="en-US" dirty="0"/>
              <a:t>To develop an understanding of an oral culture through ancestral knowledge.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a:t>
            </a:fld>
            <a:endParaRPr lang="en-US" dirty="0"/>
          </a:p>
        </p:txBody>
      </p:sp>
    </p:spTree>
    <p:extLst>
      <p:ext uri="{BB962C8B-B14F-4D97-AF65-F5344CB8AC3E}">
        <p14:creationId xmlns:p14="http://schemas.microsoft.com/office/powerpoint/2010/main" val="3963917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22310-98F4-9248-B315-7AD48F0A98BA}"/>
              </a:ext>
            </a:extLst>
          </p:cNvPr>
          <p:cNvSpPr>
            <a:spLocks noGrp="1"/>
          </p:cNvSpPr>
          <p:nvPr>
            <p:ph type="title"/>
          </p:nvPr>
        </p:nvSpPr>
        <p:spPr>
          <a:xfrm>
            <a:off x="420664" y="281141"/>
            <a:ext cx="5117441" cy="743347"/>
          </a:xfrm>
        </p:spPr>
        <p:txBody>
          <a:bodyPr>
            <a:normAutofit fontScale="90000"/>
          </a:bodyPr>
          <a:lstStyle/>
          <a:p>
            <a:r>
              <a:rPr lang="en-US" b="1" dirty="0"/>
              <a:t>King Tides (</a:t>
            </a:r>
            <a:r>
              <a:rPr lang="en-US" b="1" dirty="0" err="1"/>
              <a:t>Perigean</a:t>
            </a:r>
            <a:r>
              <a:rPr lang="en-US" b="1" dirty="0"/>
              <a:t> Spring Tide)</a:t>
            </a:r>
            <a:endParaRPr lang="en-US" dirty="0"/>
          </a:p>
        </p:txBody>
      </p:sp>
      <p:sp>
        <p:nvSpPr>
          <p:cNvPr id="4" name="Content Placeholder 3">
            <a:extLst>
              <a:ext uri="{FF2B5EF4-FFF2-40B4-BE49-F238E27FC236}">
                <a16:creationId xmlns:a16="http://schemas.microsoft.com/office/drawing/2014/main" id="{56B88B6B-5A56-8B4D-8061-3CE4391864FF}"/>
              </a:ext>
            </a:extLst>
          </p:cNvPr>
          <p:cNvSpPr>
            <a:spLocks noGrp="1"/>
          </p:cNvSpPr>
          <p:nvPr>
            <p:ph sz="half" idx="2"/>
          </p:nvPr>
        </p:nvSpPr>
        <p:spPr>
          <a:xfrm>
            <a:off x="420665" y="1043162"/>
            <a:ext cx="5434966" cy="4899111"/>
          </a:xfrm>
        </p:spPr>
        <p:txBody>
          <a:bodyPr>
            <a:normAutofit fontScale="92500" lnSpcReduction="10000"/>
          </a:bodyPr>
          <a:lstStyle/>
          <a:p>
            <a:pPr>
              <a:lnSpc>
                <a:spcPct val="140000"/>
              </a:lnSpc>
            </a:pPr>
            <a:r>
              <a:rPr lang="en-US" dirty="0"/>
              <a:t>King Tides: Highest astronomical tides during the summer &amp; winter months.</a:t>
            </a:r>
          </a:p>
          <a:p>
            <a:pPr>
              <a:lnSpc>
                <a:spcPct val="140000"/>
              </a:lnSpc>
            </a:pPr>
            <a:r>
              <a:rPr lang="en-US" dirty="0"/>
              <a:t>This event occurs:</a:t>
            </a:r>
          </a:p>
          <a:p>
            <a:pPr lvl="1">
              <a:lnSpc>
                <a:spcPct val="140000"/>
              </a:lnSpc>
            </a:pPr>
            <a:r>
              <a:rPr lang="en-US" dirty="0"/>
              <a:t>When the moon is closest to the Earth in its monthly orbit during the new moon.</a:t>
            </a:r>
          </a:p>
          <a:p>
            <a:pPr lvl="1">
              <a:lnSpc>
                <a:spcPct val="140000"/>
              </a:lnSpc>
            </a:pPr>
            <a:r>
              <a:rPr lang="en-US" dirty="0"/>
              <a:t>When the sun, moon, &amp; Earth are in alignment  during the full moon.</a:t>
            </a:r>
          </a:p>
          <a:p>
            <a:pPr lvl="1">
              <a:lnSpc>
                <a:spcPct val="140000"/>
              </a:lnSpc>
            </a:pPr>
            <a:r>
              <a:rPr lang="en-US" dirty="0"/>
              <a:t>Both events create a strong gravitational pull.</a:t>
            </a:r>
          </a:p>
          <a:p>
            <a:pPr lvl="1">
              <a:lnSpc>
                <a:spcPct val="140000"/>
              </a:lnSpc>
            </a:pPr>
            <a:r>
              <a:rPr lang="en-US" dirty="0"/>
              <a:t>This dynamic means that the sun and moon’s  Individual gravitational pulls work together, producing the highest high tides of the year, or the King Tides.</a:t>
            </a:r>
          </a:p>
        </p:txBody>
      </p:sp>
      <p:sp>
        <p:nvSpPr>
          <p:cNvPr id="3" name="Slide Number Placeholder 2">
            <a:extLst>
              <a:ext uri="{FF2B5EF4-FFF2-40B4-BE49-F238E27FC236}">
                <a16:creationId xmlns:a16="http://schemas.microsoft.com/office/drawing/2014/main" id="{DBA9D305-766A-7345-8BAB-CC3EA86E17C8}"/>
              </a:ext>
            </a:extLst>
          </p:cNvPr>
          <p:cNvSpPr>
            <a:spLocks noGrp="1"/>
          </p:cNvSpPr>
          <p:nvPr>
            <p:ph type="sldNum" sz="quarter" idx="12"/>
          </p:nvPr>
        </p:nvSpPr>
        <p:spPr/>
        <p:txBody>
          <a:bodyPr/>
          <a:lstStyle/>
          <a:p>
            <a:fld id="{8FCC257D-A786-9244-9E17-CE618C8B9275}" type="slidenum">
              <a:rPr lang="en-US" smtClean="0"/>
              <a:pPr/>
              <a:t>20</a:t>
            </a:fld>
            <a:endParaRPr lang="en-US" dirty="0"/>
          </a:p>
        </p:txBody>
      </p:sp>
      <p:pic>
        <p:nvPicPr>
          <p:cNvPr id="6" name="Picture 5" descr="king ti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374" y="1008390"/>
            <a:ext cx="5731932" cy="4373763"/>
          </a:xfrm>
          <a:prstGeom prst="rect">
            <a:avLst/>
          </a:prstGeom>
        </p:spPr>
      </p:pic>
    </p:spTree>
    <p:extLst>
      <p:ext uri="{BB962C8B-B14F-4D97-AF65-F5344CB8AC3E}">
        <p14:creationId xmlns:p14="http://schemas.microsoft.com/office/powerpoint/2010/main" val="2552390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King Tides &amp; Full Moons Occurring Simultaneously</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597693" y="1430630"/>
            <a:ext cx="6257097" cy="4302266"/>
          </a:xfrm>
        </p:spPr>
        <p:txBody>
          <a:bodyPr>
            <a:normAutofit fontScale="77500" lnSpcReduction="20000"/>
          </a:bodyPr>
          <a:lstStyle/>
          <a:p>
            <a:pPr lvl="0">
              <a:lnSpc>
                <a:spcPct val="140000"/>
              </a:lnSpc>
            </a:pPr>
            <a:r>
              <a:rPr lang="en-US" dirty="0"/>
              <a:t>When King tides occur at the same time as the moon phases of </a:t>
            </a:r>
            <a:r>
              <a:rPr lang="en-US" dirty="0" err="1"/>
              <a:t>Akua</a:t>
            </a:r>
            <a:r>
              <a:rPr lang="en-US" dirty="0"/>
              <a:t>, </a:t>
            </a:r>
            <a:r>
              <a:rPr lang="en-US" dirty="0" err="1"/>
              <a:t>Hoku</a:t>
            </a:r>
            <a:r>
              <a:rPr lang="en-US" dirty="0"/>
              <a:t>, &amp; </a:t>
            </a:r>
            <a:r>
              <a:rPr lang="en-US" dirty="0" err="1"/>
              <a:t>Mahealani</a:t>
            </a:r>
            <a:r>
              <a:rPr lang="en-US" dirty="0"/>
              <a:t>, extreme levels of sea level rise occur. This phenomena allows for communities to know when they need to do the following:</a:t>
            </a:r>
          </a:p>
          <a:p>
            <a:pPr lvl="1">
              <a:lnSpc>
                <a:spcPct val="140000"/>
              </a:lnSpc>
            </a:pPr>
            <a:r>
              <a:rPr lang="en-US" dirty="0"/>
              <a:t>Prepare for shoreline flooding in low lying areas.</a:t>
            </a:r>
          </a:p>
          <a:p>
            <a:pPr lvl="1">
              <a:lnSpc>
                <a:spcPct val="140000"/>
              </a:lnSpc>
            </a:pPr>
            <a:r>
              <a:rPr lang="en-US" dirty="0"/>
              <a:t>Will know before hand that this phenomena will occur based on </a:t>
            </a:r>
            <a:r>
              <a:rPr lang="en-US" dirty="0" err="1"/>
              <a:t>ʻike</a:t>
            </a:r>
            <a:r>
              <a:rPr lang="en-US" dirty="0"/>
              <a:t> </a:t>
            </a:r>
            <a:r>
              <a:rPr lang="en-US" dirty="0" err="1"/>
              <a:t>Hawaiʻi</a:t>
            </a:r>
            <a:r>
              <a:rPr lang="en-US" dirty="0"/>
              <a:t> (Hawaiian knowledge).</a:t>
            </a:r>
          </a:p>
          <a:p>
            <a:pPr lvl="1">
              <a:lnSpc>
                <a:spcPct val="140000"/>
              </a:lnSpc>
            </a:pPr>
            <a:r>
              <a:rPr lang="en-US" dirty="0"/>
              <a:t>Prepare for emergency management if home and business is along the shoreline.</a:t>
            </a:r>
          </a:p>
          <a:p>
            <a:pPr lvl="1">
              <a:lnSpc>
                <a:spcPct val="140000"/>
              </a:lnSpc>
            </a:pPr>
            <a:r>
              <a:rPr lang="en-US" dirty="0"/>
              <a:t>Prepare for family to stay at home and/or relocate to safe area ahead of time instead of in an emergency situation.</a:t>
            </a:r>
          </a:p>
          <a:p>
            <a:pPr lvl="1"/>
            <a:endParaRPr lang="en-US" dirty="0"/>
          </a:p>
          <a:p>
            <a:pPr lvl="1"/>
            <a:endParaRPr lang="en-US" dirty="0"/>
          </a:p>
          <a:p>
            <a:pPr lvl="0"/>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21</a:t>
            </a:fld>
            <a:endParaRPr lang="en-US" dirty="0"/>
          </a:p>
        </p:txBody>
      </p:sp>
      <p:pic>
        <p:nvPicPr>
          <p:cNvPr id="7" name="Google Shape;213;p14"/>
          <p:cNvPicPr preferRelativeResize="0"/>
          <p:nvPr/>
        </p:nvPicPr>
        <p:blipFill rotWithShape="1">
          <a:blip r:embed="rId3">
            <a:alphaModFix/>
          </a:blip>
          <a:srcRect/>
          <a:stretch/>
        </p:blipFill>
        <p:spPr>
          <a:xfrm>
            <a:off x="7168049" y="4125312"/>
            <a:ext cx="4416129" cy="2413604"/>
          </a:xfrm>
          <a:prstGeom prst="rect">
            <a:avLst/>
          </a:prstGeom>
          <a:noFill/>
          <a:ln>
            <a:noFill/>
          </a:ln>
        </p:spPr>
      </p:pic>
      <p:pic>
        <p:nvPicPr>
          <p:cNvPr id="9" name="Google Shape;214;p14"/>
          <p:cNvPicPr preferRelativeResize="0"/>
          <p:nvPr/>
        </p:nvPicPr>
        <p:blipFill rotWithShape="1">
          <a:blip r:embed="rId4">
            <a:alphaModFix/>
          </a:blip>
          <a:srcRect/>
          <a:stretch/>
        </p:blipFill>
        <p:spPr>
          <a:xfrm>
            <a:off x="7284380" y="1430630"/>
            <a:ext cx="4299798" cy="2546917"/>
          </a:xfrm>
          <a:prstGeom prst="rect">
            <a:avLst/>
          </a:prstGeom>
          <a:noFill/>
          <a:ln>
            <a:noFill/>
          </a:ln>
        </p:spPr>
      </p:pic>
    </p:spTree>
    <p:extLst>
      <p:ext uri="{BB962C8B-B14F-4D97-AF65-F5344CB8AC3E}">
        <p14:creationId xmlns:p14="http://schemas.microsoft.com/office/powerpoint/2010/main" val="351485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Case Study #1</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r>
              <a:rPr lang="en-US" dirty="0"/>
              <a:t>Read </a:t>
            </a:r>
            <a:r>
              <a:rPr lang="en-US" dirty="0" err="1"/>
              <a:t>Langlas</a:t>
            </a:r>
            <a:r>
              <a:rPr lang="en-US" dirty="0"/>
              <a:t>, Charles M. “</a:t>
            </a:r>
            <a:r>
              <a:rPr lang="en-US" dirty="0" err="1"/>
              <a:t>Nā</a:t>
            </a:r>
            <a:r>
              <a:rPr lang="en-US" dirty="0"/>
              <a:t> </a:t>
            </a:r>
            <a:r>
              <a:rPr lang="en-US" dirty="0" err="1"/>
              <a:t>Pō</a:t>
            </a:r>
            <a:r>
              <a:rPr lang="en-US" dirty="0"/>
              <a:t> O </a:t>
            </a:r>
            <a:r>
              <a:rPr lang="en-US" dirty="0" err="1"/>
              <a:t>Ka</a:t>
            </a:r>
            <a:r>
              <a:rPr lang="en-US" dirty="0"/>
              <a:t> </a:t>
            </a:r>
            <a:r>
              <a:rPr lang="en-US" dirty="0" err="1"/>
              <a:t>Malama</a:t>
            </a:r>
            <a:r>
              <a:rPr lang="en-US" dirty="0"/>
              <a:t>: The “Nights” of the Hawaiian Month.” </a:t>
            </a:r>
            <a:r>
              <a:rPr lang="en-US" dirty="0" err="1"/>
              <a:t>Palapala</a:t>
            </a:r>
            <a:r>
              <a:rPr lang="en-US" dirty="0"/>
              <a:t>, 1: 2017. 101-112.</a:t>
            </a:r>
          </a:p>
          <a:p>
            <a:pPr marL="0" lvl="0" indent="0">
              <a:buNone/>
            </a:pPr>
            <a:endParaRPr lang="en-US" dirty="0"/>
          </a:p>
          <a:p>
            <a:pPr lvl="0"/>
            <a:r>
              <a:rPr lang="en-US" dirty="0"/>
              <a:t>Discuss as a group:</a:t>
            </a:r>
          </a:p>
          <a:p>
            <a:pPr lvl="1"/>
            <a:r>
              <a:rPr lang="en-US" dirty="0"/>
              <a:t>Four opinions regarding </a:t>
            </a:r>
            <a:r>
              <a:rPr lang="en-US" dirty="0" err="1"/>
              <a:t>pō</a:t>
            </a:r>
            <a:r>
              <a:rPr lang="en-US" dirty="0"/>
              <a:t>.</a:t>
            </a:r>
          </a:p>
          <a:p>
            <a:pPr lvl="1"/>
            <a:r>
              <a:rPr lang="en-US" dirty="0"/>
              <a:t>Primary Hawaiian language sources. </a:t>
            </a:r>
          </a:p>
          <a:p>
            <a:pPr lvl="1"/>
            <a:r>
              <a:rPr lang="en-US" dirty="0"/>
              <a:t>Secondary sources &amp; </a:t>
            </a:r>
            <a:r>
              <a:rPr lang="en-US" dirty="0" err="1"/>
              <a:t>Tsuhaʻs</a:t>
            </a:r>
            <a:r>
              <a:rPr lang="en-US" dirty="0"/>
              <a:t> </a:t>
            </a:r>
            <a:r>
              <a:rPr lang="en-US" dirty="0" err="1"/>
              <a:t>Masterʻs</a:t>
            </a:r>
            <a:r>
              <a:rPr lang="en-US" dirty="0"/>
              <a:t> thesis proposal.</a:t>
            </a:r>
          </a:p>
          <a:p>
            <a:pPr lvl="1"/>
            <a:r>
              <a:rPr lang="en-US" dirty="0"/>
              <a:t>Polynesian comparisons.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22</a:t>
            </a:fld>
            <a:endParaRPr lang="en-US" dirty="0"/>
          </a:p>
        </p:txBody>
      </p:sp>
    </p:spTree>
    <p:extLst>
      <p:ext uri="{BB962C8B-B14F-4D97-AF65-F5344CB8AC3E}">
        <p14:creationId xmlns:p14="http://schemas.microsoft.com/office/powerpoint/2010/main" val="152145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Group Activity: </a:t>
            </a:r>
            <a:r>
              <a:rPr lang="en-US" dirty="0"/>
              <a:t>Mosaic Art Reflection &amp; Creative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Theater</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lnSpcReduction="10000"/>
          </a:bodyPr>
          <a:lstStyle/>
          <a:p>
            <a:pPr lvl="0">
              <a:lnSpc>
                <a:spcPct val="140000"/>
              </a:lnSpc>
            </a:pPr>
            <a:r>
              <a:rPr lang="en-US" dirty="0"/>
              <a:t>Get together in groups of 4 or 5</a:t>
            </a:r>
          </a:p>
          <a:p>
            <a:pPr lvl="0">
              <a:lnSpc>
                <a:spcPct val="140000"/>
              </a:lnSpc>
            </a:pPr>
            <a:r>
              <a:rPr lang="en-US" dirty="0"/>
              <a:t>Discuss 5 important dynamics to know about place-based identities and the connection to climate change. </a:t>
            </a:r>
          </a:p>
          <a:p>
            <a:pPr lvl="0">
              <a:lnSpc>
                <a:spcPct val="140000"/>
              </a:lnSpc>
            </a:pPr>
            <a:r>
              <a:rPr lang="en-US" dirty="0"/>
              <a:t>Each person will draw on a 5 inch x 5 inch canvas a picture that represents their vision of how place-based identity can help in disaster and/or emergency plans.</a:t>
            </a:r>
          </a:p>
          <a:p>
            <a:pPr lvl="0">
              <a:lnSpc>
                <a:spcPct val="140000"/>
              </a:lnSpc>
            </a:pPr>
            <a:r>
              <a:rPr lang="en-US" dirty="0"/>
              <a:t>Each group will create a </a:t>
            </a:r>
            <a:r>
              <a:rPr lang="en-US" dirty="0" err="1"/>
              <a:t>moʻolelo</a:t>
            </a:r>
            <a:r>
              <a:rPr lang="en-US" dirty="0"/>
              <a:t> (story) as to how they will create a plan for emergency management by using place-based management.</a:t>
            </a:r>
          </a:p>
          <a:p>
            <a:pPr lvl="0">
              <a:lnSpc>
                <a:spcPct val="140000"/>
              </a:lnSpc>
            </a:pPr>
            <a:r>
              <a:rPr lang="en-US" dirty="0"/>
              <a:t>Each group will act out their vision.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23</a:t>
            </a:fld>
            <a:endParaRPr lang="en-US" dirty="0"/>
          </a:p>
        </p:txBody>
      </p:sp>
    </p:spTree>
    <p:extLst>
      <p:ext uri="{BB962C8B-B14F-4D97-AF65-F5344CB8AC3E}">
        <p14:creationId xmlns:p14="http://schemas.microsoft.com/office/powerpoint/2010/main" val="307242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Group Activity: </a:t>
            </a:r>
            <a:r>
              <a:rPr lang="en-US" dirty="0"/>
              <a:t>End Product</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lnSpc>
                <a:spcPct val="140000"/>
              </a:lnSpc>
            </a:pPr>
            <a:r>
              <a:rPr lang="en-US" dirty="0" err="1"/>
              <a:t>ʻIke</a:t>
            </a:r>
            <a:r>
              <a:rPr lang="en-US" dirty="0"/>
              <a:t> </a:t>
            </a:r>
            <a:r>
              <a:rPr lang="en-US" dirty="0" err="1"/>
              <a:t>Kuʻuna</a:t>
            </a:r>
            <a:r>
              <a:rPr lang="en-US" dirty="0"/>
              <a:t> Art Reflection 6x2ft poster board.</a:t>
            </a:r>
          </a:p>
          <a:p>
            <a:pPr lvl="0">
              <a:lnSpc>
                <a:spcPct val="140000"/>
              </a:lnSpc>
            </a:pPr>
            <a:r>
              <a:rPr lang="en-US" dirty="0"/>
              <a:t>Each student will be given a square to draw and color their own reflection.</a:t>
            </a:r>
          </a:p>
          <a:p>
            <a:pPr lvl="0">
              <a:lnSpc>
                <a:spcPct val="140000"/>
              </a:lnSpc>
            </a:pPr>
            <a:r>
              <a:rPr lang="en-US" dirty="0"/>
              <a:t>All squares will be joined together to form a Mosaic Art piece at the end of the specific curriculum.</a:t>
            </a:r>
          </a:p>
          <a:p>
            <a:pPr lvl="0">
              <a:lnSpc>
                <a:spcPct val="140000"/>
              </a:lnSpc>
            </a:pPr>
            <a:r>
              <a:rPr lang="en-US" dirty="0"/>
              <a:t>The Mosaic Art Reflection will be a visual board of the "self-reflection" that includes reactions from the driving question, </a:t>
            </a:r>
            <a:r>
              <a:rPr lang="en-US" dirty="0" err="1"/>
              <a:t>moʻolelo</a:t>
            </a:r>
            <a:r>
              <a:rPr lang="en-US" dirty="0"/>
              <a:t>, </a:t>
            </a:r>
            <a:r>
              <a:rPr lang="en-US" dirty="0" err="1"/>
              <a:t>hana</a:t>
            </a:r>
            <a:r>
              <a:rPr lang="en-US" dirty="0"/>
              <a:t>, </a:t>
            </a:r>
            <a:r>
              <a:rPr lang="en-US" dirty="0" err="1"/>
              <a:t>loina</a:t>
            </a:r>
            <a:r>
              <a:rPr lang="en-US" dirty="0"/>
              <a:t>/</a:t>
            </a:r>
            <a:r>
              <a:rPr lang="en-US" dirty="0" err="1"/>
              <a:t>lawena</a:t>
            </a:r>
            <a:r>
              <a:rPr lang="en-US" dirty="0"/>
              <a:t>, importance of </a:t>
            </a:r>
            <a:r>
              <a:rPr lang="en-US" dirty="0" err="1"/>
              <a:t>ʻike</a:t>
            </a:r>
            <a:r>
              <a:rPr lang="en-US" dirty="0"/>
              <a:t> </a:t>
            </a:r>
            <a:r>
              <a:rPr lang="en-US" dirty="0" err="1"/>
              <a:t>kuʻuna</a:t>
            </a:r>
            <a:r>
              <a:rPr lang="en-US" dirty="0"/>
              <a:t>, understanding </a:t>
            </a:r>
            <a:r>
              <a:rPr lang="en-US" dirty="0" err="1"/>
              <a:t>ʻike</a:t>
            </a:r>
            <a:r>
              <a:rPr lang="en-US" dirty="0"/>
              <a:t> </a:t>
            </a:r>
            <a:r>
              <a:rPr lang="en-US" dirty="0" err="1"/>
              <a:t>hawaiʻi</a:t>
            </a:r>
            <a:r>
              <a:rPr lang="en-US" dirty="0"/>
              <a: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24</a:t>
            </a:fld>
            <a:endParaRPr lang="en-US" dirty="0"/>
          </a:p>
        </p:txBody>
      </p:sp>
    </p:spTree>
    <p:extLst>
      <p:ext uri="{BB962C8B-B14F-4D97-AF65-F5344CB8AC3E}">
        <p14:creationId xmlns:p14="http://schemas.microsoft.com/office/powerpoint/2010/main" val="425712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Case Study #2</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lnSpc>
                <a:spcPct val="140000"/>
              </a:lnSpc>
            </a:pPr>
            <a:r>
              <a:rPr lang="en-US" dirty="0"/>
              <a:t>Read: Tucker, </a:t>
            </a:r>
            <a:r>
              <a:rPr lang="en-US" dirty="0" err="1"/>
              <a:t>Keahi</a:t>
            </a:r>
            <a:r>
              <a:rPr lang="en-US" dirty="0"/>
              <a:t>. 2017 in Review: How King Tides became </a:t>
            </a:r>
            <a:r>
              <a:rPr lang="en-US" dirty="0" err="1"/>
              <a:t>Hawaiiʻs</a:t>
            </a:r>
            <a:r>
              <a:rPr lang="en-US" dirty="0"/>
              <a:t> Climate Change Wake-up Call. Hawaii News Now. December 27, 2017.</a:t>
            </a:r>
          </a:p>
          <a:p>
            <a:pPr lvl="0">
              <a:lnSpc>
                <a:spcPct val="140000"/>
              </a:lnSpc>
            </a:pPr>
            <a:endParaRPr lang="en-US" dirty="0"/>
          </a:p>
          <a:p>
            <a:pPr lvl="0">
              <a:lnSpc>
                <a:spcPct val="140000"/>
              </a:lnSpc>
            </a:pPr>
            <a:r>
              <a:rPr lang="en-US" dirty="0"/>
              <a:t>Discuss as a group:</a:t>
            </a:r>
          </a:p>
          <a:p>
            <a:pPr lvl="1">
              <a:lnSpc>
                <a:spcPct val="140000"/>
              </a:lnSpc>
            </a:pPr>
            <a:r>
              <a:rPr lang="en-US" dirty="0"/>
              <a:t>What are the main ideas from this article?</a:t>
            </a:r>
          </a:p>
          <a:p>
            <a:pPr lvl="1">
              <a:lnSpc>
                <a:spcPct val="140000"/>
              </a:lnSpc>
            </a:pPr>
            <a:r>
              <a:rPr lang="en-US" dirty="0"/>
              <a:t>What is missing from this dialogue?</a:t>
            </a:r>
          </a:p>
          <a:p>
            <a:pPr lvl="1">
              <a:lnSpc>
                <a:spcPct val="140000"/>
              </a:lnSpc>
            </a:pPr>
            <a:r>
              <a:rPr lang="en-US" dirty="0"/>
              <a:t>What would you add to this dialogue?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25</a:t>
            </a:fld>
            <a:endParaRPr lang="en-US" dirty="0"/>
          </a:p>
        </p:txBody>
      </p:sp>
    </p:spTree>
    <p:extLst>
      <p:ext uri="{BB962C8B-B14F-4D97-AF65-F5344CB8AC3E}">
        <p14:creationId xmlns:p14="http://schemas.microsoft.com/office/powerpoint/2010/main" val="3127717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Reflection For All</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lvl="0">
              <a:lnSpc>
                <a:spcPct val="140000"/>
              </a:lnSpc>
            </a:pPr>
            <a:r>
              <a:rPr lang="en-US" dirty="0"/>
              <a:t>Gather together to share </a:t>
            </a:r>
          </a:p>
          <a:p>
            <a:pPr lvl="0">
              <a:lnSpc>
                <a:spcPct val="140000"/>
              </a:lnSpc>
            </a:pPr>
            <a:r>
              <a:rPr lang="en-US" dirty="0"/>
              <a:t>Connect different worldviews</a:t>
            </a:r>
          </a:p>
          <a:p>
            <a:pPr lvl="0">
              <a:lnSpc>
                <a:spcPct val="140000"/>
              </a:lnSpc>
            </a:pPr>
            <a:r>
              <a:rPr lang="en-US" dirty="0"/>
              <a:t>What will you take-away from this curriculum?</a:t>
            </a:r>
          </a:p>
          <a:p>
            <a:pPr lvl="0">
              <a:lnSpc>
                <a:spcPct val="140000"/>
              </a:lnSpc>
            </a:pPr>
            <a:r>
              <a:rPr lang="en-US" dirty="0"/>
              <a:t>Will you incorporate an Indigenous worldview for future practices?</a:t>
            </a:r>
          </a:p>
          <a:p>
            <a:pPr lvl="0">
              <a:lnSpc>
                <a:spcPct val="140000"/>
              </a:lnSpc>
            </a:pPr>
            <a:r>
              <a:rPr lang="en-US" dirty="0"/>
              <a:t>How can your organization use this type of culture-based curriculum?</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26</a:t>
            </a:fld>
            <a:endParaRPr lang="en-US" dirty="0"/>
          </a:p>
        </p:txBody>
      </p:sp>
    </p:spTree>
    <p:extLst>
      <p:ext uri="{BB962C8B-B14F-4D97-AF65-F5344CB8AC3E}">
        <p14:creationId xmlns:p14="http://schemas.microsoft.com/office/powerpoint/2010/main" val="370822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B0A3A2-D0F9-A54B-B4DC-E00A962959C8}"/>
              </a:ext>
            </a:extLst>
          </p:cNvPr>
          <p:cNvSpPr>
            <a:spLocks noGrp="1"/>
          </p:cNvSpPr>
          <p:nvPr>
            <p:ph type="title"/>
          </p:nvPr>
        </p:nvSpPr>
        <p:spPr/>
        <p:txBody>
          <a:bodyPr/>
          <a:lstStyle/>
          <a:p>
            <a:r>
              <a:rPr lang="en-US" dirty="0" err="1"/>
              <a:t>Oli</a:t>
            </a:r>
            <a:r>
              <a:rPr lang="en-US" dirty="0"/>
              <a:t> </a:t>
            </a:r>
            <a:r>
              <a:rPr lang="en-US" dirty="0" err="1"/>
              <a:t>Mahalo</a:t>
            </a:r>
            <a:endParaRPr lang="en-US" dirty="0"/>
          </a:p>
        </p:txBody>
      </p:sp>
      <p:sp>
        <p:nvSpPr>
          <p:cNvPr id="5" name="Text Placeholder 4">
            <a:extLst>
              <a:ext uri="{FF2B5EF4-FFF2-40B4-BE49-F238E27FC236}">
                <a16:creationId xmlns:a16="http://schemas.microsoft.com/office/drawing/2014/main" id="{CE0D3D10-4DA8-FC48-A1F3-3137A42F887A}"/>
              </a:ext>
            </a:extLst>
          </p:cNvPr>
          <p:cNvSpPr>
            <a:spLocks noGrp="1"/>
          </p:cNvSpPr>
          <p:nvPr>
            <p:ph type="body" sz="quarter" idx="12"/>
          </p:nvPr>
        </p:nvSpPr>
        <p:spPr/>
        <p:txBody>
          <a:bodyPr/>
          <a:lstStyle/>
          <a:p>
            <a:pPr marL="114300" lvl="0">
              <a:lnSpc>
                <a:spcPct val="90000"/>
              </a:lnSpc>
              <a:buSzPct val="82949"/>
            </a:pPr>
            <a:r>
              <a:rPr lang="en-US" dirty="0" err="1"/>
              <a:t>ʻThank</a:t>
            </a:r>
            <a:r>
              <a:rPr lang="en-US" dirty="0"/>
              <a:t> you </a:t>
            </a:r>
            <a:r>
              <a:rPr lang="en-US" dirty="0" err="1"/>
              <a:t>chantʻ</a:t>
            </a:r>
            <a:r>
              <a:rPr lang="en-US" dirty="0"/>
              <a:t> in Hawaiian Language:</a:t>
            </a:r>
          </a:p>
        </p:txBody>
      </p:sp>
      <p:sp>
        <p:nvSpPr>
          <p:cNvPr id="2" name="Content Placeholder 1">
            <a:extLst>
              <a:ext uri="{FF2B5EF4-FFF2-40B4-BE49-F238E27FC236}">
                <a16:creationId xmlns:a16="http://schemas.microsoft.com/office/drawing/2014/main" id="{C251FA61-0D34-C846-BD69-D44978983F77}"/>
              </a:ext>
            </a:extLst>
          </p:cNvPr>
          <p:cNvSpPr>
            <a:spLocks noGrp="1"/>
          </p:cNvSpPr>
          <p:nvPr>
            <p:ph sz="half" idx="2"/>
          </p:nvPr>
        </p:nvSpPr>
        <p:spPr/>
        <p:txBody>
          <a:bodyPr>
            <a:normAutofit/>
          </a:bodyPr>
          <a:lstStyle/>
          <a:p>
            <a:pPr marL="114300" lvl="0" indent="0">
              <a:lnSpc>
                <a:spcPct val="120000"/>
              </a:lnSpc>
              <a:buSzPct val="82949"/>
              <a:buNone/>
            </a:pPr>
            <a:r>
              <a:rPr lang="en-US" dirty="0"/>
              <a:t>	</a:t>
            </a:r>
            <a:r>
              <a:rPr lang="en-US" dirty="0" err="1"/>
              <a:t>ʻUhola</a:t>
            </a:r>
            <a:r>
              <a:rPr lang="en-US" dirty="0"/>
              <a:t> </a:t>
            </a:r>
            <a:r>
              <a:rPr lang="en-US" dirty="0" err="1"/>
              <a:t>ʻia</a:t>
            </a:r>
            <a:r>
              <a:rPr lang="en-US" dirty="0"/>
              <a:t> </a:t>
            </a:r>
            <a:r>
              <a:rPr lang="en-US" dirty="0" err="1"/>
              <a:t>ka</a:t>
            </a:r>
            <a:r>
              <a:rPr lang="en-US" dirty="0"/>
              <a:t> </a:t>
            </a:r>
            <a:r>
              <a:rPr lang="en-US" dirty="0" err="1"/>
              <a:t>makaloa</a:t>
            </a:r>
            <a:r>
              <a:rPr lang="en-US" dirty="0"/>
              <a:t> </a:t>
            </a:r>
            <a:r>
              <a:rPr lang="en-US" dirty="0" err="1"/>
              <a:t>lā</a:t>
            </a:r>
            <a:br>
              <a:rPr lang="en-US" dirty="0"/>
            </a:br>
            <a:r>
              <a:rPr lang="en-US" dirty="0"/>
              <a:t>	</a:t>
            </a:r>
            <a:r>
              <a:rPr lang="en-US" dirty="0" err="1"/>
              <a:t>Pūʻai</a:t>
            </a:r>
            <a:r>
              <a:rPr lang="en-US" dirty="0"/>
              <a:t> </a:t>
            </a:r>
            <a:r>
              <a:rPr lang="en-US" dirty="0" err="1"/>
              <a:t>i</a:t>
            </a:r>
            <a:r>
              <a:rPr lang="en-US" dirty="0"/>
              <a:t> </a:t>
            </a:r>
            <a:r>
              <a:rPr lang="en-US" dirty="0" err="1"/>
              <a:t>ke</a:t>
            </a:r>
            <a:r>
              <a:rPr lang="en-US" dirty="0"/>
              <a:t> aloha </a:t>
            </a:r>
            <a:r>
              <a:rPr lang="en-US" dirty="0" err="1"/>
              <a:t>lā</a:t>
            </a:r>
            <a:br>
              <a:rPr lang="en-US" dirty="0"/>
            </a:br>
            <a:r>
              <a:rPr lang="en-US" dirty="0"/>
              <a:t>	</a:t>
            </a:r>
            <a:r>
              <a:rPr lang="en-US" dirty="0" err="1"/>
              <a:t>Kūkaʻi</a:t>
            </a:r>
            <a:r>
              <a:rPr lang="en-US" dirty="0"/>
              <a:t> </a:t>
            </a:r>
            <a:r>
              <a:rPr lang="en-US" dirty="0" err="1"/>
              <a:t>ʻia</a:t>
            </a:r>
            <a:r>
              <a:rPr lang="en-US" dirty="0"/>
              <a:t> </a:t>
            </a:r>
            <a:r>
              <a:rPr lang="en-US" dirty="0" err="1"/>
              <a:t>ka</a:t>
            </a:r>
            <a:r>
              <a:rPr lang="en-US" dirty="0"/>
              <a:t> </a:t>
            </a:r>
            <a:r>
              <a:rPr lang="en-US" dirty="0" err="1"/>
              <a:t>hā</a:t>
            </a:r>
            <a:r>
              <a:rPr lang="en-US" dirty="0"/>
              <a:t> </a:t>
            </a:r>
            <a:r>
              <a:rPr lang="en-US" dirty="0" err="1"/>
              <a:t>loa</a:t>
            </a:r>
            <a:r>
              <a:rPr lang="en-US" dirty="0"/>
              <a:t> </a:t>
            </a:r>
            <a:r>
              <a:rPr lang="en-US" dirty="0" err="1"/>
              <a:t>lā</a:t>
            </a:r>
            <a:br>
              <a:rPr lang="en-US" dirty="0"/>
            </a:br>
            <a:r>
              <a:rPr lang="en-US" dirty="0"/>
              <a:t>	</a:t>
            </a:r>
            <a:r>
              <a:rPr lang="en-US" dirty="0" err="1"/>
              <a:t>Pāwehi</a:t>
            </a:r>
            <a:r>
              <a:rPr lang="en-US" dirty="0"/>
              <a:t> </a:t>
            </a:r>
            <a:r>
              <a:rPr lang="en-US" dirty="0" err="1"/>
              <a:t>mai</a:t>
            </a:r>
            <a:r>
              <a:rPr lang="en-US" dirty="0"/>
              <a:t> </a:t>
            </a:r>
            <a:r>
              <a:rPr lang="en-US" dirty="0" err="1"/>
              <a:t>nā</a:t>
            </a:r>
            <a:r>
              <a:rPr lang="en-US" dirty="0"/>
              <a:t> </a:t>
            </a:r>
            <a:r>
              <a:rPr lang="en-US" dirty="0" err="1"/>
              <a:t>lehua</a:t>
            </a:r>
            <a:br>
              <a:rPr lang="en-US" dirty="0"/>
            </a:br>
            <a:r>
              <a:rPr lang="en-US" dirty="0"/>
              <a:t>	Mai </a:t>
            </a:r>
            <a:r>
              <a:rPr lang="en-US" dirty="0" err="1"/>
              <a:t>ka</a:t>
            </a:r>
            <a:r>
              <a:rPr lang="en-US" dirty="0"/>
              <a:t> </a:t>
            </a:r>
            <a:r>
              <a:rPr lang="en-US" dirty="0" err="1"/>
              <a:t>hoʻokuʻi</a:t>
            </a:r>
            <a:r>
              <a:rPr lang="en-US" dirty="0"/>
              <a:t> a </a:t>
            </a:r>
            <a:r>
              <a:rPr lang="en-US" dirty="0" err="1"/>
              <a:t>ka</a:t>
            </a:r>
            <a:r>
              <a:rPr lang="en-US" dirty="0"/>
              <a:t> </a:t>
            </a:r>
            <a:r>
              <a:rPr lang="en-US" dirty="0" err="1"/>
              <a:t>hālāwai</a:t>
            </a:r>
            <a:r>
              <a:rPr lang="en-US" dirty="0"/>
              <a:t> </a:t>
            </a:r>
            <a:r>
              <a:rPr lang="en-US" dirty="0" err="1"/>
              <a:t>lā</a:t>
            </a:r>
            <a:br>
              <a:rPr lang="en-US" dirty="0"/>
            </a:br>
            <a:r>
              <a:rPr lang="en-US" dirty="0"/>
              <a:t>	</a:t>
            </a:r>
            <a:r>
              <a:rPr lang="en-US" dirty="0" err="1"/>
              <a:t>Mahalo</a:t>
            </a:r>
            <a:r>
              <a:rPr lang="en-US" dirty="0"/>
              <a:t> e </a:t>
            </a:r>
            <a:r>
              <a:rPr lang="en-US" dirty="0" err="1"/>
              <a:t>Ke</a:t>
            </a:r>
            <a:r>
              <a:rPr lang="en-US" dirty="0"/>
              <a:t> </a:t>
            </a:r>
            <a:r>
              <a:rPr lang="en-US" dirty="0" err="1"/>
              <a:t>Akua</a:t>
            </a:r>
            <a:r>
              <a:rPr lang="en-US" dirty="0"/>
              <a:t>*</a:t>
            </a:r>
            <a:br>
              <a:rPr lang="en-US" dirty="0"/>
            </a:br>
            <a:r>
              <a:rPr lang="en-US" dirty="0"/>
              <a:t>	</a:t>
            </a:r>
            <a:r>
              <a:rPr lang="en-US" dirty="0" err="1"/>
              <a:t>Mahalo</a:t>
            </a:r>
            <a:r>
              <a:rPr lang="en-US" dirty="0"/>
              <a:t> e </a:t>
            </a:r>
            <a:r>
              <a:rPr lang="en-US" dirty="0" err="1"/>
              <a:t>nā</a:t>
            </a:r>
            <a:r>
              <a:rPr lang="en-US" dirty="0"/>
              <a:t> </a:t>
            </a:r>
            <a:r>
              <a:rPr lang="en-US" dirty="0" err="1"/>
              <a:t>kupuna</a:t>
            </a:r>
            <a:r>
              <a:rPr lang="en-US" dirty="0"/>
              <a:t> </a:t>
            </a:r>
            <a:r>
              <a:rPr lang="en-US" dirty="0" err="1"/>
              <a:t>lā</a:t>
            </a:r>
            <a:r>
              <a:rPr lang="en-US" dirty="0"/>
              <a:t> </a:t>
            </a:r>
            <a:r>
              <a:rPr lang="en-US" dirty="0" err="1"/>
              <a:t>ʻeā</a:t>
            </a:r>
            <a:br>
              <a:rPr lang="en-US" dirty="0"/>
            </a:br>
            <a:r>
              <a:rPr lang="en-US" dirty="0"/>
              <a:t>	</a:t>
            </a:r>
            <a:r>
              <a:rPr lang="en-US" dirty="0" err="1"/>
              <a:t>Mahalo</a:t>
            </a:r>
            <a:r>
              <a:rPr lang="en-US" dirty="0"/>
              <a:t> me </a:t>
            </a:r>
            <a:r>
              <a:rPr lang="en-US" dirty="0" err="1"/>
              <a:t>ke</a:t>
            </a:r>
            <a:r>
              <a:rPr lang="en-US" dirty="0"/>
              <a:t> aloha </a:t>
            </a:r>
            <a:r>
              <a:rPr lang="en-US" dirty="0" err="1"/>
              <a:t>lā</a:t>
            </a:r>
            <a:br>
              <a:rPr lang="en-US" dirty="0"/>
            </a:br>
            <a:r>
              <a:rPr lang="en-US" dirty="0"/>
              <a:t>	</a:t>
            </a:r>
            <a:r>
              <a:rPr lang="en-US" dirty="0" err="1"/>
              <a:t>Mahalo</a:t>
            </a:r>
            <a:r>
              <a:rPr lang="en-US" dirty="0"/>
              <a:t> me </a:t>
            </a:r>
            <a:r>
              <a:rPr lang="en-US" dirty="0" err="1"/>
              <a:t>ke</a:t>
            </a:r>
            <a:r>
              <a:rPr lang="en-US" dirty="0"/>
              <a:t> aloha </a:t>
            </a:r>
            <a:r>
              <a:rPr lang="en-US" dirty="0" err="1"/>
              <a:t>lā</a:t>
            </a:r>
            <a:endParaRPr lang="en-US" dirty="0"/>
          </a:p>
          <a:p>
            <a:pPr marL="0" indent="0">
              <a:buNone/>
            </a:pPr>
            <a:endParaRPr lang="en-US" dirty="0"/>
          </a:p>
        </p:txBody>
      </p:sp>
      <p:sp>
        <p:nvSpPr>
          <p:cNvPr id="3" name="Text Placeholder 2">
            <a:extLst>
              <a:ext uri="{FF2B5EF4-FFF2-40B4-BE49-F238E27FC236}">
                <a16:creationId xmlns:a16="http://schemas.microsoft.com/office/drawing/2014/main" id="{B4CC39BD-1A7B-3249-8438-210CF04EDCA0}"/>
              </a:ext>
            </a:extLst>
          </p:cNvPr>
          <p:cNvSpPr>
            <a:spLocks noGrp="1"/>
          </p:cNvSpPr>
          <p:nvPr>
            <p:ph type="body" sz="quarter" idx="3"/>
          </p:nvPr>
        </p:nvSpPr>
        <p:spPr/>
        <p:txBody>
          <a:bodyPr/>
          <a:lstStyle/>
          <a:p>
            <a:pPr marL="114300" lvl="0">
              <a:lnSpc>
                <a:spcPct val="90000"/>
              </a:lnSpc>
              <a:buSzPct val="82949"/>
            </a:pPr>
            <a:r>
              <a:rPr lang="en-US" dirty="0"/>
              <a:t>English Translation:</a:t>
            </a:r>
          </a:p>
        </p:txBody>
      </p:sp>
      <p:sp>
        <p:nvSpPr>
          <p:cNvPr id="4" name="Content Placeholder 3">
            <a:extLst>
              <a:ext uri="{FF2B5EF4-FFF2-40B4-BE49-F238E27FC236}">
                <a16:creationId xmlns:a16="http://schemas.microsoft.com/office/drawing/2014/main" id="{5C88F56D-CF6E-AB48-9398-CA82C9DCC7AF}"/>
              </a:ext>
            </a:extLst>
          </p:cNvPr>
          <p:cNvSpPr>
            <a:spLocks noGrp="1"/>
          </p:cNvSpPr>
          <p:nvPr>
            <p:ph sz="quarter" idx="4"/>
          </p:nvPr>
        </p:nvSpPr>
        <p:spPr/>
        <p:txBody>
          <a:bodyPr/>
          <a:lstStyle/>
          <a:p>
            <a:pPr marL="114300" lvl="0" indent="0">
              <a:lnSpc>
                <a:spcPct val="120000"/>
              </a:lnSpc>
              <a:buSzPct val="82949"/>
              <a:buNone/>
            </a:pPr>
            <a:r>
              <a:rPr lang="en-US" dirty="0"/>
              <a:t>	The </a:t>
            </a:r>
            <a:r>
              <a:rPr lang="en-US" dirty="0" err="1"/>
              <a:t>makaloa</a:t>
            </a:r>
            <a:r>
              <a:rPr lang="en-US" dirty="0"/>
              <a:t> mat has been unfolded</a:t>
            </a:r>
            <a:br>
              <a:rPr lang="en-US" dirty="0"/>
            </a:br>
            <a:r>
              <a:rPr lang="en-US" dirty="0"/>
              <a:t>	Food is shared in love</a:t>
            </a:r>
            <a:br>
              <a:rPr lang="en-US" dirty="0"/>
            </a:br>
            <a:r>
              <a:rPr lang="en-US" dirty="0"/>
              <a:t>	The great breath is exchanged</a:t>
            </a:r>
            <a:br>
              <a:rPr lang="en-US" dirty="0"/>
            </a:br>
            <a:r>
              <a:rPr lang="en-US" dirty="0"/>
              <a:t>	The </a:t>
            </a:r>
            <a:r>
              <a:rPr lang="en-US" dirty="0" err="1"/>
              <a:t>Lehua</a:t>
            </a:r>
            <a:r>
              <a:rPr lang="en-US" dirty="0"/>
              <a:t> honors and adores</a:t>
            </a:r>
            <a:br>
              <a:rPr lang="en-US" dirty="0"/>
            </a:br>
            <a:r>
              <a:rPr lang="en-US" dirty="0"/>
              <a:t>	From zenith to horizon</a:t>
            </a:r>
            <a:br>
              <a:rPr lang="en-US" dirty="0"/>
            </a:br>
            <a:r>
              <a:rPr lang="en-US" dirty="0"/>
              <a:t>	Gratitude to God</a:t>
            </a:r>
            <a:br>
              <a:rPr lang="en-US" dirty="0"/>
            </a:br>
            <a:r>
              <a:rPr lang="en-US" dirty="0"/>
              <a:t>	Gratitude to our ancestors</a:t>
            </a:r>
            <a:br>
              <a:rPr lang="en-US" dirty="0"/>
            </a:br>
            <a:r>
              <a:rPr lang="en-US" dirty="0"/>
              <a:t>	Gratitude with love</a:t>
            </a:r>
            <a:br>
              <a:rPr lang="en-US" dirty="0"/>
            </a:br>
            <a:r>
              <a:rPr lang="en-US" dirty="0"/>
              <a:t>	Gratitude with love</a:t>
            </a:r>
          </a:p>
          <a:p>
            <a:pPr marL="0" indent="0">
              <a:buNone/>
            </a:pPr>
            <a:endParaRPr lang="en-US" dirty="0"/>
          </a:p>
        </p:txBody>
      </p:sp>
      <p:sp>
        <p:nvSpPr>
          <p:cNvPr id="8" name="Slide Number Placeholder 7">
            <a:extLst>
              <a:ext uri="{FF2B5EF4-FFF2-40B4-BE49-F238E27FC236}">
                <a16:creationId xmlns:a16="http://schemas.microsoft.com/office/drawing/2014/main" id="{BFE9B40F-CB78-DD42-8963-E24419DE7208}"/>
              </a:ext>
            </a:extLst>
          </p:cNvPr>
          <p:cNvSpPr>
            <a:spLocks noGrp="1"/>
          </p:cNvSpPr>
          <p:nvPr>
            <p:ph type="sldNum" sz="quarter" idx="13"/>
          </p:nvPr>
        </p:nvSpPr>
        <p:spPr>
          <a:xfrm>
            <a:off x="10539413" y="6173791"/>
            <a:ext cx="914403" cy="365125"/>
          </a:xfrm>
        </p:spPr>
        <p:txBody>
          <a:bodyPr/>
          <a:lstStyle/>
          <a:p>
            <a:fld id="{8FCC257D-A786-9244-9E17-CE618C8B9275}" type="slidenum">
              <a:rPr lang="en-US" smtClean="0"/>
              <a:t>27</a:t>
            </a:fld>
            <a:endParaRPr lang="en-US" dirty="0"/>
          </a:p>
        </p:txBody>
      </p:sp>
    </p:spTree>
    <p:extLst>
      <p:ext uri="{BB962C8B-B14F-4D97-AF65-F5344CB8AC3E}">
        <p14:creationId xmlns:p14="http://schemas.microsoft.com/office/powerpoint/2010/main" val="40398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a:t>References:</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fontScale="92500" lnSpcReduction="10000"/>
          </a:bodyPr>
          <a:lstStyle/>
          <a:p>
            <a:pPr lvl="0">
              <a:lnSpc>
                <a:spcPct val="140000"/>
              </a:lnSpc>
            </a:pPr>
            <a:r>
              <a:rPr lang="en-US" dirty="0" err="1"/>
              <a:t>Ke</a:t>
            </a:r>
            <a:r>
              <a:rPr lang="en-US" dirty="0"/>
              <a:t> </a:t>
            </a:r>
            <a:r>
              <a:rPr lang="en-US" dirty="0" err="1"/>
              <a:t>Kā</a:t>
            </a:r>
            <a:r>
              <a:rPr lang="en-US" dirty="0"/>
              <a:t> o </a:t>
            </a:r>
            <a:r>
              <a:rPr lang="en-US" dirty="0" err="1"/>
              <a:t>Makaliʻi</a:t>
            </a:r>
            <a:r>
              <a:rPr lang="en-US" dirty="0"/>
              <a:t> (The Canoe-Bailer of </a:t>
            </a:r>
            <a:r>
              <a:rPr lang="en-US" dirty="0" err="1"/>
              <a:t>Makaliʻi</a:t>
            </a:r>
            <a:r>
              <a:rPr lang="en-US" dirty="0"/>
              <a:t>). Webpage at: </a:t>
            </a:r>
            <a:r>
              <a:rPr lang="en-US" dirty="0" err="1"/>
              <a:t>archive.hokulea.com</a:t>
            </a:r>
            <a:r>
              <a:rPr lang="en-US" dirty="0"/>
              <a:t>/</a:t>
            </a:r>
            <a:r>
              <a:rPr lang="en-US" dirty="0" err="1"/>
              <a:t>ike</a:t>
            </a:r>
            <a:r>
              <a:rPr lang="en-US" dirty="0"/>
              <a:t>/</a:t>
            </a:r>
            <a:r>
              <a:rPr lang="en-US" dirty="0" err="1"/>
              <a:t>hookele</a:t>
            </a:r>
            <a:r>
              <a:rPr lang="en-US" dirty="0"/>
              <a:t>/</a:t>
            </a:r>
            <a:r>
              <a:rPr lang="en-US" dirty="0" err="1"/>
              <a:t>hawaiian_star_lines</a:t>
            </a:r>
            <a:r>
              <a:rPr lang="en-US" dirty="0"/>
              <a:t>. Last seen December 09, 2018.</a:t>
            </a:r>
          </a:p>
          <a:p>
            <a:pPr lvl="0">
              <a:lnSpc>
                <a:spcPct val="140000"/>
              </a:lnSpc>
            </a:pPr>
            <a:r>
              <a:rPr lang="en-US" dirty="0" err="1"/>
              <a:t>Kilselka</a:t>
            </a:r>
            <a:r>
              <a:rPr lang="en-US" dirty="0"/>
              <a:t>, Will. Polynesian Stars and Men: The Puzzle of the Ancient Navigation of the Polynesians. Bishop Museum Science Center. Honolulu, HI. 1969. </a:t>
            </a:r>
          </a:p>
          <a:p>
            <a:pPr lvl="0">
              <a:lnSpc>
                <a:spcPct val="140000"/>
              </a:lnSpc>
            </a:pPr>
            <a:r>
              <a:rPr lang="en-US" dirty="0" err="1"/>
              <a:t>Makemson</a:t>
            </a:r>
            <a:r>
              <a:rPr lang="en-US" dirty="0"/>
              <a:t>, Maud W. American Anthropologist. New Series. Journal Article, Vol. 40, No.3. 1938. 370-383.</a:t>
            </a:r>
          </a:p>
          <a:p>
            <a:pPr lvl="0">
              <a:lnSpc>
                <a:spcPct val="140000"/>
              </a:lnSpc>
            </a:pPr>
            <a:r>
              <a:rPr lang="en-US"/>
              <a:t>Papakū</a:t>
            </a:r>
            <a:r>
              <a:rPr lang="en-US" dirty="0"/>
              <a:t> </a:t>
            </a:r>
            <a:r>
              <a:rPr lang="en-US" dirty="0" err="1"/>
              <a:t>Makawalu</a:t>
            </a:r>
            <a:r>
              <a:rPr lang="en-US" dirty="0"/>
              <a:t> (</a:t>
            </a:r>
            <a:r>
              <a:rPr lang="en-US" dirty="0" err="1"/>
              <a:t>Kanahele</a:t>
            </a:r>
            <a:r>
              <a:rPr lang="en-US" dirty="0"/>
              <a:t>, P. K., </a:t>
            </a:r>
            <a:r>
              <a:rPr lang="en-US" dirty="0" err="1"/>
              <a:t>Kanahele</a:t>
            </a:r>
            <a:r>
              <a:rPr lang="en-US" dirty="0"/>
              <a:t>-Mossman, H., </a:t>
            </a:r>
            <a:r>
              <a:rPr lang="en-US" dirty="0" err="1"/>
              <a:t>Nuuhiwa</a:t>
            </a:r>
            <a:r>
              <a:rPr lang="en-US" dirty="0"/>
              <a:t>, K., and </a:t>
            </a:r>
            <a:r>
              <a:rPr lang="en-US" dirty="0" err="1"/>
              <a:t>Kanahele</a:t>
            </a:r>
            <a:r>
              <a:rPr lang="en-US" dirty="0"/>
              <a:t>, K. H.). (2011). </a:t>
            </a:r>
            <a:r>
              <a:rPr lang="en-US" dirty="0" err="1"/>
              <a:t>Mahina</a:t>
            </a:r>
            <a:r>
              <a:rPr lang="en-US" dirty="0"/>
              <a:t>. Hilo, HI: Edith K. </a:t>
            </a:r>
            <a:r>
              <a:rPr lang="en-US" dirty="0" err="1"/>
              <a:t>Kanakaʻole</a:t>
            </a:r>
            <a:r>
              <a:rPr lang="en-US" dirty="0"/>
              <a:t> Foundation. Retrieved from http://</a:t>
            </a:r>
            <a:r>
              <a:rPr lang="en-US" dirty="0" err="1"/>
              <a:t>edithkanakaolefoundation.org</a:t>
            </a:r>
            <a:r>
              <a:rPr lang="en-US" dirty="0"/>
              <a:t>/</a:t>
            </a:r>
            <a:r>
              <a:rPr lang="en-US" dirty="0" err="1"/>
              <a:t>wp</a:t>
            </a:r>
            <a:r>
              <a:rPr lang="en-US" dirty="0"/>
              <a:t>- content/uploads/2012/06/Mahina_BookDigital_v2.pdf.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28</a:t>
            </a:fld>
            <a:endParaRPr lang="en-US" dirty="0"/>
          </a:p>
        </p:txBody>
      </p:sp>
    </p:spTree>
    <p:extLst>
      <p:ext uri="{BB962C8B-B14F-4D97-AF65-F5344CB8AC3E}">
        <p14:creationId xmlns:p14="http://schemas.microsoft.com/office/powerpoint/2010/main" val="292808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Driving Questions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How do place-based identities connect to climate change?</a:t>
            </a:r>
          </a:p>
          <a:p>
            <a:pPr lvl="0"/>
            <a:r>
              <a:rPr lang="en-US" dirty="0"/>
              <a:t>How does knowledge of the moon phases connect to climate change?</a:t>
            </a:r>
          </a:p>
          <a:p>
            <a:pPr lvl="0"/>
            <a:r>
              <a:rPr lang="en-US" dirty="0"/>
              <a:t>How does the knowledge of moon phases connect to emergency management planning?</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3</a:t>
            </a:fld>
            <a:endParaRPr lang="en-US" dirty="0"/>
          </a:p>
        </p:txBody>
      </p:sp>
    </p:spTree>
    <p:extLst>
      <p:ext uri="{BB962C8B-B14F-4D97-AF65-F5344CB8AC3E}">
        <p14:creationId xmlns:p14="http://schemas.microsoft.com/office/powerpoint/2010/main" val="162684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Module Sections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299911"/>
            <a:ext cx="10715627" cy="4601049"/>
          </a:xfrm>
        </p:spPr>
        <p:txBody>
          <a:bodyPr>
            <a:normAutofit/>
          </a:bodyPr>
          <a:lstStyle/>
          <a:p>
            <a:pPr lvl="0"/>
            <a:r>
              <a:rPr lang="en-US" dirty="0"/>
              <a:t>Cultural protocol</a:t>
            </a:r>
          </a:p>
          <a:p>
            <a:pPr lvl="0"/>
            <a:r>
              <a:rPr lang="en-US" dirty="0"/>
              <a:t>Introductions Activity</a:t>
            </a:r>
          </a:p>
          <a:p>
            <a:r>
              <a:rPr lang="en-US" sz="2400" dirty="0">
                <a:solidFill>
                  <a:schemeClr val="dk1"/>
                </a:solidFill>
                <a:latin typeface="Calibri"/>
                <a:ea typeface="Calibri"/>
                <a:cs typeface="Calibri"/>
                <a:sym typeface="Calibri"/>
              </a:rPr>
              <a:t>The Moon Phases</a:t>
            </a:r>
          </a:p>
          <a:p>
            <a:pPr lvl="1"/>
            <a:r>
              <a:rPr lang="en-US" dirty="0">
                <a:solidFill>
                  <a:schemeClr val="dk1"/>
                </a:solidFill>
                <a:latin typeface="Calibri"/>
                <a:ea typeface="Calibri"/>
                <a:cs typeface="Calibri"/>
                <a:sym typeface="Calibri"/>
              </a:rPr>
              <a:t>Storytelling: </a:t>
            </a:r>
            <a:r>
              <a:rPr lang="en-US" dirty="0" err="1">
                <a:solidFill>
                  <a:schemeClr val="dk1"/>
                </a:solidFill>
                <a:latin typeface="Calibri"/>
                <a:ea typeface="Calibri"/>
                <a:cs typeface="Calibri"/>
                <a:sym typeface="Calibri"/>
              </a:rPr>
              <a:t>Moʻolelo</a:t>
            </a:r>
            <a:r>
              <a:rPr lang="en-US" dirty="0">
                <a:solidFill>
                  <a:schemeClr val="dk1"/>
                </a:solidFill>
                <a:latin typeface="Calibri"/>
                <a:ea typeface="Calibri"/>
                <a:cs typeface="Calibri"/>
                <a:sym typeface="Calibri"/>
              </a:rPr>
              <a:t> of </a:t>
            </a:r>
            <a:r>
              <a:rPr lang="en-US" dirty="0" err="1">
                <a:solidFill>
                  <a:schemeClr val="dk1"/>
                </a:solidFill>
                <a:latin typeface="Calibri"/>
                <a:ea typeface="Calibri"/>
                <a:cs typeface="Calibri"/>
                <a:sym typeface="Calibri"/>
              </a:rPr>
              <a:t>Hina</a:t>
            </a:r>
            <a:endParaRPr lang="en-US" dirty="0">
              <a:solidFill>
                <a:schemeClr val="dk1"/>
              </a:solidFill>
              <a:latin typeface="Calibri"/>
              <a:ea typeface="Calibri"/>
              <a:cs typeface="Calibri"/>
              <a:sym typeface="Calibri"/>
            </a:endParaRPr>
          </a:p>
          <a:p>
            <a:pPr lvl="1"/>
            <a:r>
              <a:rPr lang="en-US" dirty="0">
                <a:solidFill>
                  <a:schemeClr val="dk1"/>
                </a:solidFill>
                <a:latin typeface="Calibri"/>
                <a:ea typeface="Calibri"/>
                <a:cs typeface="Calibri"/>
                <a:sym typeface="Calibri"/>
              </a:rPr>
              <a:t>Moon phases Days 1-30</a:t>
            </a:r>
          </a:p>
          <a:p>
            <a:r>
              <a:rPr lang="en-US" dirty="0">
                <a:solidFill>
                  <a:schemeClr val="dk1"/>
                </a:solidFill>
                <a:latin typeface="Calibri"/>
                <a:ea typeface="Calibri"/>
                <a:cs typeface="Calibri"/>
                <a:sym typeface="Calibri"/>
              </a:rPr>
              <a:t>King Tides</a:t>
            </a:r>
          </a:p>
          <a:p>
            <a:r>
              <a:rPr lang="en-US" dirty="0">
                <a:solidFill>
                  <a:schemeClr val="dk1"/>
                </a:solidFill>
                <a:latin typeface="Calibri"/>
                <a:ea typeface="Calibri"/>
                <a:cs typeface="Calibri"/>
                <a:sym typeface="Calibri"/>
              </a:rPr>
              <a:t>Case study #1:</a:t>
            </a:r>
            <a:r>
              <a:rPr lang="en-US" i="1" dirty="0">
                <a:solidFill>
                  <a:schemeClr val="dk1"/>
                </a:solidFill>
                <a:latin typeface="Calibri"/>
                <a:ea typeface="Calibri"/>
                <a:cs typeface="Calibri"/>
                <a:sym typeface="Calibri"/>
              </a:rPr>
              <a:t> </a:t>
            </a:r>
            <a:r>
              <a:rPr lang="en-US" i="1" dirty="0" err="1"/>
              <a:t>Nā</a:t>
            </a:r>
            <a:r>
              <a:rPr lang="en-US" i="1" dirty="0"/>
              <a:t> </a:t>
            </a:r>
            <a:r>
              <a:rPr lang="en-US" i="1" dirty="0" err="1"/>
              <a:t>Pō</a:t>
            </a:r>
            <a:r>
              <a:rPr lang="en-US" i="1" dirty="0"/>
              <a:t> O </a:t>
            </a:r>
            <a:r>
              <a:rPr lang="en-US" i="1" dirty="0" err="1"/>
              <a:t>Ka</a:t>
            </a:r>
            <a:r>
              <a:rPr lang="en-US" i="1" dirty="0"/>
              <a:t> </a:t>
            </a:r>
            <a:r>
              <a:rPr lang="en-US" i="1" dirty="0" err="1"/>
              <a:t>Malama</a:t>
            </a:r>
            <a:r>
              <a:rPr lang="en-US" dirty="0"/>
              <a:t>: The “Nights” of the Hawaiian Month</a:t>
            </a:r>
          </a:p>
          <a:p>
            <a:r>
              <a:rPr lang="en-US" dirty="0"/>
              <a:t>Mosaic Art Reflection &amp; Creative Theater activity  </a:t>
            </a:r>
          </a:p>
          <a:p>
            <a:r>
              <a:rPr lang="en-US" dirty="0">
                <a:solidFill>
                  <a:schemeClr val="dk1"/>
                </a:solidFill>
                <a:latin typeface="Calibri"/>
                <a:ea typeface="Calibri"/>
                <a:cs typeface="Calibri"/>
                <a:sym typeface="Calibri"/>
              </a:rPr>
              <a:t>Case study #2: </a:t>
            </a:r>
            <a:r>
              <a:rPr lang="en-US" dirty="0"/>
              <a:t>How King Tides became Hawaii’s Climate Change Wake-up Call </a:t>
            </a:r>
          </a:p>
          <a:p>
            <a:r>
              <a:rPr lang="en-US" dirty="0">
                <a:solidFill>
                  <a:schemeClr val="dk1"/>
                </a:solidFill>
                <a:latin typeface="Calibri"/>
                <a:ea typeface="Calibri"/>
                <a:cs typeface="Calibri"/>
                <a:sym typeface="Calibri"/>
              </a:rPr>
              <a:t>Reflection for class</a:t>
            </a:r>
          </a:p>
          <a:p>
            <a:endParaRPr lang="en-US" dirty="0"/>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4</a:t>
            </a:fld>
            <a:endParaRPr lang="en-US" dirty="0"/>
          </a:p>
        </p:txBody>
      </p:sp>
    </p:spTree>
    <p:extLst>
      <p:ext uri="{BB962C8B-B14F-4D97-AF65-F5344CB8AC3E}">
        <p14:creationId xmlns:p14="http://schemas.microsoft.com/office/powerpoint/2010/main" val="330971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Cultural Protocol</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Elder and/or leader to start beginning protocol to have everyone on the same page.</a:t>
            </a:r>
          </a:p>
          <a:p>
            <a:pPr marL="0" lvl="0" indent="0">
              <a:buNone/>
            </a:pPr>
            <a:endParaRPr lang="en-US" dirty="0"/>
          </a:p>
          <a:p>
            <a:pPr lvl="0"/>
            <a:r>
              <a:rPr lang="en-US" dirty="0"/>
              <a:t>Words to E </a:t>
            </a:r>
            <a:r>
              <a:rPr lang="en-US" dirty="0" err="1"/>
              <a:t>Hō</a:t>
            </a:r>
            <a:r>
              <a:rPr lang="en-US" dirty="0"/>
              <a:t> Mai (By: Edith </a:t>
            </a:r>
            <a:r>
              <a:rPr lang="en-US" dirty="0" err="1"/>
              <a:t>Kanakaʻole</a:t>
            </a:r>
            <a:r>
              <a:rPr lang="en-US" dirty="0"/>
              <a:t> </a:t>
            </a:r>
            <a:r>
              <a:rPr lang="en-US" dirty="0" err="1"/>
              <a:t>Kanahele</a:t>
            </a:r>
            <a:r>
              <a:rPr lang="en-US" dirty="0"/>
              <a:t>)</a:t>
            </a:r>
          </a:p>
          <a:p>
            <a:pPr marL="0" lvl="0" indent="0">
              <a:lnSpc>
                <a:spcPct val="90000"/>
              </a:lnSpc>
              <a:buClr>
                <a:schemeClr val="dk1"/>
              </a:buClr>
              <a:buSzPts val="2800"/>
              <a:buNone/>
            </a:pPr>
            <a:r>
              <a:rPr lang="en-US" dirty="0"/>
              <a:t>	</a:t>
            </a:r>
            <a:r>
              <a:rPr lang="en-US" i="1" dirty="0"/>
              <a:t>E </a:t>
            </a:r>
            <a:r>
              <a:rPr lang="en-US" i="1" dirty="0" err="1"/>
              <a:t>hō</a:t>
            </a:r>
            <a:r>
              <a:rPr lang="en-US" i="1" dirty="0"/>
              <a:t> </a:t>
            </a:r>
            <a:r>
              <a:rPr lang="en-US" i="1" dirty="0" err="1"/>
              <a:t>mai</a:t>
            </a:r>
            <a:r>
              <a:rPr lang="en-US" i="1" dirty="0"/>
              <a:t> </a:t>
            </a:r>
            <a:r>
              <a:rPr lang="en-US" i="1" dirty="0" err="1"/>
              <a:t>ka</a:t>
            </a:r>
            <a:r>
              <a:rPr lang="en-US" i="1" dirty="0"/>
              <a:t> </a:t>
            </a:r>
            <a:r>
              <a:rPr lang="en-US" i="1" dirty="0" err="1"/>
              <a:t>ʻike</a:t>
            </a:r>
            <a:r>
              <a:rPr lang="en-US" i="1" dirty="0"/>
              <a:t> </a:t>
            </a:r>
            <a:r>
              <a:rPr lang="en-US" i="1" dirty="0" err="1"/>
              <a:t>mai</a:t>
            </a:r>
            <a:r>
              <a:rPr lang="en-US" i="1" dirty="0"/>
              <a:t> </a:t>
            </a:r>
            <a:r>
              <a:rPr lang="en-US" i="1" dirty="0" err="1"/>
              <a:t>luna</a:t>
            </a:r>
            <a:r>
              <a:rPr lang="en-US" i="1" dirty="0"/>
              <a:t> </a:t>
            </a:r>
            <a:r>
              <a:rPr lang="en-US" i="1" dirty="0" err="1"/>
              <a:t>mai</a:t>
            </a:r>
            <a:r>
              <a:rPr lang="en-US" i="1" dirty="0"/>
              <a:t> </a:t>
            </a:r>
            <a:r>
              <a:rPr lang="en-US" i="1" dirty="0" err="1"/>
              <a:t>ē</a:t>
            </a:r>
            <a:endParaRPr lang="en-US" i="1" dirty="0"/>
          </a:p>
          <a:p>
            <a:pPr marL="0" lvl="0" indent="0">
              <a:lnSpc>
                <a:spcPct val="90000"/>
              </a:lnSpc>
              <a:buClr>
                <a:schemeClr val="dk1"/>
              </a:buClr>
              <a:buSzPts val="2800"/>
              <a:buNone/>
            </a:pPr>
            <a:r>
              <a:rPr lang="en-US" i="1" dirty="0"/>
              <a:t>	O </a:t>
            </a:r>
            <a:r>
              <a:rPr lang="en-US" i="1" dirty="0" err="1"/>
              <a:t>nā</a:t>
            </a:r>
            <a:r>
              <a:rPr lang="en-US" i="1" dirty="0"/>
              <a:t> mea </a:t>
            </a:r>
            <a:r>
              <a:rPr lang="en-US" i="1" dirty="0" err="1"/>
              <a:t>huna</a:t>
            </a:r>
            <a:r>
              <a:rPr lang="en-US" i="1" dirty="0"/>
              <a:t> </a:t>
            </a:r>
            <a:r>
              <a:rPr lang="en-US" i="1" dirty="0" err="1"/>
              <a:t>noʻeau</a:t>
            </a:r>
            <a:r>
              <a:rPr lang="en-US" i="1" dirty="0"/>
              <a:t> o </a:t>
            </a:r>
            <a:r>
              <a:rPr lang="en-US" i="1" dirty="0" err="1"/>
              <a:t>nā</a:t>
            </a:r>
            <a:r>
              <a:rPr lang="en-US" i="1" dirty="0"/>
              <a:t> </a:t>
            </a:r>
            <a:r>
              <a:rPr lang="en-US" i="1" dirty="0" err="1"/>
              <a:t>mele</a:t>
            </a:r>
            <a:r>
              <a:rPr lang="en-US" i="1" dirty="0"/>
              <a:t> </a:t>
            </a:r>
            <a:r>
              <a:rPr lang="en-US" i="1" dirty="0" err="1"/>
              <a:t>ē</a:t>
            </a:r>
            <a:endParaRPr lang="en-US" i="1" dirty="0"/>
          </a:p>
          <a:p>
            <a:pPr marL="0" lvl="0" indent="0">
              <a:lnSpc>
                <a:spcPct val="90000"/>
              </a:lnSpc>
              <a:buClr>
                <a:schemeClr val="dk1"/>
              </a:buClr>
              <a:buSzPts val="2800"/>
              <a:buNone/>
            </a:pPr>
            <a:r>
              <a:rPr lang="en-US" i="1" dirty="0"/>
              <a:t>	E </a:t>
            </a:r>
            <a:r>
              <a:rPr lang="en-US" i="1" dirty="0" err="1"/>
              <a:t>hō</a:t>
            </a:r>
            <a:r>
              <a:rPr lang="en-US" i="1" dirty="0"/>
              <a:t> </a:t>
            </a:r>
            <a:r>
              <a:rPr lang="en-US" i="1" dirty="0" err="1"/>
              <a:t>mai</a:t>
            </a:r>
            <a:r>
              <a:rPr lang="en-US" i="1" dirty="0"/>
              <a:t>, e </a:t>
            </a:r>
            <a:r>
              <a:rPr lang="en-US" i="1" dirty="0" err="1"/>
              <a:t>hō</a:t>
            </a:r>
            <a:r>
              <a:rPr lang="en-US" i="1" dirty="0"/>
              <a:t> </a:t>
            </a:r>
            <a:r>
              <a:rPr lang="en-US" i="1" dirty="0" err="1"/>
              <a:t>mai</a:t>
            </a:r>
            <a:r>
              <a:rPr lang="en-US" i="1" dirty="0"/>
              <a:t>, e </a:t>
            </a:r>
            <a:r>
              <a:rPr lang="en-US" i="1" dirty="0" err="1"/>
              <a:t>hō</a:t>
            </a:r>
            <a:r>
              <a:rPr lang="en-US" i="1" dirty="0"/>
              <a:t> </a:t>
            </a:r>
            <a:r>
              <a:rPr lang="en-US" i="1" dirty="0" err="1"/>
              <a:t>mai</a:t>
            </a:r>
            <a:r>
              <a:rPr lang="en-US" i="1" dirty="0"/>
              <a:t> </a:t>
            </a:r>
            <a:r>
              <a:rPr lang="en-US" i="1" dirty="0" err="1"/>
              <a:t>ē</a:t>
            </a:r>
            <a:r>
              <a:rPr lang="en-US" i="1" dirty="0"/>
              <a:t> </a:t>
            </a:r>
            <a:r>
              <a:rPr lang="en-US" dirty="0"/>
              <a:t>(x3)</a:t>
            </a:r>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5</a:t>
            </a:fld>
            <a:endParaRPr lang="en-US" dirty="0"/>
          </a:p>
        </p:txBody>
      </p:sp>
    </p:spTree>
    <p:extLst>
      <p:ext uri="{BB962C8B-B14F-4D97-AF65-F5344CB8AC3E}">
        <p14:creationId xmlns:p14="http://schemas.microsoft.com/office/powerpoint/2010/main" val="266824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Introductions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r>
              <a:rPr lang="en-US" dirty="0"/>
              <a:t>Each person introduces themself and where they are from in the Hawaiian language.</a:t>
            </a:r>
          </a:p>
          <a:p>
            <a:pPr marL="0" indent="0">
              <a:buNone/>
            </a:pPr>
            <a:endParaRPr lang="en-US" dirty="0"/>
          </a:p>
          <a:p>
            <a:r>
              <a:rPr lang="en-US" dirty="0"/>
              <a:t>Each person explains what connects them to this place. Follow below:</a:t>
            </a:r>
          </a:p>
          <a:p>
            <a:pPr marL="0" indent="0">
              <a:lnSpc>
                <a:spcPct val="120000"/>
              </a:lnSpc>
              <a:spcBef>
                <a:spcPts val="400"/>
              </a:spcBef>
              <a:buNone/>
            </a:pPr>
            <a:r>
              <a:rPr lang="en-US" i="1" dirty="0"/>
              <a:t>          </a:t>
            </a:r>
          </a:p>
          <a:p>
            <a:pPr marL="0" indent="0">
              <a:lnSpc>
                <a:spcPct val="120000"/>
              </a:lnSpc>
              <a:spcBef>
                <a:spcPts val="400"/>
              </a:spcBef>
              <a:buNone/>
            </a:pPr>
            <a:r>
              <a:rPr lang="en-US" i="1" dirty="0"/>
              <a:t>           Aloha. </a:t>
            </a:r>
            <a:endParaRPr lang="en-US" dirty="0"/>
          </a:p>
          <a:p>
            <a:pPr marL="0" indent="0">
              <a:lnSpc>
                <a:spcPct val="120000"/>
              </a:lnSpc>
              <a:spcBef>
                <a:spcPts val="400"/>
              </a:spcBef>
              <a:buNone/>
            </a:pPr>
            <a:r>
              <a:rPr lang="en-US" i="1" dirty="0"/>
              <a:t>          </a:t>
            </a:r>
            <a:r>
              <a:rPr lang="en-US" i="1" dirty="0" err="1"/>
              <a:t>ʻO</a:t>
            </a:r>
            <a:r>
              <a:rPr lang="en-US" i="1" dirty="0"/>
              <a:t> (first &amp; last name) </a:t>
            </a:r>
            <a:r>
              <a:rPr lang="en-US" i="1" dirty="0" err="1"/>
              <a:t>koʻu</a:t>
            </a:r>
            <a:r>
              <a:rPr lang="en-US" i="1" dirty="0"/>
              <a:t> </a:t>
            </a:r>
            <a:r>
              <a:rPr lang="en-US" i="1" dirty="0" err="1"/>
              <a:t>inoa</a:t>
            </a:r>
            <a:r>
              <a:rPr lang="en-US" i="1" dirty="0"/>
              <a:t>. </a:t>
            </a:r>
            <a:endParaRPr lang="en-US" dirty="0"/>
          </a:p>
          <a:p>
            <a:pPr marL="0" indent="0">
              <a:lnSpc>
                <a:spcPct val="120000"/>
              </a:lnSpc>
              <a:spcBef>
                <a:spcPts val="400"/>
              </a:spcBef>
              <a:buNone/>
            </a:pPr>
            <a:r>
              <a:rPr lang="en-US" i="1" dirty="0"/>
              <a:t>          No (place of residence) </a:t>
            </a:r>
            <a:r>
              <a:rPr lang="en-US" i="1" dirty="0" err="1"/>
              <a:t>mai</a:t>
            </a:r>
            <a:r>
              <a:rPr lang="en-US" i="1" dirty="0"/>
              <a:t> au. </a:t>
            </a:r>
            <a:endParaRPr lang="en-US" dirty="0"/>
          </a:p>
          <a:p>
            <a:pPr marL="0" indent="0">
              <a:lnSpc>
                <a:spcPct val="120000"/>
              </a:lnSpc>
              <a:spcBef>
                <a:spcPts val="400"/>
              </a:spcBef>
              <a:buNone/>
            </a:pPr>
            <a:r>
              <a:rPr lang="en-US" i="1" dirty="0"/>
              <a:t>          What makes me </a:t>
            </a:r>
            <a:r>
              <a:rPr lang="en-US" i="1" dirty="0" err="1"/>
              <a:t>pili</a:t>
            </a:r>
            <a:r>
              <a:rPr lang="en-US" i="1" dirty="0"/>
              <a:t> to Hawaii?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6</a:t>
            </a:fld>
            <a:endParaRPr lang="en-US" dirty="0"/>
          </a:p>
        </p:txBody>
      </p:sp>
    </p:spTree>
    <p:extLst>
      <p:ext uri="{BB962C8B-B14F-4D97-AF65-F5344CB8AC3E}">
        <p14:creationId xmlns:p14="http://schemas.microsoft.com/office/powerpoint/2010/main" val="421563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err="1"/>
              <a:t>Moʻolelo</a:t>
            </a:r>
            <a:r>
              <a:rPr lang="en-US" b="1" dirty="0"/>
              <a:t> of </a:t>
            </a:r>
            <a:r>
              <a:rPr lang="en-US" b="1" dirty="0" err="1"/>
              <a:t>Hina</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There are many stories about the goddess </a:t>
            </a:r>
            <a:r>
              <a:rPr lang="en-US" dirty="0" err="1"/>
              <a:t>Hina</a:t>
            </a:r>
            <a:r>
              <a:rPr lang="en-US" dirty="0"/>
              <a:t>. She is often connected with the moon and is mostly described as a very smart and attractive woman often pursued by men and other creatures. </a:t>
            </a:r>
          </a:p>
          <a:p>
            <a:pPr lvl="0"/>
            <a:r>
              <a:rPr lang="en-US" dirty="0"/>
              <a:t>In Hawaiian </a:t>
            </a:r>
            <a:r>
              <a:rPr lang="en-US" dirty="0" err="1"/>
              <a:t>mo’olelo</a:t>
            </a:r>
            <a:r>
              <a:rPr lang="en-US" dirty="0"/>
              <a:t> (stories) and chants, there are variations on her name such as </a:t>
            </a:r>
            <a:r>
              <a:rPr lang="en-US" dirty="0" err="1"/>
              <a:t>Hina-puki-i’a</a:t>
            </a:r>
            <a:r>
              <a:rPr lang="en-US" dirty="0"/>
              <a:t> (</a:t>
            </a:r>
            <a:r>
              <a:rPr lang="en-US" dirty="0" err="1"/>
              <a:t>Hina</a:t>
            </a:r>
            <a:r>
              <a:rPr lang="en-US" dirty="0"/>
              <a:t> gathering seafood) a goddess of fishermen and </a:t>
            </a:r>
            <a:r>
              <a:rPr lang="en-US" dirty="0" err="1"/>
              <a:t>Hina</a:t>
            </a:r>
            <a:r>
              <a:rPr lang="en-US" dirty="0"/>
              <a:t>-’</a:t>
            </a:r>
            <a:r>
              <a:rPr lang="en-US" dirty="0" err="1"/>
              <a:t>opu-hala-ko’a</a:t>
            </a:r>
            <a:r>
              <a:rPr lang="en-US" dirty="0"/>
              <a:t> who gave birth to all reef life. </a:t>
            </a:r>
          </a:p>
          <a:p>
            <a:pPr lvl="0"/>
            <a:r>
              <a:rPr lang="en-US" dirty="0"/>
              <a:t>But one of the most well-traveled stories speaks of this beautiful yet determined woman who becomes tired of being on earth and flees to the moon, eventually becoming the goddess of it. </a:t>
            </a:r>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7</a:t>
            </a:fld>
            <a:endParaRPr lang="en-US" dirty="0"/>
          </a:p>
        </p:txBody>
      </p:sp>
    </p:spTree>
    <p:extLst>
      <p:ext uri="{BB962C8B-B14F-4D97-AF65-F5344CB8AC3E}">
        <p14:creationId xmlns:p14="http://schemas.microsoft.com/office/powerpoint/2010/main" val="201606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b="1" dirty="0" err="1"/>
              <a:t>Anahulu</a:t>
            </a:r>
            <a:r>
              <a:rPr lang="en-US" b="1" dirty="0"/>
              <a:t> </a:t>
            </a:r>
            <a:r>
              <a:rPr lang="en-US" b="1" dirty="0" err="1"/>
              <a:t>Hoʻonui</a:t>
            </a:r>
            <a:endParaRPr lang="en-US"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The following slides have Days 1-10 of the month with their respective names</a:t>
            </a:r>
          </a:p>
          <a:p>
            <a:pPr lvl="0"/>
            <a:endParaRPr lang="en-US" dirty="0"/>
          </a:p>
          <a:p>
            <a:pPr lvl="0"/>
            <a:r>
              <a:rPr lang="en-US" dirty="0" err="1"/>
              <a:t>Anahulu</a:t>
            </a:r>
            <a:r>
              <a:rPr lang="en-US" dirty="0"/>
              <a:t> = A period of ten days</a:t>
            </a:r>
          </a:p>
          <a:p>
            <a:pPr lvl="0"/>
            <a:endParaRPr lang="en-US" dirty="0"/>
          </a:p>
          <a:p>
            <a:pPr lvl="0"/>
            <a:r>
              <a:rPr lang="en-US" dirty="0" err="1"/>
              <a:t>Hoʻonui</a:t>
            </a:r>
            <a:r>
              <a:rPr lang="en-US" dirty="0"/>
              <a:t> = Rising</a:t>
            </a:r>
          </a:p>
          <a:p>
            <a:pPr lvl="0"/>
            <a:endParaRPr lang="en-US" dirty="0"/>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8</a:t>
            </a:fld>
            <a:endParaRPr lang="en-US" dirty="0"/>
          </a:p>
        </p:txBody>
      </p:sp>
      <p:pic>
        <p:nvPicPr>
          <p:cNvPr id="6" name="Google Shape;130;p33"/>
          <p:cNvPicPr preferRelativeResize="0"/>
          <p:nvPr/>
        </p:nvPicPr>
        <p:blipFill rotWithShape="1">
          <a:blip r:embed="rId3">
            <a:alphaModFix/>
          </a:blip>
          <a:srcRect/>
          <a:stretch/>
        </p:blipFill>
        <p:spPr>
          <a:xfrm>
            <a:off x="838200" y="4254067"/>
            <a:ext cx="10376024" cy="1293117"/>
          </a:xfrm>
          <a:prstGeom prst="rect">
            <a:avLst/>
          </a:prstGeom>
          <a:noFill/>
          <a:ln>
            <a:noFill/>
          </a:ln>
        </p:spPr>
      </p:pic>
    </p:spTree>
    <p:extLst>
      <p:ext uri="{BB962C8B-B14F-4D97-AF65-F5344CB8AC3E}">
        <p14:creationId xmlns:p14="http://schemas.microsoft.com/office/powerpoint/2010/main" val="34180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err="1"/>
              <a:t>Anahulu</a:t>
            </a:r>
            <a:r>
              <a:rPr lang="en-US" dirty="0"/>
              <a:t> </a:t>
            </a:r>
            <a:r>
              <a:rPr lang="en-US" dirty="0" err="1"/>
              <a:t>Hoʻonui</a:t>
            </a:r>
            <a:r>
              <a:rPr lang="en-US" dirty="0"/>
              <a:t>: Beginning of the Moon Phases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lvl="0"/>
            <a:r>
              <a:rPr lang="en-US" dirty="0"/>
              <a:t>Day 1: Moon phase is called Hilo. </a:t>
            </a:r>
          </a:p>
          <a:p>
            <a:pPr lvl="1"/>
            <a:r>
              <a:rPr lang="en-US" dirty="0"/>
              <a:t>Low to the horizon in the West at sunset.</a:t>
            </a:r>
          </a:p>
          <a:p>
            <a:pPr lvl="1"/>
            <a:r>
              <a:rPr lang="en-US" dirty="0"/>
              <a:t>Fishing: on the shoreline.</a:t>
            </a:r>
          </a:p>
          <a:p>
            <a:pPr lvl="1"/>
            <a:r>
              <a:rPr lang="en-US" dirty="0"/>
              <a:t>Farming: is unproductive.</a:t>
            </a:r>
          </a:p>
          <a:p>
            <a:pPr lvl="0"/>
            <a:r>
              <a:rPr lang="en-US" dirty="0"/>
              <a:t>Day 2: Moon phase is called </a:t>
            </a:r>
            <a:r>
              <a:rPr lang="en-US" dirty="0" err="1"/>
              <a:t>Hoaka</a:t>
            </a:r>
            <a:r>
              <a:rPr lang="en-US" dirty="0"/>
              <a:t>. </a:t>
            </a:r>
          </a:p>
          <a:p>
            <a:pPr lvl="1"/>
            <a:r>
              <a:rPr lang="en-US" dirty="0"/>
              <a:t>In the West at sunset.</a:t>
            </a:r>
          </a:p>
          <a:p>
            <a:pPr lvl="1"/>
            <a:r>
              <a:rPr lang="en-US" dirty="0"/>
              <a:t>Good fishing in lagoon, bay, and deep sea.</a:t>
            </a:r>
          </a:p>
          <a:p>
            <a:pPr lvl="1"/>
            <a:r>
              <a:rPr lang="en-US" dirty="0"/>
              <a:t>Good planting, i.e. </a:t>
            </a:r>
            <a:r>
              <a:rPr lang="en-US" dirty="0" err="1"/>
              <a:t>ʻulu</a:t>
            </a:r>
            <a:r>
              <a:rPr lang="en-US" dirty="0"/>
              <a:t>, </a:t>
            </a:r>
            <a:r>
              <a:rPr lang="en-US" dirty="0" err="1"/>
              <a:t>ʻuala</a:t>
            </a:r>
            <a:r>
              <a:rPr lang="en-US" dirty="0"/>
              <a:t>, </a:t>
            </a:r>
            <a:r>
              <a:rPr lang="en-US" dirty="0" err="1"/>
              <a:t>kalo</a:t>
            </a:r>
            <a:r>
              <a:rPr lang="en-US" dirty="0"/>
              <a:t>, </a:t>
            </a:r>
            <a:r>
              <a:rPr lang="en-US" dirty="0" err="1"/>
              <a:t>maiʻa</a:t>
            </a:r>
            <a:r>
              <a:rPr lang="en-US" dirty="0"/>
              <a:t>, &amp; </a:t>
            </a:r>
            <a:r>
              <a:rPr lang="en-US" dirty="0" err="1"/>
              <a:t>kō</a:t>
            </a:r>
            <a:r>
              <a:rPr lang="en-US" dirty="0"/>
              <a:t>.</a:t>
            </a:r>
          </a:p>
          <a:p>
            <a:pPr lvl="0"/>
            <a:endParaRPr lang="en-US" dirty="0"/>
          </a:p>
          <a:p>
            <a:pPr lvl="0"/>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9</a:t>
            </a:fld>
            <a:endParaRPr lang="en-US" dirty="0"/>
          </a:p>
        </p:txBody>
      </p:sp>
    </p:spTree>
    <p:extLst>
      <p:ext uri="{BB962C8B-B14F-4D97-AF65-F5344CB8AC3E}">
        <p14:creationId xmlns:p14="http://schemas.microsoft.com/office/powerpoint/2010/main" val="177401397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ensitive xmlns="cc0073e7-31cd-4c32-9712-79659562e3c7">false</Sensitive>
    <TaxCatchAll xmlns="cc0073e7-31cd-4c32-9712-79659562e3c7"/>
    <Fiscal_x0020_Year xmlns="cc0073e7-31cd-4c32-9712-79659562e3c7" xsi:nil="true"/>
    <ImageCreateDate xmlns="5609E696-5F37-4D9F-96D6-98DB28F7DB89" xsi:nil="true"/>
    <wic_System_Copyright xmlns="http://schemas.microsoft.com/sharepoint/v3/fields" xsi:nil="true"/>
  </documentManagement>
</p:properties>
</file>

<file path=customXml/item2.xml><?xml version="1.0" encoding="utf-8"?>
<?mso-contentType ?>
<SharedContentType xmlns="Microsoft.SharePoint.Taxonomy.ContentTypeSync" SourceId="568ddf3f-b77f-46a0-9295-2b9495b51427" ContentTypeId="0x0101" PreviousValue="false"/>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D3764D8EE60BC84DA436FD09F3D61B62" ma:contentTypeVersion="0" ma:contentTypeDescription="Upload an image." ma:contentTypeScope="" ma:versionID="2a4a9b93c53b327be49461cb1c6b2884">
  <xsd:schema xmlns:xsd="http://www.w3.org/2001/XMLSchema" xmlns:xs="http://www.w3.org/2001/XMLSchema" xmlns:p="http://schemas.microsoft.com/office/2006/metadata/properties" xmlns:ns1="http://schemas.microsoft.com/sharepoint/v3" xmlns:ns2="5609E696-5F37-4D9F-96D6-98DB28F7DB89" xmlns:ns3="cc0073e7-31cd-4c32-9712-79659562e3c7" xmlns:ns4="http://schemas.microsoft.com/sharepoint/v3/fields" targetNamespace="http://schemas.microsoft.com/office/2006/metadata/properties" ma:root="true" ma:fieldsID="8f31663a52f26820020d0ae83534e40c" ns1:_="" ns2:_="" ns3:_="" ns4:_="">
    <xsd:import namespace="http://schemas.microsoft.com/sharepoint/v3"/>
    <xsd:import namespace="5609E696-5F37-4D9F-96D6-98DB28F7DB89"/>
    <xsd:import namespace="cc0073e7-31cd-4c32-9712-79659562e3c7"/>
    <xsd:import namespace="http://schemas.microsoft.com/sharepoint/v3/fields"/>
    <xsd:element name="properties">
      <xsd:complexType>
        <xsd:sequence>
          <xsd:element name="documentManagement">
            <xsd:complexType>
              <xsd:all>
                <xsd:element ref="ns3:Fiscal_x0020_Year" minOccurs="0"/>
                <xsd:element ref="ns3:TaxCatchAll" minOccurs="0"/>
                <xsd:element ref="ns3:TaxCatchAllLabel" minOccurs="0"/>
                <xsd:element ref="ns3:Sensitive" minOccurs="0"/>
                <xsd:element ref="ns2:ImageHeight" minOccurs="0"/>
                <xsd:element ref="ns2:ImageCreateDate" minOccurs="0"/>
                <xsd:element ref="ns4:wic_System_Copyright"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9" nillable="true" ma:displayName="URL Path" ma:hidden="true" ma:list="Docs" ma:internalName="FileRef" ma:readOnly="true" ma:showField="FullUrl">
      <xsd:simpleType>
        <xsd:restriction base="dms:Lookup"/>
      </xsd:simpleType>
    </xsd:element>
    <xsd:element name="File_x0020_Type" ma:index="20" nillable="true" ma:displayName="File Type" ma:hidden="true" ma:internalName="File_x0020_Type" ma:readOnly="true">
      <xsd:simpleType>
        <xsd:restriction base="dms:Text"/>
      </xsd:simpleType>
    </xsd:element>
    <xsd:element name="HTML_x0020_File_x0020_Type" ma:index="21" nillable="true" ma:displayName="HTML File Type" ma:hidden="true" ma:internalName="HTML_x0020_File_x0020_Type" ma:readOnly="true">
      <xsd:simpleType>
        <xsd:restriction base="dms:Text"/>
      </xsd:simpleType>
    </xsd:element>
    <xsd:element name="FSObjType" ma:index="22"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609E696-5F37-4D9F-96D6-98DB28F7DB89" elementFormDefault="qualified">
    <xsd:import namespace="http://schemas.microsoft.com/office/2006/documentManagement/types"/>
    <xsd:import namespace="http://schemas.microsoft.com/office/infopath/2007/PartnerControls"/>
    <xsd:element name="ImageHeight" ma:index="14" nillable="true" ma:displayName="Height" ma:internalName="ImageHeight" ma:readOnly="true">
      <xsd:simpleType>
        <xsd:restriction base="dms:Unknown"/>
      </xsd:simpleType>
    </xsd:element>
    <xsd:element name="ImageCreateDate" ma:index="17" nillable="true" ma:displayName="Date Picture Taken" ma:format="DateTime" ma:hidden="true" ma:internalName="ImageCreateDate">
      <xsd:simpleType>
        <xsd:restriction base="dms:DateTime"/>
      </xsd:simpleType>
    </xsd:element>
    <xsd:element name="ThumbnailExists" ma:index="28" nillable="true" ma:displayName="Thumbnail Exists" ma:default="FALSE" ma:hidden="true" ma:internalName="ThumbnailExists" ma:readOnly="true">
      <xsd:simpleType>
        <xsd:restriction base="dms:Boolean"/>
      </xsd:simpleType>
    </xsd:element>
    <xsd:element name="PreviewExists" ma:index="29" nillable="true" ma:displayName="Preview Exists" ma:default="FALSE" ma:hidden="true" ma:internalName="PreviewExists" ma:readOnly="true">
      <xsd:simpleType>
        <xsd:restriction base="dms:Boolean"/>
      </xsd:simpleType>
    </xsd:element>
    <xsd:element name="ImageWidth" ma:index="30" nillable="true" ma:displayName="Width" ma:internalName="ImageWidth"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0073e7-31cd-4c32-9712-79659562e3c7" elementFormDefault="qualified">
    <xsd:import namespace="http://schemas.microsoft.com/office/2006/documentManagement/types"/>
    <xsd:import namespace="http://schemas.microsoft.com/office/infopath/2007/PartnerControls"/>
    <xsd:element name="Fiscal_x0020_Year" ma:index="8" nillable="true" ma:displayName="Fiscal Year" ma:decimals="0" ma:description="The government fiscal year in which the content item originated." ma:internalName="Fiscal_x0020_Year" ma:percentage="FALSE">
      <xsd:simpleType>
        <xsd:restriction base="dms:Number"/>
      </xsd:simpleType>
    </xsd:element>
    <xsd:element name="TaxCatchAll" ma:index="9" nillable="true" ma:displayName="Taxonomy Catch All Column" ma:hidden="true" ma:list="{8a008d09-82c3-49e4-8482-d521e6aef97e}" ma:internalName="TaxCatchAll" ma:showField="CatchAllData" ma:web="6e752415-05a2-45da-89e8-c791e9e9dd3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a008d09-82c3-49e4-8482-d521e6aef97e}" ma:internalName="TaxCatchAllLabel" ma:readOnly="true" ma:showField="CatchAllDataLabel" ma:web="6e752415-05a2-45da-89e8-c791e9e9dd3b">
      <xsd:complexType>
        <xsd:complexContent>
          <xsd:extension base="dms:MultiChoiceLookup">
            <xsd:sequence>
              <xsd:element name="Value" type="dms:Lookup" maxOccurs="unbounded" minOccurs="0" nillable="true"/>
            </xsd:sequence>
          </xsd:extension>
        </xsd:complexContent>
      </xsd:complexType>
    </xsd:element>
    <xsd:element name="Sensitive" ma:index="11" nillable="true" ma:displayName="Sensitive" ma:default="0" ma:internalName="Sensi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5" ma:displayName="Comments"/>
        <xsd:element name="keywords" minOccurs="0" maxOccurs="1" type="xsd:string" ma:index="2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5BB03-DD21-4258-90BA-4BA883F2CE48}">
  <ds:schemaRefs>
    <ds:schemaRef ds:uri="http://schemas.microsoft.com/office/2006/metadata/properties"/>
    <ds:schemaRef ds:uri="http://schemas.microsoft.com/office/infopath/2007/PartnerControls"/>
    <ds:schemaRef ds:uri="cc0073e7-31cd-4c32-9712-79659562e3c7"/>
    <ds:schemaRef ds:uri="5609E696-5F37-4D9F-96D6-98DB28F7DB89"/>
    <ds:schemaRef ds:uri="http://schemas.microsoft.com/sharepoint/v3/fields"/>
  </ds:schemaRefs>
</ds:datastoreItem>
</file>

<file path=customXml/itemProps2.xml><?xml version="1.0" encoding="utf-8"?>
<ds:datastoreItem xmlns:ds="http://schemas.openxmlformats.org/officeDocument/2006/customXml" ds:itemID="{5B0C217F-4955-4D52-A75D-B4ED68576F88}">
  <ds:schemaRefs>
    <ds:schemaRef ds:uri="Microsoft.SharePoint.Taxonomy.ContentTypeSync"/>
  </ds:schemaRefs>
</ds:datastoreItem>
</file>

<file path=customXml/itemProps3.xml><?xml version="1.0" encoding="utf-8"?>
<ds:datastoreItem xmlns:ds="http://schemas.openxmlformats.org/officeDocument/2006/customXml" ds:itemID="{6864991E-63B0-4602-A484-E56D884E0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09E696-5F37-4D9F-96D6-98DB28F7DB89"/>
    <ds:schemaRef ds:uri="cc0073e7-31cd-4c32-9712-79659562e3c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6976EDC-3E53-4B2A-8042-2CE68B9B8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4802</TotalTime>
  <Words>3040</Words>
  <Application>Microsoft Office PowerPoint</Application>
  <PresentationFormat>Widescreen</PresentationFormat>
  <Paragraphs>370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Module #7:  Hawaiian Place-Based Identities </vt:lpstr>
      <vt:lpstr>Learning Objectives</vt:lpstr>
      <vt:lpstr>Driving Questions</vt:lpstr>
      <vt:lpstr>Module Sections</vt:lpstr>
      <vt:lpstr>Cultural Protocol</vt:lpstr>
      <vt:lpstr>Introductions</vt:lpstr>
      <vt:lpstr>Moʻolelo of Hina</vt:lpstr>
      <vt:lpstr>Anahulu Hoʻonui</vt:lpstr>
      <vt:lpstr>Anahulu Hoʻonui: Beginning of the Moon Phases</vt:lpstr>
      <vt:lpstr>Anahulu Hoʻonui: Kū Moon Phases </vt:lpstr>
      <vt:lpstr>Anahulu Hoʻonui: ʻOle Moon Phases  </vt:lpstr>
      <vt:lpstr>Anahulu Poepoe</vt:lpstr>
      <vt:lpstr>Anahulu Poepoe </vt:lpstr>
      <vt:lpstr>Anahulu Poepoe: Full Moons </vt:lpstr>
      <vt:lpstr>Anahulu Poepoe </vt:lpstr>
      <vt:lpstr>Anahulu Emi</vt:lpstr>
      <vt:lpstr>Anahulu Emi</vt:lpstr>
      <vt:lpstr>Anahulu Emi</vt:lpstr>
      <vt:lpstr>Anahulu Emi </vt:lpstr>
      <vt:lpstr>King Tides (Perigean Spring Tide)</vt:lpstr>
      <vt:lpstr>King Tides &amp; Full Moons Occurring Simultaneously</vt:lpstr>
      <vt:lpstr>Case Study #1</vt:lpstr>
      <vt:lpstr>Group Activity: Mosaic Art Reflection &amp; Creative Theater</vt:lpstr>
      <vt:lpstr>Group Activity: End Product</vt:lpstr>
      <vt:lpstr>Case Study #2</vt:lpstr>
      <vt:lpstr>Reflection For All</vt:lpstr>
      <vt:lpstr>Oli Mahalo</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FEMA User</dc:creator>
  <cp:keywords/>
  <dc:description/>
  <cp:lastModifiedBy>Julie Maldonado</cp:lastModifiedBy>
  <cp:revision>208</cp:revision>
  <cp:lastPrinted>2020-03-02T16:45:50Z</cp:lastPrinted>
  <dcterms:created xsi:type="dcterms:W3CDTF">2012-11-19T20:41:22Z</dcterms:created>
  <dcterms:modified xsi:type="dcterms:W3CDTF">2022-11-15T17:27:53Z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0x0101009148F5A04DDD49CBA7127AADA5FB792B00AADE34325A8B49CDA8BB4DB53328F21400D3764D8EE60BC84DA436FD09F3D61B62</vt:lpwstr>
  </property>
</Properties>
</file>