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84" r:id="rId2"/>
  </p:sldMasterIdLst>
  <p:notesMasterIdLst>
    <p:notesMasterId r:id="rId5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44">
          <p15:clr>
            <a:srgbClr val="A4A3A4"/>
          </p15:clr>
        </p15:guide>
        <p15:guide id="2" pos="46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tLiIXy912ZJ4jLYXiALSNng2AL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1F1C3B-4860-7B49-A70C-0BCE2451B537}" v="1" dt="2022-11-15T16:47:30.054"/>
  </p1510:revLst>
</p1510:revInfo>
</file>

<file path=ppt/tableStyles.xml><?xml version="1.0" encoding="utf-8"?>
<a:tblStyleLst xmlns:a="http://schemas.openxmlformats.org/drawingml/2006/main" def="{E7B75B14-C373-40ED-9157-F3FE261D9B57}">
  <a:tblStyle styleId="{E7B75B14-C373-40ED-9157-F3FE261D9B5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p:cViewPr varScale="1">
        <p:scale>
          <a:sx n="119" d="100"/>
          <a:sy n="119" d="100"/>
        </p:scale>
        <p:origin x="312" y="184"/>
      </p:cViewPr>
      <p:guideLst>
        <p:guide orient="horz" pos="944"/>
        <p:guide pos="468"/>
      </p:guideLst>
    </p:cSldViewPr>
  </p:slideViewPr>
  <p:notesTextViewPr>
    <p:cViewPr>
      <p:scale>
        <a:sx n="100" d="100"/>
        <a:sy n="100" d="100"/>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customschemas.google.com/relationships/presentationmetadata" Target="meta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90138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spectrum.diabetesjournals.org/content/23/4/272" TargetMode="External"/><Relationship Id="rId3" Type="http://schemas.openxmlformats.org/officeDocument/2006/relationships/hyperlink" Target="https://www.americanbar.org/groups/crsj/publications/human_rights_magazine_home/the-state-of-healthcare-in-the-united-states/native-american-crisis-in-health-equity/" TargetMode="External"/><Relationship Id="rId7" Type="http://schemas.openxmlformats.org/officeDocument/2006/relationships/hyperlink" Target="https://www.ncbi.nlm.nih.gov/pmc/articles/PMC4608273/"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ncbi.nlm.nih.gov/pmc/articles/PMC7226312/" TargetMode="External"/><Relationship Id="rId5" Type="http://schemas.openxmlformats.org/officeDocument/2006/relationships/hyperlink" Target="https://www.businessinsider.com/coronavirus-native-american-health-center-ppe-tests-body-bags-2020-5" TargetMode="External"/><Relationship Id="rId4" Type="http://schemas.openxmlformats.org/officeDocument/2006/relationships/hyperlink" Target="https://www.usatoday.com/in-depth/news/nation/2020/10/20/native-american-navajo-nation-coronavirus-deaths-underfunded-health-care/5883514002/" TargetMode="External"/><Relationship Id="rId9" Type="http://schemas.openxmlformats.org/officeDocument/2006/relationships/hyperlink" Target="https://www.npr.org/sections/health-shots/2016/04/13/473848341/health-care-s-hard-realities-on-the-reservation-a-photo-essay"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risonpolicy.org/blog/2020/04/22/nativ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icpsr.umich.edu/icpsrweb/NACJD/studies/37003"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sw.ucla.edu/2017/03/03/wilderness-raw-material-dispossession-native-land-enables-prison-industrial-complex/"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scholarship.claremont.edu/cgi/viewcontent.cgi?article=1198&amp;context=pomona_these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blog.nativepartnership.org/challenges-to-education-within-native-american-communities/"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www.corntassel.net/Activist_Academic.pdf" TargetMode="External"/><Relationship Id="rId5" Type="http://schemas.openxmlformats.org/officeDocument/2006/relationships/hyperlink" Target="https://vtechworks.lib.vt.edu/bitstream/handle/10919/89187/RaceEthnicityHighEducation.pdf?sequence=1&amp;isAllowed=y" TargetMode="External"/><Relationship Id="rId4" Type="http://schemas.openxmlformats.org/officeDocument/2006/relationships/hyperlink" Target="https://www.tandfonline.com/doi/abs/10.1080/15313204.2016.1263818"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muse.jhu.edu/article/629813/pdf"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nces.ed.gov/programs/coe/indicator_csc.asp"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opportunitynation.org/latest-news/blog/native-american-poverty/"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bls.gov/opub/mlr/2019/article/american-indians-and-alaska-natives-in-the-u-s-labor-force.htm" TargetMode="External"/><Relationship Id="rId4" Type="http://schemas.openxmlformats.org/officeDocument/2006/relationships/hyperlink" Target="http://blog.nativepartnership.org/labor-day-and-native-american-employment-disparities/"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rriam-webster.com/dictionary/capitalis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merriam-webster.com/dictionary/imperialis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Title slide + Image Option 2</a:t>
            </a:r>
            <a:endParaRPr/>
          </a:p>
        </p:txBody>
      </p:sp>
      <p:sp>
        <p:nvSpPr>
          <p:cNvPr id="250" name="Google Shape;250;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32" name="Google Shape;332;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4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48" name="Google Shape;348;p4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63" name="Google Shape;363;p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69" name="Google Shape;369;p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4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https://digitalscholarship.unlv.edu/cgi/viewcontent.cgi?article=1050&amp;context=env_occ_health_fac_articles</a:t>
            </a:r>
            <a:endParaRPr/>
          </a:p>
        </p:txBody>
      </p:sp>
      <p:sp>
        <p:nvSpPr>
          <p:cNvPr id="378" name="Google Shape;378;p4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4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AutoNum type="arabicPeriod"/>
            </a:pPr>
            <a:r>
              <a:rPr lang="en-US"/>
              <a:t>https://www.nicoa.org/the-importance-of-food-sovereignty/</a:t>
            </a:r>
            <a:endParaRPr/>
          </a:p>
          <a:p>
            <a:pPr marL="457200" marR="0" lvl="0" indent="-228600" algn="l" rtl="0">
              <a:lnSpc>
                <a:spcPct val="100000"/>
              </a:lnSpc>
              <a:spcBef>
                <a:spcPts val="0"/>
              </a:spcBef>
              <a:spcAft>
                <a:spcPts val="0"/>
              </a:spcAft>
              <a:buClr>
                <a:srgbClr val="000000"/>
              </a:buClr>
              <a:buSzPts val="1400"/>
              <a:buFont typeface="Arial"/>
              <a:buAutoNum type="arabicPeriod"/>
            </a:pPr>
            <a:r>
              <a:rPr lang="en-US"/>
              <a:t>http://www.nativepartnership.org/site/DocServer/2017-PWNA-NPRA-Food-Insecurity-Project-Grow.pdf?docID=7106</a:t>
            </a:r>
            <a:endParaRPr/>
          </a:p>
          <a:p>
            <a:pPr marL="457200" lvl="0" indent="-228600" algn="l" rtl="0">
              <a:lnSpc>
                <a:spcPct val="100000"/>
              </a:lnSpc>
              <a:spcBef>
                <a:spcPts val="0"/>
              </a:spcBef>
              <a:spcAft>
                <a:spcPts val="0"/>
              </a:spcAft>
              <a:buSzPts val="1400"/>
              <a:buAutoNum type="arabicPeriod"/>
            </a:pPr>
            <a:r>
              <a:rPr lang="en-US"/>
              <a:t>https://www.planetforward.org/idea/13-grocery-stores-the-navajo-nation-is-a-food-desert</a:t>
            </a:r>
            <a:endParaRPr/>
          </a:p>
          <a:p>
            <a:pPr marL="457200" marR="0" lvl="0" indent="-228600" algn="l" rtl="0">
              <a:lnSpc>
                <a:spcPct val="100000"/>
              </a:lnSpc>
              <a:spcBef>
                <a:spcPts val="0"/>
              </a:spcBef>
              <a:spcAft>
                <a:spcPts val="0"/>
              </a:spcAft>
              <a:buClr>
                <a:srgbClr val="000000"/>
              </a:buClr>
              <a:buSzPts val="1400"/>
              <a:buFont typeface="Arial"/>
              <a:buAutoNum type="arabicPeriod"/>
            </a:pPr>
            <a:r>
              <a:rPr lang="en-US"/>
              <a:t>https://www.ers.usda.gov/data-products/food-access-research-atlas/go-to-the-atlas.aspx </a:t>
            </a:r>
            <a:endParaRPr/>
          </a:p>
        </p:txBody>
      </p:sp>
      <p:sp>
        <p:nvSpPr>
          <p:cNvPr id="389" name="Google Shape;389;p4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4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https://spectrum.diabetesjournals.org/content/23/4/272</a:t>
            </a:r>
            <a:endParaRPr/>
          </a:p>
          <a:p>
            <a:pPr marL="0" lvl="0" indent="0" algn="l" rtl="0">
              <a:lnSpc>
                <a:spcPct val="100000"/>
              </a:lnSpc>
              <a:spcBef>
                <a:spcPts val="0"/>
              </a:spcBef>
              <a:spcAft>
                <a:spcPts val="0"/>
              </a:spcAft>
              <a:buSzPts val="1400"/>
              <a:buNone/>
            </a:pPr>
            <a:r>
              <a:rPr lang="en-US"/>
              <a:t>1. https://aihd.ku.edu/documents/Frybread.pdf</a:t>
            </a:r>
            <a:endParaRPr/>
          </a:p>
        </p:txBody>
      </p:sp>
      <p:sp>
        <p:nvSpPr>
          <p:cNvPr id="396" name="Google Shape;396;p4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5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1. https://foodprint.org/issues/the-environmental-impact-of-food-packaging/</a:t>
            </a:r>
            <a:endParaRPr/>
          </a:p>
          <a:p>
            <a:pPr marL="457200" marR="0" lvl="0" indent="-228600" algn="l" rtl="0">
              <a:lnSpc>
                <a:spcPct val="100000"/>
              </a:lnSpc>
              <a:spcBef>
                <a:spcPts val="0"/>
              </a:spcBef>
              <a:spcAft>
                <a:spcPts val="0"/>
              </a:spcAft>
              <a:buClr>
                <a:srgbClr val="000000"/>
              </a:buClr>
              <a:buSzPts val="1400"/>
              <a:buFont typeface="Arial"/>
              <a:buNone/>
            </a:pPr>
            <a:r>
              <a:rPr lang="en-US"/>
              <a:t>2. https://foodprint.org/wp-content/uploads/2020/09/2020_09_22_FP_FoodPackagingReport_5FINAL.pdf</a:t>
            </a:r>
            <a:endParaRPr/>
          </a:p>
          <a:p>
            <a:pPr marL="457200" marR="0" lvl="0" indent="-228600" algn="l" rtl="0">
              <a:lnSpc>
                <a:spcPct val="100000"/>
              </a:lnSpc>
              <a:spcBef>
                <a:spcPts val="0"/>
              </a:spcBef>
              <a:spcAft>
                <a:spcPts val="0"/>
              </a:spcAft>
              <a:buClr>
                <a:srgbClr val="000000"/>
              </a:buClr>
              <a:buSzPts val="1400"/>
              <a:buFont typeface="Arial"/>
              <a:buNone/>
            </a:pPr>
            <a:r>
              <a:rPr lang="en-US"/>
              <a:t>3. https://www.foodprocessing.com/top100/2020/</a:t>
            </a:r>
            <a:endParaRPr/>
          </a:p>
          <a:p>
            <a:pPr marL="457200" marR="0" lvl="0" indent="-228600" algn="l" rtl="0">
              <a:lnSpc>
                <a:spcPct val="100000"/>
              </a:lnSpc>
              <a:spcBef>
                <a:spcPts val="0"/>
              </a:spcBef>
              <a:spcAft>
                <a:spcPts val="0"/>
              </a:spcAft>
              <a:buClr>
                <a:srgbClr val="000000"/>
              </a:buClr>
              <a:buSzPts val="1400"/>
              <a:buFont typeface="Arial"/>
              <a:buNone/>
            </a:pPr>
            <a:r>
              <a:rPr lang="en-US"/>
              <a:t>https://www.epa.gov/facts-and-figures-about-materials-waste-and-recycling/advancing-sustainable-materials-management-0</a:t>
            </a:r>
            <a:endParaRPr/>
          </a:p>
        </p:txBody>
      </p:sp>
      <p:sp>
        <p:nvSpPr>
          <p:cNvPr id="409" name="Google Shape;409;p5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17" name="Google Shape;417;p5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5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58" name="Google Shape;258;p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5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5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228600" lvl="0" indent="-228600" algn="l" rtl="0">
              <a:lnSpc>
                <a:spcPct val="100000"/>
              </a:lnSpc>
              <a:spcBef>
                <a:spcPts val="0"/>
              </a:spcBef>
              <a:spcAft>
                <a:spcPts val="0"/>
              </a:spcAft>
              <a:buSzPts val="1400"/>
              <a:buAutoNum type="arabicPeriod"/>
            </a:pPr>
            <a:r>
              <a:rPr lang="en-US"/>
              <a:t>https://www.npr.org/sections/health-shots/2016/04/13/473848341/health-care-s-hard-realities-on-the-reservation-a-photo-essay</a:t>
            </a:r>
            <a:endParaRPr/>
          </a:p>
          <a:p>
            <a:pPr marL="228600" lvl="0" indent="-228600" algn="l" rtl="0">
              <a:lnSpc>
                <a:spcPct val="100000"/>
              </a:lnSpc>
              <a:spcBef>
                <a:spcPts val="0"/>
              </a:spcBef>
              <a:spcAft>
                <a:spcPts val="0"/>
              </a:spcAft>
              <a:buSzPts val="1400"/>
              <a:buAutoNum type="arabicPeriod"/>
            </a:pPr>
            <a:r>
              <a:rPr lang="en-US"/>
              <a:t>https://oig.hhs.gov/oei/reports/oei-06-14-00011.pdf</a:t>
            </a:r>
            <a:endParaRPr/>
          </a:p>
          <a:p>
            <a:pPr marL="0" lvl="0" indent="0" algn="l" rtl="0">
              <a:lnSpc>
                <a:spcPct val="100000"/>
              </a:lnSpc>
              <a:spcBef>
                <a:spcPts val="0"/>
              </a:spcBef>
              <a:spcAft>
                <a:spcPts val="0"/>
              </a:spcAft>
              <a:buSzPts val="1400"/>
              <a:buNone/>
            </a:pPr>
            <a:r>
              <a:rPr lang="en-US"/>
              <a:t>2. https://www.law.berkeley.edu/php-programs/centers/crrj/zotero/loadfile.php?entity_key=QFDB5MW3</a:t>
            </a:r>
            <a:endParaRPr/>
          </a:p>
          <a:p>
            <a:pPr marL="0" lvl="0" indent="0" algn="l" rtl="0">
              <a:lnSpc>
                <a:spcPct val="100000"/>
              </a:lnSpc>
              <a:spcBef>
                <a:spcPts val="0"/>
              </a:spcBef>
              <a:spcAft>
                <a:spcPts val="0"/>
              </a:spcAft>
              <a:buSzPts val="1400"/>
              <a:buNone/>
            </a:pPr>
            <a:r>
              <a:rPr lang="en-US"/>
              <a:t>3. https://www.govtrack.us/congress/bills/95/sjres102</a:t>
            </a:r>
            <a:endParaRPr/>
          </a:p>
          <a:p>
            <a:pPr marL="0" lvl="0" indent="0" algn="l" rtl="0">
              <a:lnSpc>
                <a:spcPct val="100000"/>
              </a:lnSpc>
              <a:spcBef>
                <a:spcPts val="0"/>
              </a:spcBef>
              <a:spcAft>
                <a:spcPts val="0"/>
              </a:spcAft>
              <a:buSzPts val="1400"/>
              <a:buNone/>
            </a:pPr>
            <a:r>
              <a:rPr lang="en-US"/>
              <a:t>4. https://www.aclu.org/news/immigrants-rights/immigration-detention-and-coerced-sterilization-history-tragically-repeats-itself/</a:t>
            </a:r>
            <a:endParaRPr/>
          </a:p>
          <a:p>
            <a:pPr marL="0" lvl="0" indent="0" algn="l" rtl="0">
              <a:lnSpc>
                <a:spcPct val="100000"/>
              </a:lnSpc>
              <a:spcBef>
                <a:spcPts val="0"/>
              </a:spcBef>
              <a:spcAft>
                <a:spcPts val="0"/>
              </a:spcAft>
              <a:buSzPts val="1400"/>
              <a:buNone/>
            </a:pPr>
            <a:r>
              <a:rPr lang="en-US"/>
              <a:t>5. https://www.aljazeera.com/features/2020/10/5/it-was-sheer-hatred-indigenous-peoples-react-to-echaquan-death</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https://www.americanbar.org/groups/crsj/publications/human_rights_magazine_home/the-state-of-healthcare-in-the-united-states/native-american-crisis-in-health-equity/</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https://www.usatoday.com/in-depth/news/nation/2020/10/20/native-american-navajo-nation-coronavirus-deaths-underfunded-health-care/5883514002/</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https://www.businessinsider.com/coronavirus-native-american-health-center-ppe-tests-body-bags-2020-5</a:t>
            </a:r>
            <a:r>
              <a:rPr lang="en-US" sz="1200" b="0" i="0" u="none" strike="noStrike" cap="none">
                <a:solidFill>
                  <a:schemeClr val="dk1"/>
                </a:solidFill>
                <a:latin typeface="Calibri"/>
                <a:ea typeface="Calibri"/>
                <a:cs typeface="Calibri"/>
                <a:sym typeface="Calibri"/>
              </a:rPr>
              <a:t> </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https://www.ncbi.nlm.nih.gov/pmc/articles/PMC7226312/</a:t>
            </a:r>
            <a:r>
              <a:rPr lang="en-US" sz="1200" b="0" i="0" u="none" strike="noStrike" cap="none">
                <a:solidFill>
                  <a:schemeClr val="dk1"/>
                </a:solidFill>
                <a:latin typeface="Calibri"/>
                <a:ea typeface="Calibri"/>
                <a:cs typeface="Calibri"/>
                <a:sym typeface="Calibri"/>
              </a:rPr>
              <a:t> </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https://www.ncbi.nlm.nih.gov/pmc/articles/PMC4608273/</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https://spectrum.diabetesjournals.org/content/23/4/272</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https://www.npr.org/sections/health-shots/2016/04/13/473848341/health-care-s-hard-realities-on-the-reservation-a-photo-essay</a:t>
            </a:r>
            <a:r>
              <a:rPr lang="en-US" sz="1200" b="0" i="0" u="none" strike="noStrike" cap="none">
                <a:solidFill>
                  <a:schemeClr val="dk1"/>
                </a:solidFill>
                <a:latin typeface="Calibri"/>
                <a:ea typeface="Calibri"/>
                <a:cs typeface="Calibri"/>
                <a:sym typeface="Calibri"/>
              </a:rPr>
              <a:t> </a:t>
            </a:r>
            <a:endParaRPr/>
          </a:p>
        </p:txBody>
      </p:sp>
      <p:sp>
        <p:nvSpPr>
          <p:cNvPr id="432" name="Google Shape;432;p5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CDC - https://www.cdc.gov/mmwr/volumes/69/wr/mm6934e1.htm</a:t>
            </a:r>
            <a:endParaRPr/>
          </a:p>
          <a:p>
            <a:pPr marL="0" lvl="0" indent="0" algn="l" rtl="0">
              <a:lnSpc>
                <a:spcPct val="100000"/>
              </a:lnSpc>
              <a:spcBef>
                <a:spcPts val="0"/>
              </a:spcBef>
              <a:spcAft>
                <a:spcPts val="0"/>
              </a:spcAft>
              <a:buSzPts val="1400"/>
              <a:buNone/>
            </a:pPr>
            <a:r>
              <a:rPr lang="en-US"/>
              <a:t>SIHB - https://www.businessinsider.com/coronavirus-native-american-health-center-ppe-tests-body-bags-2020-5</a:t>
            </a:r>
            <a:endParaRPr/>
          </a:p>
          <a:p>
            <a:pPr marL="0" lvl="0" indent="0" algn="l" rtl="0">
              <a:lnSpc>
                <a:spcPct val="100000"/>
              </a:lnSpc>
              <a:spcBef>
                <a:spcPts val="0"/>
              </a:spcBef>
              <a:spcAft>
                <a:spcPts val="0"/>
              </a:spcAft>
              <a:buSzPts val="1400"/>
              <a:buNone/>
            </a:pPr>
            <a:r>
              <a:rPr lang="en-US"/>
              <a:t>Navajo Nation - https://www.usatoday.com/in-depth/news/nation/2020/10/20/native-american-navajo-nation-coronavirus-deaths-underfunded-health-care/5883514002/</a:t>
            </a:r>
            <a:endParaRPr/>
          </a:p>
          <a:p>
            <a:pPr marL="0" lvl="0" indent="0" algn="l" rtl="0">
              <a:lnSpc>
                <a:spcPct val="100000"/>
              </a:lnSpc>
              <a:spcBef>
                <a:spcPts val="0"/>
              </a:spcBef>
              <a:spcAft>
                <a:spcPts val="0"/>
              </a:spcAft>
              <a:buSzPts val="1400"/>
              <a:buNone/>
            </a:pPr>
            <a:r>
              <a:rPr lang="en-US"/>
              <a:t>NHPI - https://www.ncbi.nlm.nih.gov/pmc/articles/PMC7226312/</a:t>
            </a:r>
            <a:endParaRPr/>
          </a:p>
          <a:p>
            <a:pPr marL="0" lvl="0" indent="0" algn="l" rtl="0">
              <a:lnSpc>
                <a:spcPct val="100000"/>
              </a:lnSpc>
              <a:spcBef>
                <a:spcPts val="0"/>
              </a:spcBef>
              <a:spcAft>
                <a:spcPts val="0"/>
              </a:spcAft>
              <a:buSzPts val="1400"/>
              <a:buNone/>
            </a:pPr>
            <a:endParaRPr/>
          </a:p>
        </p:txBody>
      </p:sp>
      <p:sp>
        <p:nvSpPr>
          <p:cNvPr id="444" name="Google Shape;444;p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5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EPA - https://www.cmu.edu/steinbrenner/EPA%20Factsheets/indigenous-health-climate-change.pdf</a:t>
            </a:r>
            <a:endParaRPr/>
          </a:p>
          <a:p>
            <a:pPr marL="457200" marR="0" lvl="0" indent="-228600" algn="l" rtl="0">
              <a:lnSpc>
                <a:spcPct val="100000"/>
              </a:lnSpc>
              <a:spcBef>
                <a:spcPts val="0"/>
              </a:spcBef>
              <a:spcAft>
                <a:spcPts val="0"/>
              </a:spcAft>
              <a:buClr>
                <a:srgbClr val="000000"/>
              </a:buClr>
              <a:buSzPts val="1400"/>
              <a:buFont typeface="Arial"/>
              <a:buNone/>
            </a:pPr>
            <a:r>
              <a:rPr lang="en-US"/>
              <a:t>Another Resource: https://nativephilanthropy.issuelab.org/resources/9923/9923.pdf</a:t>
            </a:r>
            <a:endParaRPr/>
          </a:p>
        </p:txBody>
      </p:sp>
      <p:sp>
        <p:nvSpPr>
          <p:cNvPr id="454" name="Google Shape;454;p5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61" name="Google Shape;461;p5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https://www.law.cornell.edu/constitution/articlevi</a:t>
            </a:r>
            <a:endParaRPr/>
          </a:p>
        </p:txBody>
      </p:sp>
      <p:sp>
        <p:nvSpPr>
          <p:cNvPr id="468" name="Google Shape;468;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5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Further Reading: Ua Mau Ke Ea: Sovereignty Endures by Dr. Keanu Sai</a:t>
            </a:r>
            <a:endParaRPr/>
          </a:p>
        </p:txBody>
      </p:sp>
      <p:sp>
        <p:nvSpPr>
          <p:cNvPr id="478" name="Google Shape;478;p5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5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1. https://www.theatlantic.com/national/archive/2016/05/the-buffalo-killers/482349/</a:t>
            </a:r>
            <a:endParaRPr/>
          </a:p>
          <a:p>
            <a:pPr marL="0" lvl="0" indent="0" algn="l" rtl="0">
              <a:lnSpc>
                <a:spcPct val="100000"/>
              </a:lnSpc>
              <a:spcBef>
                <a:spcPts val="0"/>
              </a:spcBef>
              <a:spcAft>
                <a:spcPts val="0"/>
              </a:spcAft>
              <a:buSzPts val="1400"/>
              <a:buNone/>
            </a:pPr>
            <a:r>
              <a:rPr lang="en-US"/>
              <a:t>2. https://www.tiktok.com/@ashkiijosh/video/6922161264621800710?source=h5_m&amp;is_copy_url=0&amp;is_from_webapp=v2&amp;sender_device=pc&amp;sender_web_id=6877615790792279558 </a:t>
            </a:r>
            <a:endParaRPr/>
          </a:p>
          <a:p>
            <a:pPr marL="0" lvl="0" indent="0" algn="l" rtl="0">
              <a:lnSpc>
                <a:spcPct val="100000"/>
              </a:lnSpc>
              <a:spcBef>
                <a:spcPts val="0"/>
              </a:spcBef>
              <a:spcAft>
                <a:spcPts val="0"/>
              </a:spcAft>
              <a:buSzPts val="1400"/>
              <a:buNone/>
            </a:pPr>
            <a:r>
              <a:rPr lang="en-US"/>
              <a:t>Ellipses = GO TO NEXT SLIDE</a:t>
            </a:r>
            <a:endParaRPr/>
          </a:p>
        </p:txBody>
      </p:sp>
      <p:sp>
        <p:nvSpPr>
          <p:cNvPr id="488" name="Google Shape;488;p5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5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https://www.canva.com/design/DAEPyQKyaXI/EZ93qiPrt1g_Gwg7ANiSjw/view?utm_content=DAEPyQKyaXI&amp;utm_campaign=designshare&amp;utm_medium=link&amp;utm_source=sharebutton</a:t>
            </a:r>
            <a:endParaRPr/>
          </a:p>
          <a:p>
            <a:pPr marL="457200" marR="0" lvl="0" indent="-228600" algn="l" rtl="0">
              <a:lnSpc>
                <a:spcPct val="100000"/>
              </a:lnSpc>
              <a:spcBef>
                <a:spcPts val="0"/>
              </a:spcBef>
              <a:spcAft>
                <a:spcPts val="0"/>
              </a:spcAft>
              <a:buClr>
                <a:srgbClr val="000000"/>
              </a:buClr>
              <a:buSzPts val="1400"/>
              <a:buFont typeface="Arial"/>
              <a:buNone/>
            </a:pPr>
            <a:r>
              <a:rPr lang="en-US"/>
              <a:t>Treaty tribal members cannot exercise the right to fish if there are no fish (Further Reading): https://ecology.wa.gov/Waste-Toxics/Reducing-toxic-chemicals/Toxics-studies/Source-assessments/Toxic-chemicals-in-Chinook-salmon </a:t>
            </a:r>
            <a:endParaRPr/>
          </a:p>
        </p:txBody>
      </p:sp>
      <p:sp>
        <p:nvSpPr>
          <p:cNvPr id="498" name="Google Shape;498;p5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6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Below are examples of development projects to research</a:t>
            </a:r>
            <a:endParaRPr/>
          </a:p>
          <a:p>
            <a:pPr marL="457200" marR="0" lvl="0" indent="-228600" algn="l" rtl="0">
              <a:lnSpc>
                <a:spcPct val="100000"/>
              </a:lnSpc>
              <a:spcBef>
                <a:spcPts val="0"/>
              </a:spcBef>
              <a:spcAft>
                <a:spcPts val="0"/>
              </a:spcAft>
              <a:buClr>
                <a:srgbClr val="000000"/>
              </a:buClr>
              <a:buSzPts val="1400"/>
              <a:buFont typeface="Arial"/>
              <a:buNone/>
            </a:pPr>
            <a:r>
              <a:rPr lang="en-US"/>
              <a:t>https://time.com/5834749/south-dakota-governor-native-american-tribes-coronavirus/</a:t>
            </a:r>
            <a:endParaRPr/>
          </a:p>
          <a:p>
            <a:pPr marL="457200" marR="0" lvl="0" indent="-228600" algn="l" rtl="0">
              <a:lnSpc>
                <a:spcPct val="100000"/>
              </a:lnSpc>
              <a:spcBef>
                <a:spcPts val="0"/>
              </a:spcBef>
              <a:spcAft>
                <a:spcPts val="0"/>
              </a:spcAft>
              <a:buClr>
                <a:srgbClr val="000000"/>
              </a:buClr>
              <a:buSzPts val="1400"/>
              <a:buFont typeface="Arial"/>
              <a:buNone/>
            </a:pPr>
            <a:r>
              <a:rPr lang="en-US"/>
              <a:t>https://www.npr.org/transcripts/954115993</a:t>
            </a:r>
            <a:endParaRPr/>
          </a:p>
          <a:p>
            <a:pPr marL="457200" marR="0" lvl="0" indent="-228600" algn="l" rtl="0">
              <a:lnSpc>
                <a:spcPct val="100000"/>
              </a:lnSpc>
              <a:spcBef>
                <a:spcPts val="0"/>
              </a:spcBef>
              <a:spcAft>
                <a:spcPts val="0"/>
              </a:spcAft>
              <a:buClr>
                <a:srgbClr val="000000"/>
              </a:buClr>
              <a:buSzPts val="1400"/>
              <a:buFont typeface="Arial"/>
              <a:buNone/>
            </a:pPr>
            <a:r>
              <a:rPr lang="en-US"/>
              <a:t>https://apnews.com/article/joe-biden-us-news-alaska-wildlife-arctic-cdd89af06cb892e042782ace3abca8eb</a:t>
            </a:r>
            <a:endParaRPr/>
          </a:p>
          <a:p>
            <a:pPr marL="457200" marR="0" lvl="0" indent="-228600" algn="l" rtl="0">
              <a:lnSpc>
                <a:spcPct val="100000"/>
              </a:lnSpc>
              <a:spcBef>
                <a:spcPts val="0"/>
              </a:spcBef>
              <a:spcAft>
                <a:spcPts val="0"/>
              </a:spcAft>
              <a:buClr>
                <a:srgbClr val="000000"/>
              </a:buClr>
              <a:buSzPts val="1400"/>
              <a:buFont typeface="Arial"/>
              <a:buNone/>
            </a:pPr>
            <a:r>
              <a:rPr lang="en-US"/>
              <a:t>https://escholarship.org/uc/item/70z6w502</a:t>
            </a:r>
            <a:endParaRPr/>
          </a:p>
          <a:p>
            <a:pPr marL="457200" marR="0" lvl="0" indent="-228600" algn="l" rtl="0">
              <a:lnSpc>
                <a:spcPct val="100000"/>
              </a:lnSpc>
              <a:spcBef>
                <a:spcPts val="0"/>
              </a:spcBef>
              <a:spcAft>
                <a:spcPts val="0"/>
              </a:spcAft>
              <a:buClr>
                <a:srgbClr val="000000"/>
              </a:buClr>
              <a:buSzPts val="1400"/>
              <a:buFont typeface="Arial"/>
              <a:buNone/>
            </a:pPr>
            <a:r>
              <a:rPr lang="en-US"/>
              <a:t>https://www.wbur.org/news/2020/06/06/judge-reconsider-revoking-mashpee-reservation</a:t>
            </a:r>
            <a:endParaRPr/>
          </a:p>
          <a:p>
            <a:pPr marL="457200" marR="0" lvl="0" indent="-228600" algn="l" rtl="0">
              <a:lnSpc>
                <a:spcPct val="100000"/>
              </a:lnSpc>
              <a:spcBef>
                <a:spcPts val="0"/>
              </a:spcBef>
              <a:spcAft>
                <a:spcPts val="0"/>
              </a:spcAft>
              <a:buClr>
                <a:srgbClr val="000000"/>
              </a:buClr>
              <a:buSzPts val="1400"/>
              <a:buFont typeface="Arial"/>
              <a:buNone/>
            </a:pPr>
            <a:r>
              <a:rPr lang="en-US"/>
              <a:t>https://news.azpm.org/s/83547-us-army-corps-of-engineers-weighs-its-authority-over-rosemont-mine/</a:t>
            </a:r>
            <a:endParaRPr/>
          </a:p>
        </p:txBody>
      </p:sp>
      <p:sp>
        <p:nvSpPr>
          <p:cNvPr id="505" name="Google Shape;505;p6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6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1. https://abcnews.go.com/US/380000-gallons-oil-spill-keystone-pipeline-north-dakota/story?id=66683075</a:t>
            </a:r>
            <a:endParaRPr/>
          </a:p>
          <a:p>
            <a:pPr marL="0" lvl="0" indent="0" algn="l" rtl="0">
              <a:lnSpc>
                <a:spcPct val="100000"/>
              </a:lnSpc>
              <a:spcBef>
                <a:spcPts val="0"/>
              </a:spcBef>
              <a:spcAft>
                <a:spcPts val="0"/>
              </a:spcAft>
              <a:buSzPts val="1400"/>
              <a:buNone/>
            </a:pPr>
            <a:r>
              <a:rPr lang="en-US"/>
              <a:t>2. http://www.malamamaunakea.org/uploads/management/plans/CMP_2009.PDF</a:t>
            </a:r>
            <a:endParaRPr/>
          </a:p>
          <a:p>
            <a:pPr marL="0" lvl="0" indent="0" algn="l" rtl="0">
              <a:lnSpc>
                <a:spcPct val="100000"/>
              </a:lnSpc>
              <a:spcBef>
                <a:spcPts val="0"/>
              </a:spcBef>
              <a:spcAft>
                <a:spcPts val="0"/>
              </a:spcAft>
              <a:buSzPts val="1400"/>
              <a:buNone/>
            </a:pPr>
            <a:r>
              <a:rPr lang="en-US"/>
              <a:t>3. https://link-springer-com.ezproxy.library.wwu.edu/article/10.1007/s10584-019-02489-4</a:t>
            </a:r>
            <a:endParaRPr/>
          </a:p>
          <a:p>
            <a:pPr marL="0" lvl="0" indent="0" algn="l" rtl="0">
              <a:lnSpc>
                <a:spcPct val="100000"/>
              </a:lnSpc>
              <a:spcBef>
                <a:spcPts val="0"/>
              </a:spcBef>
              <a:spcAft>
                <a:spcPts val="0"/>
              </a:spcAft>
              <a:buSzPts val="1400"/>
              <a:buNone/>
            </a:pPr>
            <a:r>
              <a:rPr lang="en-US"/>
              <a:t>4. https://www.congress.gov/116/meeting/house/110436/documents/HHRG-116-II06-20200205-SD036.pdf</a:t>
            </a:r>
            <a:endParaRPr/>
          </a:p>
        </p:txBody>
      </p:sp>
      <p:sp>
        <p:nvSpPr>
          <p:cNvPr id="523" name="Google Shape;523;p6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67" name="Google Shape;267;p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6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1. https://www.researchgate.net/publication/267328342_Increasing_Vulnerability_of_the_Navajo_People_to_Drought_and_Climate_Change_in_the_southwestern_United_States_Accounts_from_Tribal_Elders</a:t>
            </a:r>
            <a:endParaRPr/>
          </a:p>
          <a:p>
            <a:pPr marL="457200" marR="0" lvl="0" indent="-228600" algn="l" rtl="0">
              <a:lnSpc>
                <a:spcPct val="100000"/>
              </a:lnSpc>
              <a:spcBef>
                <a:spcPts val="0"/>
              </a:spcBef>
              <a:spcAft>
                <a:spcPts val="0"/>
              </a:spcAft>
              <a:buClr>
                <a:srgbClr val="000000"/>
              </a:buClr>
              <a:buSzPts val="1400"/>
              <a:buFont typeface="Arial"/>
              <a:buNone/>
            </a:pPr>
            <a:r>
              <a:rPr lang="en-US"/>
              <a:t>2. https://www.outsideonline.com/2413938/navajo-nation-coronavirus-spread-water-rights</a:t>
            </a:r>
            <a:endParaRPr/>
          </a:p>
          <a:p>
            <a:pPr marL="457200" marR="0" lvl="0" indent="-228600" algn="l" rtl="0">
              <a:lnSpc>
                <a:spcPct val="100000"/>
              </a:lnSpc>
              <a:spcBef>
                <a:spcPts val="0"/>
              </a:spcBef>
              <a:spcAft>
                <a:spcPts val="0"/>
              </a:spcAft>
              <a:buClr>
                <a:srgbClr val="000000"/>
              </a:buClr>
              <a:buSzPts val="1400"/>
              <a:buFont typeface="Arial"/>
              <a:buNone/>
            </a:pPr>
            <a:r>
              <a:rPr lang="en-US"/>
              <a:t>3. https://www.epa.gov/navajo-nation-uranium-cleanup</a:t>
            </a:r>
            <a:endParaRPr/>
          </a:p>
          <a:p>
            <a:pPr marL="457200" marR="0" lvl="0" indent="-228600" algn="l" rtl="0">
              <a:lnSpc>
                <a:spcPct val="100000"/>
              </a:lnSpc>
              <a:spcBef>
                <a:spcPts val="0"/>
              </a:spcBef>
              <a:spcAft>
                <a:spcPts val="0"/>
              </a:spcAft>
              <a:buClr>
                <a:srgbClr val="000000"/>
              </a:buClr>
              <a:buSzPts val="1400"/>
              <a:buFont typeface="Arial"/>
              <a:buNone/>
            </a:pPr>
            <a:r>
              <a:rPr lang="en-US"/>
              <a:t>For an up-to-date graphic on the Navajo Nation COVID-19 rates: https://navajotimes.com/coronavirus-updates/covid-19-across-the-navajo-nation/</a:t>
            </a:r>
            <a:endParaRPr/>
          </a:p>
        </p:txBody>
      </p:sp>
      <p:sp>
        <p:nvSpPr>
          <p:cNvPr id="533" name="Google Shape;533;p6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6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44" name="Google Shape;544;p6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6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54" name="Google Shape;554;p6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6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61" name="Google Shape;561;p6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6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70" name="Google Shape;570;p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6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6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https://www.uclalawreview.org/pdf/57-2-5.pdf</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This is a quick and easy list from 2009 on where jurisdictions lie when it comes to various scenarios. Look especially at the Major Crimes row, as well as the last three rows. Crimes by non-Indians against Indians never go to the jurisdiction of the Tribe. This is inherently oppressive to Tribal sovereignty.</a:t>
            </a:r>
            <a:endParaRPr/>
          </a:p>
        </p:txBody>
      </p:sp>
      <p:sp>
        <p:nvSpPr>
          <p:cNvPr id="576" name="Google Shape;576;p6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6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https://www.prisonpolicy.org/blog/2020/04/22/native/</a:t>
            </a:r>
            <a:endParaRPr/>
          </a:p>
          <a:p>
            <a:pPr marL="457200" marR="0" lvl="0" indent="-228600" algn="l" rtl="0">
              <a:lnSpc>
                <a:spcPct val="100000"/>
              </a:lnSpc>
              <a:spcBef>
                <a:spcPts val="0"/>
              </a:spcBef>
              <a:spcAft>
                <a:spcPts val="0"/>
              </a:spcAft>
              <a:buClr>
                <a:srgbClr val="000000"/>
              </a:buClr>
              <a:buSzPts val="1400"/>
              <a:buFont typeface="Arial"/>
              <a:buNone/>
            </a:pPr>
            <a:br>
              <a:rPr lang="en-US"/>
            </a:br>
            <a:r>
              <a:rPr lang="en-US" sz="1200" b="0" i="0" u="none" strike="noStrike" cap="none">
                <a:solidFill>
                  <a:schemeClr val="dk1"/>
                </a:solidFill>
                <a:latin typeface="Calibri"/>
                <a:ea typeface="Calibri"/>
                <a:cs typeface="Calibri"/>
                <a:sym typeface="Calibri"/>
              </a:rPr>
              <a:t>In 2016: 19,790 Native men and 2,954 Native women (22,744 total) were incarcerated in </a:t>
            </a:r>
            <a:r>
              <a:rPr lang="en-US"/>
              <a:t>US</a:t>
            </a:r>
            <a:r>
              <a:rPr lang="en-US" sz="1200" b="0" i="0" u="none" strike="noStrike" cap="none">
                <a:solidFill>
                  <a:schemeClr val="dk1"/>
                </a:solidFill>
                <a:latin typeface="Calibri"/>
                <a:ea typeface="Calibri"/>
                <a:cs typeface="Calibri"/>
                <a:sym typeface="Calibri"/>
              </a:rPr>
              <a:t> state and federal prisons, according to the Bureau of Justice Statistics’ (BJS)</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National Prisoner Statistics</a:t>
            </a:r>
            <a:r>
              <a:rPr lang="en-US" sz="1200" b="0" i="0" u="none" strike="noStrike" cap="none">
                <a:solidFill>
                  <a:schemeClr val="dk1"/>
                </a:solidFill>
                <a:latin typeface="Calibri"/>
                <a:ea typeface="Calibri"/>
                <a:cs typeface="Calibri"/>
                <a:sym typeface="Calibri"/>
              </a:rPr>
              <a:t> (NPS) series. (</a:t>
            </a:r>
            <a:r>
              <a:rPr lang="en-US"/>
              <a:t>https://www.icpsr.umich.edu/icpsrweb/NACJD/studies/37003#) </a:t>
            </a:r>
            <a:endParaRPr/>
          </a:p>
        </p:txBody>
      </p:sp>
      <p:sp>
        <p:nvSpPr>
          <p:cNvPr id="582" name="Google Shape;582;p6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6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6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1. http://criticalresistance.org/about/not-so-common-language/</a:t>
            </a:r>
            <a:endParaRPr/>
          </a:p>
          <a:p>
            <a:pPr marL="457200" marR="0" lvl="0" indent="-228600" algn="l" rtl="0">
              <a:lnSpc>
                <a:spcPct val="100000"/>
              </a:lnSpc>
              <a:spcBef>
                <a:spcPts val="0"/>
              </a:spcBef>
              <a:spcAft>
                <a:spcPts val="0"/>
              </a:spcAft>
              <a:buClr>
                <a:srgbClr val="000000"/>
              </a:buClr>
              <a:buSzPts val="1400"/>
              <a:buFont typeface="Arial"/>
              <a:buNone/>
            </a:pPr>
            <a:r>
              <a:rPr lang="en-US"/>
              <a:t>2. https://www.ojjdp.gov/ojstatbb/crime/JAR_Display.asp?ID=qa05260&amp;selOffenses=1&amp;text=yes</a:t>
            </a:r>
            <a:endParaRPr/>
          </a:p>
          <a:p>
            <a:pPr marL="457200" marR="0" lvl="0" indent="-228600" algn="l" rtl="0">
              <a:lnSpc>
                <a:spcPct val="100000"/>
              </a:lnSpc>
              <a:spcBef>
                <a:spcPts val="0"/>
              </a:spcBef>
              <a:spcAft>
                <a:spcPts val="0"/>
              </a:spcAft>
              <a:buClr>
                <a:srgbClr val="000000"/>
              </a:buClr>
              <a:buSzPts val="1400"/>
              <a:buFont typeface="Arial"/>
              <a:buNone/>
            </a:pPr>
            <a:r>
              <a:rPr lang="en-US"/>
              <a:t>https://www.prisonpolicy.org/blog/2020/04/22/native/ (repeat)</a:t>
            </a:r>
            <a:endParaRPr/>
          </a:p>
          <a:p>
            <a:pPr marL="457200" marR="0" lvl="0" indent="-228600" algn="l" rtl="0">
              <a:lnSpc>
                <a:spcPct val="100000"/>
              </a:lnSpc>
              <a:spcBef>
                <a:spcPts val="0"/>
              </a:spcBef>
              <a:spcAft>
                <a:spcPts val="0"/>
              </a:spcAft>
              <a:buClr>
                <a:srgbClr val="000000"/>
              </a:buClr>
              <a:buSzPts val="1400"/>
              <a:buFont typeface="Arial"/>
              <a:buNone/>
            </a:pPr>
            <a:r>
              <a:rPr lang="en-US"/>
              <a:t>Further:</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https://csw.ucla.edu/2017/03/03/wilderness-raw-material-dispossession-native-land-enables-prison-industrial-complex/</a:t>
            </a: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Another way that prisons impede Indigenous communities has to do with their effect on the environment: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Prisons, Policing, and Pollution</a:t>
            </a:r>
            <a:r>
              <a:rPr lang="en-US" sz="1200" b="0" i="0" u="sng" strike="noStrike" cap="none">
                <a:solidFill>
                  <a:schemeClr val="dk1"/>
                </a:solidFill>
                <a:latin typeface="Calibri"/>
                <a:ea typeface="Calibri"/>
                <a:cs typeface="Calibri"/>
                <a:sym typeface="Calibri"/>
              </a:rPr>
              <a:t> (https://scholarship.claremont.edu/cgi/viewcontent.cgi?article=1198&amp;context=pomona_theses)</a:t>
            </a:r>
            <a:endParaRPr/>
          </a:p>
        </p:txBody>
      </p:sp>
      <p:sp>
        <p:nvSpPr>
          <p:cNvPr id="591" name="Google Shape;591;p6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7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7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The average AI/AN rate of death by law enforcement (over the given span of time) is higher than that of any other race or ethnicity in the United States. By year, this rate ties or alternates for highest with that of African American people’s rate of death by law enforcement.</a:t>
            </a:r>
            <a:endParaRPr/>
          </a:p>
          <a:p>
            <a:pPr marL="457200" marR="0" lvl="0" indent="-228600" algn="l" rtl="0">
              <a:lnSpc>
                <a:spcPct val="100000"/>
              </a:lnSpc>
              <a:spcBef>
                <a:spcPts val="0"/>
              </a:spcBef>
              <a:spcAft>
                <a:spcPts val="0"/>
              </a:spcAft>
              <a:buClr>
                <a:srgbClr val="000000"/>
              </a:buClr>
              <a:buSzPts val="1400"/>
              <a:buFont typeface="Arial"/>
              <a:buNone/>
            </a:pPr>
            <a:r>
              <a:rPr lang="en-US"/>
              <a:t>Matthew Fletcher Interview: https://www.cnn.com/2017/11/10/us/native-lives-matter/index.html</a:t>
            </a:r>
            <a:endParaRPr/>
          </a:p>
          <a:p>
            <a:pPr marL="457200" marR="0" lvl="0" indent="-228600" algn="l" rtl="0">
              <a:lnSpc>
                <a:spcPct val="100000"/>
              </a:lnSpc>
              <a:spcBef>
                <a:spcPts val="0"/>
              </a:spcBef>
              <a:spcAft>
                <a:spcPts val="0"/>
              </a:spcAft>
              <a:buClr>
                <a:srgbClr val="000000"/>
              </a:buClr>
              <a:buSzPts val="1400"/>
              <a:buFont typeface="Arial"/>
              <a:buNone/>
            </a:pPr>
            <a:r>
              <a:rPr lang="en-US"/>
              <a:t>MMIWG2 report: https://2a840442-f49a-45b0-b1a1-7531a7cd3d30.filesusr.com/ugd/6b33f7_c7031acf738f4f05a0bd46bf96486e58.pdf</a:t>
            </a:r>
            <a:endParaRPr/>
          </a:p>
        </p:txBody>
      </p:sp>
      <p:sp>
        <p:nvSpPr>
          <p:cNvPr id="600" name="Google Shape;600;p7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7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7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1. https://www.csvanw.org/mmiw</a:t>
            </a:r>
            <a:endParaRPr/>
          </a:p>
          <a:p>
            <a:pPr marL="457200" marR="0" lvl="0" indent="-228600" algn="l" rtl="0">
              <a:lnSpc>
                <a:spcPct val="100000"/>
              </a:lnSpc>
              <a:spcBef>
                <a:spcPts val="0"/>
              </a:spcBef>
              <a:spcAft>
                <a:spcPts val="0"/>
              </a:spcAft>
              <a:buClr>
                <a:srgbClr val="000000"/>
              </a:buClr>
              <a:buSzPts val="1400"/>
              <a:buFont typeface="Arial"/>
              <a:buNone/>
            </a:pPr>
            <a:r>
              <a:rPr lang="en-US"/>
              <a:t>2. http://www.uihi.org/wp-content/uploads/2018/11/Missing-and-Murdered-Indigenous-Women-and-Girls-Report.pdf</a:t>
            </a:r>
            <a:endParaRPr/>
          </a:p>
        </p:txBody>
      </p:sp>
      <p:sp>
        <p:nvSpPr>
          <p:cNvPr id="609" name="Google Shape;609;p7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4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http://culture.affinitymagazine.us/does-trauma-porn-really-exist/</a:t>
            </a:r>
            <a:endParaRPr/>
          </a:p>
          <a:p>
            <a:pPr marL="0" lvl="0" indent="0" algn="l" rtl="0">
              <a:lnSpc>
                <a:spcPct val="100000"/>
              </a:lnSpc>
              <a:spcBef>
                <a:spcPts val="0"/>
              </a:spcBef>
              <a:spcAft>
                <a:spcPts val="0"/>
              </a:spcAft>
              <a:buSzPts val="1400"/>
              <a:buNone/>
            </a:pPr>
            <a:r>
              <a:rPr lang="en-US"/>
              <a:t>http://anthropology.msu.edu/anp336-us13/2013/07/06/the-great-white-father/</a:t>
            </a:r>
            <a:endParaRPr/>
          </a:p>
        </p:txBody>
      </p:sp>
      <p:sp>
        <p:nvSpPr>
          <p:cNvPr id="275" name="Google Shape;275;p4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7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7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Man Camps: </a:t>
            </a:r>
            <a:r>
              <a:rPr lang="en-US" sz="1200" b="0" i="0" u="none" strike="noStrike" cap="none">
                <a:solidFill>
                  <a:schemeClr val="dk1"/>
                </a:solidFill>
                <a:latin typeface="Calibri"/>
                <a:ea typeface="Calibri"/>
                <a:cs typeface="Calibri"/>
                <a:sym typeface="Calibri"/>
              </a:rPr>
              <a:t>TransCanada, Exxon, and Chevron and other Big Oil companies have created man camps for projects like the Keystone XL and Dakota Access Pipelines</a:t>
            </a:r>
            <a:endParaRPr/>
          </a:p>
          <a:p>
            <a:pPr marL="457200" marR="0" lvl="0" indent="-228600" algn="l" rtl="0">
              <a:lnSpc>
                <a:spcPct val="100000"/>
              </a:lnSpc>
              <a:spcBef>
                <a:spcPts val="0"/>
              </a:spcBef>
              <a:spcAft>
                <a:spcPts val="0"/>
              </a:spcAft>
              <a:buClr>
                <a:srgbClr val="000000"/>
              </a:buClr>
              <a:buSzPts val="1400"/>
              <a:buFont typeface="Arial"/>
              <a:buNone/>
            </a:pPr>
            <a:r>
              <a:rPr lang="en-US"/>
              <a:t>https://www.secwepemculecw.org/no-mans-camps</a:t>
            </a:r>
            <a:endParaRPr/>
          </a:p>
          <a:p>
            <a:pPr marL="457200" marR="0" lvl="0" indent="-228600" algn="l" rtl="0">
              <a:lnSpc>
                <a:spcPct val="100000"/>
              </a:lnSpc>
              <a:spcBef>
                <a:spcPts val="0"/>
              </a:spcBef>
              <a:spcAft>
                <a:spcPts val="0"/>
              </a:spcAft>
              <a:buClr>
                <a:srgbClr val="000000"/>
              </a:buClr>
              <a:buSzPts val="1400"/>
              <a:buFont typeface="Arial"/>
              <a:buNone/>
            </a:pPr>
            <a:r>
              <a:rPr lang="en-US"/>
              <a:t>Further Reading: https://journals.library.columbia.edu/index.php/cjgl/article/view/4603/2055</a:t>
            </a:r>
            <a:endParaRPr/>
          </a:p>
        </p:txBody>
      </p:sp>
      <p:sp>
        <p:nvSpPr>
          <p:cNvPr id="619" name="Google Shape;619;p7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7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Bosque: https://americanindian.si.edu/nk360/navajo/bosque-redondo/bosque-redondo.cshtml</a:t>
            </a:r>
            <a:endParaRPr/>
          </a:p>
          <a:p>
            <a:pPr marL="457200" marR="0" lvl="0" indent="-228600" algn="l" rtl="0">
              <a:lnSpc>
                <a:spcPct val="100000"/>
              </a:lnSpc>
              <a:spcBef>
                <a:spcPts val="0"/>
              </a:spcBef>
              <a:spcAft>
                <a:spcPts val="0"/>
              </a:spcAft>
              <a:buClr>
                <a:srgbClr val="000000"/>
              </a:buClr>
              <a:buSzPts val="1400"/>
              <a:buFont typeface="Arial"/>
              <a:buNone/>
            </a:pPr>
            <a:r>
              <a:rPr lang="en-US"/>
              <a:t>Boarding: https://digitalcommons.unl.edu/cgi/viewcontent.cgi?article=1009&amp;context=historyfacpub</a:t>
            </a:r>
            <a:endParaRPr/>
          </a:p>
          <a:p>
            <a:pPr marL="457200" marR="0" lvl="0" indent="-228600" algn="l" rtl="0">
              <a:lnSpc>
                <a:spcPct val="100000"/>
              </a:lnSpc>
              <a:spcBef>
                <a:spcPts val="0"/>
              </a:spcBef>
              <a:spcAft>
                <a:spcPts val="0"/>
              </a:spcAft>
              <a:buClr>
                <a:srgbClr val="000000"/>
              </a:buClr>
              <a:buSzPts val="1400"/>
              <a:buFont typeface="Arial"/>
              <a:buNone/>
            </a:pPr>
            <a:r>
              <a:rPr lang="en-US"/>
              <a:t>https://www.facinghistory.org/sites/default/files/publications/Stolen_Lives_1.pdf</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“American Dream” was cast in blood and stolen lands.</a:t>
            </a:r>
            <a:r>
              <a:rPr lang="en-US"/>
              <a:t> </a:t>
            </a:r>
            <a:endParaRPr/>
          </a:p>
        </p:txBody>
      </p:sp>
      <p:sp>
        <p:nvSpPr>
          <p:cNvPr id="630" name="Google Shape;630;p7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7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https://www.nps.gov/alca/learn/historyculture/we-hold-the-rock.htm</a:t>
            </a:r>
            <a:endParaRPr/>
          </a:p>
        </p:txBody>
      </p:sp>
      <p:sp>
        <p:nvSpPr>
          <p:cNvPr id="638" name="Google Shape;638;p7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7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46" name="Google Shape;646;p7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7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7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1. https://metamorphosis.coplac.org/index.php/metamorphosis/article/view/67/101</a:t>
            </a:r>
            <a:endParaRPr/>
          </a:p>
          <a:p>
            <a:pPr marL="457200" marR="0" lvl="0" indent="-228600" algn="l" rtl="0">
              <a:lnSpc>
                <a:spcPct val="100000"/>
              </a:lnSpc>
              <a:spcBef>
                <a:spcPts val="0"/>
              </a:spcBef>
              <a:spcAft>
                <a:spcPts val="0"/>
              </a:spcAft>
              <a:buClr>
                <a:srgbClr val="000000"/>
              </a:buClr>
              <a:buSzPts val="1400"/>
              <a:buFont typeface="Arial"/>
              <a:buNone/>
            </a:pPr>
            <a:r>
              <a:rPr lang="en-US"/>
              <a:t>2. https://theredroad.org/issues/native-american-education/</a:t>
            </a:r>
            <a:endParaRPr/>
          </a:p>
          <a:p>
            <a:pPr marL="457200" marR="0" lvl="0" indent="-228600" algn="l" rtl="0">
              <a:lnSpc>
                <a:spcPct val="100000"/>
              </a:lnSpc>
              <a:spcBef>
                <a:spcPts val="0"/>
              </a:spcBef>
              <a:spcAft>
                <a:spcPts val="0"/>
              </a:spcAft>
              <a:buClr>
                <a:srgbClr val="000000"/>
              </a:buClr>
              <a:buSzPts val="1400"/>
              <a:buFont typeface="Arial"/>
              <a:buNone/>
            </a:pPr>
            <a:r>
              <a:rPr lang="en-US"/>
              <a:t>https://nces.ed.gov/pubs2012/2012045.pdf</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More on this: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http://blog.nativepartnership.org/challenges-to-education-within-native-american-communities/</a:t>
            </a:r>
            <a:r>
              <a:rPr lang="en-US" sz="1200" b="0" i="0" u="none" strike="noStrike" cap="none">
                <a:solidFill>
                  <a:schemeClr val="dk1"/>
                </a:solidFill>
                <a:latin typeface="Calibri"/>
                <a:ea typeface="Calibri"/>
                <a:cs typeface="Calibri"/>
                <a:sym typeface="Calibri"/>
              </a:rPr>
              <a:t> </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https://www.tandfonline.com/doi/abs/10.1080/15313204.2016.1263818</a:t>
            </a:r>
            <a:r>
              <a:rPr lang="en-US" sz="1200" b="0" i="0" u="none" strike="noStrike" cap="none">
                <a:solidFill>
                  <a:schemeClr val="dk1"/>
                </a:solidFill>
                <a:latin typeface="Calibri"/>
                <a:ea typeface="Calibri"/>
                <a:cs typeface="Calibri"/>
                <a:sym typeface="Calibri"/>
              </a:rPr>
              <a:t> </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https://vtechworks.lib.vt.edu/bitstream/handle/10919/89187/RaceEthnicityHighEducation.pdf?sequence=1&amp;isAllowed=y</a:t>
            </a:r>
            <a:r>
              <a:rPr lang="en-US" sz="1200" b="0" i="0" u="none" strike="noStrike" cap="none">
                <a:solidFill>
                  <a:schemeClr val="dk1"/>
                </a:solidFill>
                <a:latin typeface="Calibri"/>
                <a:ea typeface="Calibri"/>
                <a:cs typeface="Calibri"/>
                <a:sym typeface="Calibri"/>
              </a:rPr>
              <a:t> </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http://www.corntassel.net/Activist_Academic.pdf</a:t>
            </a:r>
            <a:r>
              <a:rPr lang="en-US" sz="1200" b="0" i="0" u="none" strike="noStrike" cap="none">
                <a:solidFill>
                  <a:schemeClr val="dk1"/>
                </a:solidFill>
                <a:latin typeface="Calibri"/>
                <a:ea typeface="Calibri"/>
                <a:cs typeface="Calibri"/>
                <a:sym typeface="Calibri"/>
              </a:rPr>
              <a:t> </a:t>
            </a:r>
            <a:endParaRPr/>
          </a:p>
        </p:txBody>
      </p:sp>
      <p:sp>
        <p:nvSpPr>
          <p:cNvPr id="653" name="Google Shape;653;p7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7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7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These rankings are out of 6 racial demographic groups recorded in WA State</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ATNI = Affiliated Tribes of Northwest Indians</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OSPI = Office of Superintendent of Public Instruction, WA</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 % of Native High School Students that are meeting the federal standardized criteria of success in the respective subject. For the drop-out rate, this refers to the percent of Native learners dropping out of high school out of the entire Native Learner population.</a:t>
            </a:r>
            <a:endParaRPr/>
          </a:p>
        </p:txBody>
      </p:sp>
      <p:sp>
        <p:nvSpPr>
          <p:cNvPr id="661" name="Google Shape;661;p7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7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r>
              <a:rPr lang="en-US"/>
              <a:t>1. https://pnpi.org/native-american-students/</a:t>
            </a:r>
            <a:endParaRPr/>
          </a:p>
          <a:p>
            <a:pPr marL="457200" lvl="0" indent="-228600" algn="l" rtl="0">
              <a:lnSpc>
                <a:spcPct val="100000"/>
              </a:lnSpc>
              <a:spcBef>
                <a:spcPts val="0"/>
              </a:spcBef>
              <a:spcAft>
                <a:spcPts val="0"/>
              </a:spcAft>
              <a:buSzPts val="1400"/>
              <a:buNone/>
            </a:pPr>
            <a:r>
              <a:rPr lang="en-US"/>
              <a:t>2. http://blog.nativepartnership.org/graduation-rates-american-indian-education/</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3. </a:t>
            </a:r>
            <a:r>
              <a:rPr lang="en-US"/>
              <a:t>https://nces.ed.gov/fastfacts/display.asp?id=61</a:t>
            </a:r>
            <a:endParaRPr/>
          </a:p>
          <a:p>
            <a:pPr marL="457200" lvl="0" indent="-228600" algn="l" rtl="0">
              <a:lnSpc>
                <a:spcPct val="100000"/>
              </a:lnSpc>
              <a:spcBef>
                <a:spcPts val="0"/>
              </a:spcBef>
              <a:spcAft>
                <a:spcPts val="0"/>
              </a:spcAft>
              <a:buSzPts val="1400"/>
              <a:buNone/>
            </a:pPr>
            <a:r>
              <a:rPr lang="en-US"/>
              <a:t>http://blog.nativepartnership.org/challenges-to-education-within-native-american-communities/</a:t>
            </a:r>
            <a:endParaRPr/>
          </a:p>
          <a:p>
            <a:pPr marL="457200" lvl="0" indent="-228600" algn="l" rtl="0">
              <a:lnSpc>
                <a:spcPct val="100000"/>
              </a:lnSpc>
              <a:spcBef>
                <a:spcPts val="0"/>
              </a:spcBef>
              <a:spcAft>
                <a:spcPts val="0"/>
              </a:spcAft>
              <a:buSzPts val="1400"/>
              <a:buNone/>
            </a:pPr>
            <a:r>
              <a:rPr lang="en-US"/>
              <a:t>https://indiancountrymedianetwork.com/news/the-myth-of-indian-scholarships-and-the-native-dropout-epidemic/</a:t>
            </a:r>
            <a:endParaRPr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https://muse.jhu.edu/article/629813/pdf</a:t>
            </a:r>
            <a:r>
              <a:rPr lang="en-US" sz="1200" b="0" i="0" u="none" strike="noStrike" cap="none">
                <a:solidFill>
                  <a:schemeClr val="dk1"/>
                </a:solidFill>
                <a:latin typeface="Calibri"/>
                <a:ea typeface="Calibri"/>
                <a:cs typeface="Calibri"/>
                <a:sym typeface="Calibri"/>
              </a:rPr>
              <a:t> </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https://nces.ed.gov/programs/coe/indicator_csc.asp</a:t>
            </a:r>
            <a:r>
              <a:rPr lang="en-US" sz="1200" b="0" i="0" u="none" strike="noStrike" cap="none">
                <a:solidFill>
                  <a:schemeClr val="dk1"/>
                </a:solidFill>
                <a:latin typeface="Calibri"/>
                <a:ea typeface="Calibri"/>
                <a:cs typeface="Calibri"/>
                <a:sym typeface="Calibri"/>
              </a:rPr>
              <a:t> </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person who wrote this curriculum faced a whole lot of discrimination in her time as an undergraduate, and gave support to many students facing discrimination for the reason that we were Native and they were not.</a:t>
            </a:r>
            <a:endParaRPr/>
          </a:p>
          <a:p>
            <a:pPr marL="45720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Indigenous academics straddle the world of activism and academia</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71" name="Google Shape;671;p7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7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7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https://www.northeastern.edu/bachelors-completion/news/average-salary-by-education-level/</a:t>
            </a:r>
            <a:endParaRPr/>
          </a:p>
        </p:txBody>
      </p:sp>
      <p:sp>
        <p:nvSpPr>
          <p:cNvPr id="679" name="Google Shape;679;p7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8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8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AutoNum type="arabicPeriod"/>
            </a:pPr>
            <a:r>
              <a:rPr lang="en-US"/>
              <a:t>https://onlinelibrary.wiley.com/doi/full/10.1111/1475-6773.13224 </a:t>
            </a:r>
            <a:endParaRPr/>
          </a:p>
          <a:p>
            <a:pPr marL="457200" lvl="0" indent="-228600" algn="l" rtl="0">
              <a:lnSpc>
                <a:spcPct val="100000"/>
              </a:lnSpc>
              <a:spcBef>
                <a:spcPts val="0"/>
              </a:spcBef>
              <a:spcAft>
                <a:spcPts val="0"/>
              </a:spcAft>
              <a:buSzPts val="1400"/>
              <a:buAutoNum type="arabicPeriod"/>
            </a:pPr>
            <a:r>
              <a:rPr lang="en-US"/>
              <a:t>https://indianyouth.org/assets/uploads/2020/07/Poverty-Cycle.pdf</a:t>
            </a:r>
            <a:endParaRPr/>
          </a:p>
          <a:p>
            <a:pPr marL="457200" marR="0" lvl="0" indent="-228600" algn="l" rtl="0">
              <a:lnSpc>
                <a:spcPct val="100000"/>
              </a:lnSpc>
              <a:spcBef>
                <a:spcPts val="0"/>
              </a:spcBef>
              <a:spcAft>
                <a:spcPts val="0"/>
              </a:spcAft>
              <a:buClr>
                <a:srgbClr val="000000"/>
              </a:buClr>
              <a:buSzPts val="1400"/>
              <a:buFont typeface="Arial"/>
              <a:buAutoNum type="arabicPeriod"/>
            </a:pPr>
            <a:r>
              <a:rPr lang="en-US"/>
              <a:t>http://www.nativepartnership.org/site/PageServer?pagename=naa_livingconditions</a:t>
            </a:r>
            <a:endParaRPr/>
          </a:p>
          <a:p>
            <a:pPr marL="457200" marR="0" lvl="0" indent="-228600" algn="l" rtl="0">
              <a:lnSpc>
                <a:spcPct val="100000"/>
              </a:lnSpc>
              <a:spcBef>
                <a:spcPts val="0"/>
              </a:spcBef>
              <a:spcAft>
                <a:spcPts val="0"/>
              </a:spcAft>
              <a:buClr>
                <a:srgbClr val="000000"/>
              </a:buClr>
              <a:buSzPts val="1400"/>
              <a:buFont typeface="Arial"/>
              <a:buNone/>
            </a:pPr>
            <a:r>
              <a:rPr lang="en-US"/>
              <a:t>Living Wage: https://livingwage.mit.edu/articles/61-new-living-wage-data-for-now-available-on-the-tool</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https://opportunitynation.org/latest-news/blog/native-american-poverty/</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http://blog.nativepartnership.org/labor-day-and-native-american-employment-disparities/</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From the BLS 2019: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https://www.bls.gov/opub/mlr/2019/article/american-indians-and-alaska-natives-in-the-u-s-labor-force.htm</a:t>
            </a:r>
            <a:r>
              <a:rPr lang="en-US" sz="1200" b="0" i="0" u="none" strike="noStrike" cap="none">
                <a:solidFill>
                  <a:schemeClr val="dk1"/>
                </a:solidFill>
                <a:latin typeface="Calibri"/>
                <a:ea typeface="Calibri"/>
                <a:cs typeface="Calibri"/>
                <a:sym typeface="Calibri"/>
              </a:rPr>
              <a:t> </a:t>
            </a:r>
            <a:endParaRPr/>
          </a:p>
        </p:txBody>
      </p:sp>
      <p:sp>
        <p:nvSpPr>
          <p:cNvPr id="686" name="Google Shape;686;p8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8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When Indigenous peoples have faced genocide by disease, colonial violence, forced removal, internment and incarceration, forced medical procedures, lack of justice for their own peoples, lack of education access or cultural acceptance, lack of religious freedom, and the construction of systems intended to erase them. It is up to you to position yourself accordingly. As an emergency responder, you have the duty to serve a community’s best interest - sometimes this means looking at yourself in the mirror, but with a different lens.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96" name="Google Shape;696;p8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4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85" name="Google Shape;285;p4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02" name="Google Shape;702;p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96" name="Google Shape;296;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4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https://indigenousx.com.au/10-things-you-should-know-about-systemic-racism/?fbclid=IwAR0oeyopYGsnqrBehBXmCO4DFfh_4XTgN0RJ7CA9zXpwNTUg0MdEwyqaXqU</a:t>
            </a:r>
            <a:endParaRPr/>
          </a:p>
        </p:txBody>
      </p:sp>
      <p:sp>
        <p:nvSpPr>
          <p:cNvPr id="306" name="Google Shape;306;p4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4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At this point, users should have already viewed the list of definitions including one for Colonization. This is just a review + context</a:t>
            </a:r>
            <a:endParaRPr/>
          </a:p>
        </p:txBody>
      </p:sp>
      <p:sp>
        <p:nvSpPr>
          <p:cNvPr id="314" name="Google Shape;314;p4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Sentence versions of the Merriam-Webster Dictionary definitions</a:t>
            </a:r>
            <a:endParaRPr/>
          </a:p>
          <a:p>
            <a:pPr marL="45720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https://www.merriam-webster.com/dictionary/capitalism</a:t>
            </a:r>
            <a:endParaRPr/>
          </a:p>
          <a:p>
            <a:pPr marL="457200" marR="0" lvl="0" indent="-228600" algn="l" rtl="0">
              <a:lnSpc>
                <a:spcPct val="100000"/>
              </a:lnSpc>
              <a:spcBef>
                <a:spcPts val="0"/>
              </a:spcBef>
              <a:spcAft>
                <a:spcPts val="0"/>
              </a:spcAft>
              <a:buClr>
                <a:srgbClr val="000000"/>
              </a:buClr>
              <a:buSzPts val="14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https://www.merriam-webster.com/dictionary/imperialism</a:t>
            </a:r>
            <a:r>
              <a:rPr lang="en-US" sz="1200" b="0" i="0" u="none" strike="noStrike" cap="none">
                <a:solidFill>
                  <a:schemeClr val="dk1"/>
                </a:solidFill>
                <a:latin typeface="Calibri"/>
                <a:ea typeface="Calibri"/>
                <a:cs typeface="Calibri"/>
                <a:sym typeface="Calibri"/>
              </a:rPr>
              <a:t> </a:t>
            </a:r>
            <a:endParaRPr/>
          </a:p>
        </p:txBody>
      </p:sp>
      <p:sp>
        <p:nvSpPr>
          <p:cNvPr id="322" name="Google Shape;322;p1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low ink)">
  <p:cSld name="1_Title Slide (low ink)">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6"/>
        <p:cNvGrpSpPr/>
        <p:nvPr/>
      </p:nvGrpSpPr>
      <p:grpSpPr>
        <a:xfrm>
          <a:off x="0" y="0"/>
          <a:ext cx="0" cy="0"/>
          <a:chOff x="0" y="0"/>
          <a:chExt cx="0" cy="0"/>
        </a:xfrm>
      </p:grpSpPr>
      <p:sp>
        <p:nvSpPr>
          <p:cNvPr id="17" name="Google Shape;17;p24"/>
          <p:cNvSpPr/>
          <p:nvPr/>
        </p:nvSpPr>
        <p:spPr>
          <a:xfrm>
            <a:off x="-3437" y="0"/>
            <a:ext cx="12192000" cy="6868245"/>
          </a:xfrm>
          <a:prstGeom prst="rect">
            <a:avLst/>
          </a:prstGeom>
          <a:solidFill>
            <a:srgbClr val="005288">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 name="Google Shape;18;p24"/>
          <p:cNvSpPr txBox="1">
            <a:spLocks noGrp="1"/>
          </p:cNvSpPr>
          <p:nvPr>
            <p:ph type="title"/>
          </p:nvPr>
        </p:nvSpPr>
        <p:spPr>
          <a:xfrm>
            <a:off x="738190" y="390543"/>
            <a:ext cx="10708748" cy="181692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5400"/>
              <a:buFont typeface="Libre Franklin"/>
              <a:buNone/>
              <a:defRPr sz="5600" b="0" i="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body" idx="1"/>
          </p:nvPr>
        </p:nvSpPr>
        <p:spPr>
          <a:xfrm>
            <a:off x="738189" y="2280634"/>
            <a:ext cx="10708748" cy="1148366"/>
          </a:xfrm>
          <a:prstGeom prst="rect">
            <a:avLst/>
          </a:prstGeom>
          <a:noFill/>
          <a:ln>
            <a:noFill/>
          </a:ln>
        </p:spPr>
        <p:txBody>
          <a:bodyPr spcFirstLastPara="1" wrap="square" lIns="0" tIns="0" rIns="0" bIns="0" anchor="t" anchorCtr="0">
            <a:normAutofit/>
          </a:bodyPr>
          <a:lstStyle>
            <a:lvl1pPr marL="457200" lvl="0" indent="-228600" algn="l">
              <a:lnSpc>
                <a:spcPct val="108333"/>
              </a:lnSpc>
              <a:spcBef>
                <a:spcPts val="1000"/>
              </a:spcBef>
              <a:spcAft>
                <a:spcPts val="0"/>
              </a:spcAft>
              <a:buSzPts val="2400"/>
              <a:buNone/>
              <a:defRPr sz="2600" b="0" i="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a:lvl2pPr>
            <a:lvl3pPr marL="1371600" lvl="2" indent="-342900" algn="l">
              <a:lnSpc>
                <a:spcPct val="100000"/>
              </a:lnSpc>
              <a:spcBef>
                <a:spcPts val="100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Title and Content">
  <p:cSld name="2_Title and Content">
    <p:bg>
      <p:bgPr>
        <a:solidFill>
          <a:schemeClr val="lt1"/>
        </a:solidFill>
        <a:effectLst/>
      </p:bgPr>
    </p:bg>
    <p:spTree>
      <p:nvGrpSpPr>
        <p:cNvPr id="1" name="Shape 65"/>
        <p:cNvGrpSpPr/>
        <p:nvPr/>
      </p:nvGrpSpPr>
      <p:grpSpPr>
        <a:xfrm>
          <a:off x="0" y="0"/>
          <a:ext cx="0" cy="0"/>
          <a:chOff x="0" y="0"/>
          <a:chExt cx="0" cy="0"/>
        </a:xfrm>
      </p:grpSpPr>
      <p:sp>
        <p:nvSpPr>
          <p:cNvPr id="66" name="Google Shape;66;p84"/>
          <p:cNvSpPr txBox="1">
            <a:spLocks noGrp="1"/>
          </p:cNvSpPr>
          <p:nvPr>
            <p:ph type="ftr" idx="11"/>
          </p:nvPr>
        </p:nvSpPr>
        <p:spPr>
          <a:xfrm>
            <a:off x="6530340" y="627666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4"/>
          <p:cNvSpPr txBox="1">
            <a:spLocks noGrp="1"/>
          </p:cNvSpPr>
          <p:nvPr>
            <p:ph type="sldNum" idx="12"/>
          </p:nvPr>
        </p:nvSpPr>
        <p:spPr>
          <a:xfrm>
            <a:off x="10973753" y="627666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8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6096000" cy="6858000"/>
          </a:xfrm>
          <a:prstGeom prst="rect">
            <a:avLst/>
          </a:prstGeom>
          <a:noFill/>
          <a:ln>
            <a:noFill/>
          </a:ln>
        </p:spPr>
      </p:pic>
      <p:sp>
        <p:nvSpPr>
          <p:cNvPr id="69" name="Google Shape;69;p84"/>
          <p:cNvSpPr txBox="1">
            <a:spLocks noGrp="1"/>
          </p:cNvSpPr>
          <p:nvPr>
            <p:ph type="body" idx="1"/>
          </p:nvPr>
        </p:nvSpPr>
        <p:spPr>
          <a:xfrm>
            <a:off x="6619773" y="2159000"/>
            <a:ext cx="5268383" cy="3717544"/>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200">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0" name="Google Shape;70;p84"/>
          <p:cNvSpPr txBox="1">
            <a:spLocks noGrp="1"/>
          </p:cNvSpPr>
          <p:nvPr>
            <p:ph type="title"/>
          </p:nvPr>
        </p:nvSpPr>
        <p:spPr>
          <a:xfrm>
            <a:off x="6619773" y="1387209"/>
            <a:ext cx="4833555"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wo Content">
  <p:cSld name="2_Two Content">
    <p:bg>
      <p:bgPr>
        <a:solidFill>
          <a:schemeClr val="dk1"/>
        </a:solidFill>
        <a:effectLst/>
      </p:bgPr>
    </p:bg>
    <p:spTree>
      <p:nvGrpSpPr>
        <p:cNvPr id="1" name="Shape 71"/>
        <p:cNvGrpSpPr/>
        <p:nvPr/>
      </p:nvGrpSpPr>
      <p:grpSpPr>
        <a:xfrm>
          <a:off x="0" y="0"/>
          <a:ext cx="0" cy="0"/>
          <a:chOff x="0" y="0"/>
          <a:chExt cx="0" cy="0"/>
        </a:xfrm>
      </p:grpSpPr>
      <p:pic>
        <p:nvPicPr>
          <p:cNvPr id="72" name="Google Shape;72;p31"/>
          <p:cNvPicPr preferRelativeResize="0"/>
          <p:nvPr/>
        </p:nvPicPr>
        <p:blipFill rotWithShape="1">
          <a:blip r:embed="rId2">
            <a:alphaModFix/>
          </a:blip>
          <a:srcRect/>
          <a:stretch/>
        </p:blipFill>
        <p:spPr>
          <a:xfrm>
            <a:off x="1" y="1"/>
            <a:ext cx="12192000" cy="6858000"/>
          </a:xfrm>
          <a:prstGeom prst="rect">
            <a:avLst/>
          </a:prstGeom>
          <a:noFill/>
          <a:ln>
            <a:noFill/>
          </a:ln>
        </p:spPr>
      </p:pic>
      <p:sp>
        <p:nvSpPr>
          <p:cNvPr id="73" name="Google Shape;73;p31"/>
          <p:cNvSpPr/>
          <p:nvPr/>
        </p:nvSpPr>
        <p:spPr>
          <a:xfrm>
            <a:off x="6096000" y="0"/>
            <a:ext cx="6096000" cy="6858000"/>
          </a:xfrm>
          <a:prstGeom prst="rect">
            <a:avLst/>
          </a:prstGeom>
          <a:solidFill>
            <a:srgbClr val="5A5B5D">
              <a:alpha val="7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74" name="Google Shape;74;p31"/>
          <p:cNvSpPr/>
          <p:nvPr/>
        </p:nvSpPr>
        <p:spPr>
          <a:xfrm>
            <a:off x="0" y="0"/>
            <a:ext cx="6096000" cy="6857999"/>
          </a:xfrm>
          <a:prstGeom prst="rect">
            <a:avLst/>
          </a:prstGeom>
          <a:solidFill>
            <a:srgbClr val="005188">
              <a:alpha val="7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75" name="Google Shape;75;p31"/>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31"/>
          <p:cNvSpPr txBox="1">
            <a:spLocks noGrp="1"/>
          </p:cNvSpPr>
          <p:nvPr>
            <p:ph type="ftr" idx="11"/>
          </p:nvPr>
        </p:nvSpPr>
        <p:spPr>
          <a:xfrm>
            <a:off x="6534987" y="630286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body" idx="1"/>
          </p:nvPr>
        </p:nvSpPr>
        <p:spPr>
          <a:xfrm>
            <a:off x="688767" y="2154312"/>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20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solidFill>
                  <a:schemeClr val="lt1"/>
                </a:solidFill>
              </a:defRPr>
            </a:lvl2pPr>
            <a:lvl3pPr marL="1371600" lvl="2" indent="-342900" algn="l">
              <a:lnSpc>
                <a:spcPct val="100000"/>
              </a:lnSpc>
              <a:spcBef>
                <a:spcPts val="1000"/>
              </a:spcBef>
              <a:spcAft>
                <a:spcPts val="0"/>
              </a:spcAft>
              <a:buClr>
                <a:schemeClr val="lt1"/>
              </a:buClr>
              <a:buSzPts val="1800"/>
              <a:buChar char="•"/>
              <a:defRPr sz="1800">
                <a:solidFill>
                  <a:schemeClr val="lt1"/>
                </a:solidFill>
              </a:defRPr>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8" name="Google Shape;78;p31"/>
          <p:cNvSpPr txBox="1">
            <a:spLocks noGrp="1"/>
          </p:cNvSpPr>
          <p:nvPr>
            <p:ph type="body" idx="2"/>
          </p:nvPr>
        </p:nvSpPr>
        <p:spPr>
          <a:xfrm>
            <a:off x="661773" y="1634561"/>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92857"/>
              </a:lnSpc>
              <a:spcBef>
                <a:spcPts val="1000"/>
              </a:spcBef>
              <a:spcAft>
                <a:spcPts val="0"/>
              </a:spcAft>
              <a:buSzPts val="2800"/>
              <a:buNone/>
              <a:defRPr sz="3000" b="1">
                <a:solidFill>
                  <a:schemeClr val="lt1"/>
                </a:solidFill>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9" name="Google Shape;79;p31"/>
          <p:cNvSpPr txBox="1">
            <a:spLocks noGrp="1"/>
          </p:cNvSpPr>
          <p:nvPr>
            <p:ph type="body" idx="3"/>
          </p:nvPr>
        </p:nvSpPr>
        <p:spPr>
          <a:xfrm>
            <a:off x="6479111" y="2207696"/>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20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solidFill>
                  <a:schemeClr val="lt1"/>
                </a:solidFill>
              </a:defRPr>
            </a:lvl2pPr>
            <a:lvl3pPr marL="1371600" lvl="2" indent="-342900" algn="l">
              <a:lnSpc>
                <a:spcPct val="100000"/>
              </a:lnSpc>
              <a:spcBef>
                <a:spcPts val="1000"/>
              </a:spcBef>
              <a:spcAft>
                <a:spcPts val="0"/>
              </a:spcAft>
              <a:buClr>
                <a:schemeClr val="lt1"/>
              </a:buClr>
              <a:buSzPts val="1800"/>
              <a:buChar char="•"/>
              <a:defRPr sz="1800">
                <a:solidFill>
                  <a:schemeClr val="lt1"/>
                </a:solidFill>
              </a:defRPr>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0" name="Google Shape;80;p31"/>
          <p:cNvSpPr txBox="1">
            <a:spLocks noGrp="1"/>
          </p:cNvSpPr>
          <p:nvPr>
            <p:ph type="body" idx="4"/>
          </p:nvPr>
        </p:nvSpPr>
        <p:spPr>
          <a:xfrm>
            <a:off x="6452117" y="1687945"/>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92857"/>
              </a:lnSpc>
              <a:spcBef>
                <a:spcPts val="1000"/>
              </a:spcBef>
              <a:spcAft>
                <a:spcPts val="0"/>
              </a:spcAft>
              <a:buSzPts val="2800"/>
              <a:buNone/>
              <a:defRPr sz="3000" b="1">
                <a:solidFill>
                  <a:schemeClr val="lt1"/>
                </a:solidFill>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wo Content">
  <p:cSld name="3_Two Content">
    <p:bg>
      <p:bgPr>
        <a:solidFill>
          <a:schemeClr val="dk1"/>
        </a:solidFill>
        <a:effectLst/>
      </p:bgPr>
    </p:bg>
    <p:spTree>
      <p:nvGrpSpPr>
        <p:cNvPr id="1" name="Shape 81"/>
        <p:cNvGrpSpPr/>
        <p:nvPr/>
      </p:nvGrpSpPr>
      <p:grpSpPr>
        <a:xfrm>
          <a:off x="0" y="0"/>
          <a:ext cx="0" cy="0"/>
          <a:chOff x="0" y="0"/>
          <a:chExt cx="0" cy="0"/>
        </a:xfrm>
      </p:grpSpPr>
      <p:pic>
        <p:nvPicPr>
          <p:cNvPr id="82" name="Google Shape;82;p88"/>
          <p:cNvPicPr preferRelativeResize="0"/>
          <p:nvPr/>
        </p:nvPicPr>
        <p:blipFill rotWithShape="1">
          <a:blip r:embed="rId2">
            <a:alphaModFix/>
          </a:blip>
          <a:srcRect/>
          <a:stretch/>
        </p:blipFill>
        <p:spPr>
          <a:xfrm>
            <a:off x="1" y="1"/>
            <a:ext cx="12192000" cy="6858000"/>
          </a:xfrm>
          <a:prstGeom prst="rect">
            <a:avLst/>
          </a:prstGeom>
          <a:noFill/>
          <a:ln>
            <a:noFill/>
          </a:ln>
        </p:spPr>
      </p:pic>
      <p:sp>
        <p:nvSpPr>
          <p:cNvPr id="83" name="Google Shape;83;p88"/>
          <p:cNvSpPr/>
          <p:nvPr/>
        </p:nvSpPr>
        <p:spPr>
          <a:xfrm>
            <a:off x="-1" y="0"/>
            <a:ext cx="12191999" cy="6857999"/>
          </a:xfrm>
          <a:prstGeom prst="rect">
            <a:avLst/>
          </a:prstGeom>
          <a:solidFill>
            <a:srgbClr val="005188">
              <a:alpha val="7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84" name="Google Shape;84;p88"/>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88"/>
          <p:cNvSpPr txBox="1">
            <a:spLocks noGrp="1"/>
          </p:cNvSpPr>
          <p:nvPr>
            <p:ph type="body" idx="1"/>
          </p:nvPr>
        </p:nvSpPr>
        <p:spPr>
          <a:xfrm>
            <a:off x="688767" y="2154312"/>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20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solidFill>
                  <a:schemeClr val="lt1"/>
                </a:solidFill>
              </a:defRPr>
            </a:lvl2pPr>
            <a:lvl3pPr marL="1371600" lvl="2" indent="-342900" algn="l">
              <a:lnSpc>
                <a:spcPct val="100000"/>
              </a:lnSpc>
              <a:spcBef>
                <a:spcPts val="1000"/>
              </a:spcBef>
              <a:spcAft>
                <a:spcPts val="0"/>
              </a:spcAft>
              <a:buClr>
                <a:schemeClr val="lt1"/>
              </a:buClr>
              <a:buSzPts val="1800"/>
              <a:buChar char="•"/>
              <a:defRPr sz="1800">
                <a:solidFill>
                  <a:schemeClr val="lt1"/>
                </a:solidFill>
              </a:defRPr>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6" name="Google Shape;86;p88"/>
          <p:cNvSpPr txBox="1">
            <a:spLocks noGrp="1"/>
          </p:cNvSpPr>
          <p:nvPr>
            <p:ph type="body" idx="2"/>
          </p:nvPr>
        </p:nvSpPr>
        <p:spPr>
          <a:xfrm>
            <a:off x="661773" y="1634561"/>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92857"/>
              </a:lnSpc>
              <a:spcBef>
                <a:spcPts val="1000"/>
              </a:spcBef>
              <a:spcAft>
                <a:spcPts val="0"/>
              </a:spcAft>
              <a:buSzPts val="2800"/>
              <a:buNone/>
              <a:defRPr sz="3000" b="1">
                <a:solidFill>
                  <a:schemeClr val="lt1"/>
                </a:solidFill>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Custom Layout">
  <p:cSld name="2_Custom Layout 3">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87"/>
        <p:cNvGrpSpPr/>
        <p:nvPr/>
      </p:nvGrpSpPr>
      <p:grpSpPr>
        <a:xfrm>
          <a:off x="0" y="0"/>
          <a:ext cx="0" cy="0"/>
          <a:chOff x="0" y="0"/>
          <a:chExt cx="0" cy="0"/>
        </a:xfrm>
      </p:grpSpPr>
      <p:sp>
        <p:nvSpPr>
          <p:cNvPr id="88" name="Google Shape;88;p89"/>
          <p:cNvSpPr/>
          <p:nvPr/>
        </p:nvSpPr>
        <p:spPr>
          <a:xfrm>
            <a:off x="0" y="0"/>
            <a:ext cx="12191999" cy="6857999"/>
          </a:xfrm>
          <a:prstGeom prst="rect">
            <a:avLst/>
          </a:prstGeom>
          <a:solidFill>
            <a:srgbClr val="005288">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89" name="Google Shape;89;p89"/>
          <p:cNvSpPr txBox="1">
            <a:spLocks noGrp="1"/>
          </p:cNvSpPr>
          <p:nvPr>
            <p:ph type="body" idx="1"/>
          </p:nvPr>
        </p:nvSpPr>
        <p:spPr>
          <a:xfrm>
            <a:off x="731308" y="2161762"/>
            <a:ext cx="10715625" cy="114836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44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90" name="Google Shape;90;p89"/>
          <p:cNvSpPr txBox="1">
            <a:spLocks noGrp="1"/>
          </p:cNvSpPr>
          <p:nvPr>
            <p:ph type="body" idx="2"/>
          </p:nvPr>
        </p:nvSpPr>
        <p:spPr>
          <a:xfrm>
            <a:off x="731307" y="3304837"/>
            <a:ext cx="10715625" cy="887601"/>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bg>
      <p:bgPr>
        <a:solidFill>
          <a:schemeClr val="lt1"/>
        </a:solidFill>
        <a:effectLst/>
      </p:bgPr>
    </p:bg>
    <p:spTree>
      <p:nvGrpSpPr>
        <p:cNvPr id="1" name="Shape 91"/>
        <p:cNvGrpSpPr/>
        <p:nvPr/>
      </p:nvGrpSpPr>
      <p:grpSpPr>
        <a:xfrm>
          <a:off x="0" y="0"/>
          <a:ext cx="0" cy="0"/>
          <a:chOff x="0" y="0"/>
          <a:chExt cx="0" cy="0"/>
        </a:xfrm>
      </p:grpSpPr>
      <p:sp>
        <p:nvSpPr>
          <p:cNvPr id="92" name="Google Shape;92;p28"/>
          <p:cNvSpPr txBox="1">
            <a:spLocks noGrp="1"/>
          </p:cNvSpPr>
          <p:nvPr>
            <p:ph type="ftr" idx="11"/>
          </p:nvPr>
        </p:nvSpPr>
        <p:spPr>
          <a:xfrm>
            <a:off x="6530340" y="627666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8"/>
          <p:cNvSpPr txBox="1">
            <a:spLocks noGrp="1"/>
          </p:cNvSpPr>
          <p:nvPr>
            <p:ph type="sldNum" idx="12"/>
          </p:nvPr>
        </p:nvSpPr>
        <p:spPr>
          <a:xfrm>
            <a:off x="10973753" y="627666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28"/>
          <p:cNvSpPr txBox="1">
            <a:spLocks noGrp="1"/>
          </p:cNvSpPr>
          <p:nvPr>
            <p:ph type="body" idx="1"/>
          </p:nvPr>
        </p:nvSpPr>
        <p:spPr>
          <a:xfrm>
            <a:off x="6619773" y="2159000"/>
            <a:ext cx="5268383" cy="3717544"/>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200">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5" name="Google Shape;95;p28"/>
          <p:cNvSpPr txBox="1">
            <a:spLocks noGrp="1"/>
          </p:cNvSpPr>
          <p:nvPr>
            <p:ph type="title"/>
          </p:nvPr>
        </p:nvSpPr>
        <p:spPr>
          <a:xfrm>
            <a:off x="6619773" y="1387209"/>
            <a:ext cx="4833555"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 name="Google Shape;96;p28" descr="A picture containing coelenterat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6315929" cy="6858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Custom Layout">
  <p:cSld name="2_Custom Layout 4">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97"/>
        <p:cNvGrpSpPr/>
        <p:nvPr/>
      </p:nvGrpSpPr>
      <p:grpSpPr>
        <a:xfrm>
          <a:off x="0" y="0"/>
          <a:ext cx="0" cy="0"/>
          <a:chOff x="0" y="0"/>
          <a:chExt cx="0" cy="0"/>
        </a:xfrm>
      </p:grpSpPr>
      <p:sp>
        <p:nvSpPr>
          <p:cNvPr id="98" name="Google Shape;98;p90"/>
          <p:cNvSpPr/>
          <p:nvPr/>
        </p:nvSpPr>
        <p:spPr>
          <a:xfrm>
            <a:off x="0" y="0"/>
            <a:ext cx="12191999" cy="6857999"/>
          </a:xfrm>
          <a:prstGeom prst="rect">
            <a:avLst/>
          </a:prstGeom>
          <a:solidFill>
            <a:srgbClr val="005288">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99" name="Google Shape;99;p90"/>
          <p:cNvSpPr txBox="1">
            <a:spLocks noGrp="1"/>
          </p:cNvSpPr>
          <p:nvPr>
            <p:ph type="body" idx="1"/>
          </p:nvPr>
        </p:nvSpPr>
        <p:spPr>
          <a:xfrm>
            <a:off x="731308" y="2161762"/>
            <a:ext cx="10715625" cy="114836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44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00" name="Google Shape;100;p90"/>
          <p:cNvSpPr txBox="1">
            <a:spLocks noGrp="1"/>
          </p:cNvSpPr>
          <p:nvPr>
            <p:ph type="body" idx="2"/>
          </p:nvPr>
        </p:nvSpPr>
        <p:spPr>
          <a:xfrm>
            <a:off x="731307" y="3304837"/>
            <a:ext cx="10715625" cy="887601"/>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wo Content">
  <p:cSld name="5_Two Content">
    <p:bg>
      <p:bgPr>
        <a:solidFill>
          <a:schemeClr val="lt1"/>
        </a:solidFill>
        <a:effectLst/>
      </p:bgPr>
    </p:bg>
    <p:spTree>
      <p:nvGrpSpPr>
        <p:cNvPr id="1" name="Shape 101"/>
        <p:cNvGrpSpPr/>
        <p:nvPr/>
      </p:nvGrpSpPr>
      <p:grpSpPr>
        <a:xfrm>
          <a:off x="0" y="0"/>
          <a:ext cx="0" cy="0"/>
          <a:chOff x="0" y="0"/>
          <a:chExt cx="0" cy="0"/>
        </a:xfrm>
      </p:grpSpPr>
      <p:pic>
        <p:nvPicPr>
          <p:cNvPr id="102" name="Google Shape;102;p91"/>
          <p:cNvPicPr preferRelativeResize="0"/>
          <p:nvPr/>
        </p:nvPicPr>
        <p:blipFill rotWithShape="1">
          <a:blip r:embed="rId2" cstate="screen">
            <a:alphaModFix/>
            <a:extLst>
              <a:ext uri="{28A0092B-C50C-407E-A947-70E740481C1C}">
                <a14:useLocalDpi xmlns:a14="http://schemas.microsoft.com/office/drawing/2010/main"/>
              </a:ext>
            </a:extLst>
          </a:blip>
          <a:srcRect l="-138"/>
          <a:stretch/>
        </p:blipFill>
        <p:spPr>
          <a:xfrm>
            <a:off x="6116738" y="2600"/>
            <a:ext cx="6075262" cy="6855400"/>
          </a:xfrm>
          <a:prstGeom prst="rect">
            <a:avLst/>
          </a:prstGeom>
          <a:noFill/>
          <a:ln>
            <a:noFill/>
          </a:ln>
        </p:spPr>
      </p:pic>
      <p:sp>
        <p:nvSpPr>
          <p:cNvPr id="103" name="Google Shape;103;p91"/>
          <p:cNvSpPr/>
          <p:nvPr/>
        </p:nvSpPr>
        <p:spPr>
          <a:xfrm>
            <a:off x="6104386" y="-2600"/>
            <a:ext cx="6096000" cy="6858000"/>
          </a:xfrm>
          <a:prstGeom prst="rect">
            <a:avLst/>
          </a:prstGeom>
          <a:solidFill>
            <a:srgbClr val="005188">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04" name="Google Shape;104;p91"/>
          <p:cNvSpPr txBox="1">
            <a:spLocks noGrp="1"/>
          </p:cNvSpPr>
          <p:nvPr>
            <p:ph type="ftr" idx="11"/>
          </p:nvPr>
        </p:nvSpPr>
        <p:spPr>
          <a:xfrm>
            <a:off x="6587490" y="629952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91"/>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91"/>
          <p:cNvSpPr txBox="1">
            <a:spLocks noGrp="1"/>
          </p:cNvSpPr>
          <p:nvPr>
            <p:ph type="title"/>
          </p:nvPr>
        </p:nvSpPr>
        <p:spPr>
          <a:xfrm>
            <a:off x="725837" y="894402"/>
            <a:ext cx="5117441"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91"/>
          <p:cNvSpPr txBox="1">
            <a:spLocks noGrp="1"/>
          </p:cNvSpPr>
          <p:nvPr>
            <p:ph type="body" idx="1"/>
          </p:nvPr>
        </p:nvSpPr>
        <p:spPr>
          <a:xfrm>
            <a:off x="725488" y="2143125"/>
            <a:ext cx="5118100" cy="3473450"/>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09" name="Google Shape;109;p91"/>
          <p:cNvSpPr txBox="1">
            <a:spLocks noGrp="1"/>
          </p:cNvSpPr>
          <p:nvPr>
            <p:ph type="body" idx="2"/>
          </p:nvPr>
        </p:nvSpPr>
        <p:spPr>
          <a:xfrm>
            <a:off x="6587490" y="894402"/>
            <a:ext cx="5118100" cy="4722173"/>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solidFill>
                  <a:schemeClr val="lt1"/>
                </a:solidFill>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solidFill>
                  <a:schemeClr val="lt1"/>
                </a:solidFill>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solidFill>
                  <a:schemeClr val="lt1"/>
                </a:solidFill>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solidFill>
                  <a:schemeClr val="lt1"/>
                </a:solidFill>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4_Two Content">
  <p:cSld name="5_Two Content 2">
    <p:bg>
      <p:bgPr>
        <a:solidFill>
          <a:schemeClr val="lt1"/>
        </a:solidFill>
        <a:effectLst/>
      </p:bgPr>
    </p:bg>
    <p:spTree>
      <p:nvGrpSpPr>
        <p:cNvPr id="1" name="Shape 110"/>
        <p:cNvGrpSpPr/>
        <p:nvPr/>
      </p:nvGrpSpPr>
      <p:grpSpPr>
        <a:xfrm>
          <a:off x="0" y="0"/>
          <a:ext cx="0" cy="0"/>
          <a:chOff x="0" y="0"/>
          <a:chExt cx="0" cy="0"/>
        </a:xfrm>
      </p:grpSpPr>
      <p:pic>
        <p:nvPicPr>
          <p:cNvPr id="111" name="Google Shape;111;p9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133004" y="4387"/>
            <a:ext cx="6058996" cy="6853614"/>
          </a:xfrm>
          <a:prstGeom prst="rect">
            <a:avLst/>
          </a:prstGeom>
          <a:noFill/>
          <a:ln>
            <a:noFill/>
          </a:ln>
        </p:spPr>
      </p:pic>
      <p:sp>
        <p:nvSpPr>
          <p:cNvPr id="112" name="Google Shape;112;p92"/>
          <p:cNvSpPr/>
          <p:nvPr/>
        </p:nvSpPr>
        <p:spPr>
          <a:xfrm>
            <a:off x="6133004" y="0"/>
            <a:ext cx="6096000" cy="6876028"/>
          </a:xfrm>
          <a:prstGeom prst="rect">
            <a:avLst/>
          </a:prstGeom>
          <a:solidFill>
            <a:srgbClr val="005188">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13" name="Google Shape;113;p92"/>
          <p:cNvSpPr txBox="1">
            <a:spLocks noGrp="1"/>
          </p:cNvSpPr>
          <p:nvPr>
            <p:ph type="ftr" idx="11"/>
          </p:nvPr>
        </p:nvSpPr>
        <p:spPr>
          <a:xfrm>
            <a:off x="6587490" y="629952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92"/>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92"/>
          <p:cNvSpPr txBox="1">
            <a:spLocks noGrp="1"/>
          </p:cNvSpPr>
          <p:nvPr>
            <p:ph type="title"/>
          </p:nvPr>
        </p:nvSpPr>
        <p:spPr>
          <a:xfrm>
            <a:off x="725837" y="894402"/>
            <a:ext cx="5117441"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92"/>
          <p:cNvSpPr txBox="1">
            <a:spLocks noGrp="1"/>
          </p:cNvSpPr>
          <p:nvPr>
            <p:ph type="body" idx="1"/>
          </p:nvPr>
        </p:nvSpPr>
        <p:spPr>
          <a:xfrm>
            <a:off x="725488" y="2143125"/>
            <a:ext cx="5118100" cy="3473450"/>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18" name="Google Shape;118;p92"/>
          <p:cNvSpPr txBox="1">
            <a:spLocks noGrp="1"/>
          </p:cNvSpPr>
          <p:nvPr>
            <p:ph type="body" idx="2"/>
          </p:nvPr>
        </p:nvSpPr>
        <p:spPr>
          <a:xfrm>
            <a:off x="6587490" y="894402"/>
            <a:ext cx="5118100" cy="4722173"/>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solidFill>
                  <a:schemeClr val="lt1"/>
                </a:solidFill>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solidFill>
                  <a:schemeClr val="lt1"/>
                </a:solidFill>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solidFill>
                  <a:schemeClr val="lt1"/>
                </a:solidFill>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solidFill>
                  <a:schemeClr val="lt1"/>
                </a:solidFill>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Custom Layout">
  <p:cSld name="2_Custom Layout 5">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93"/>
          <p:cNvSpPr/>
          <p:nvPr/>
        </p:nvSpPr>
        <p:spPr>
          <a:xfrm>
            <a:off x="1" y="1"/>
            <a:ext cx="12191999" cy="6857999"/>
          </a:xfrm>
          <a:prstGeom prst="rect">
            <a:avLst/>
          </a:prstGeom>
          <a:solidFill>
            <a:srgbClr val="005288">
              <a:alpha val="6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21" name="Google Shape;121;p93"/>
          <p:cNvSpPr txBox="1">
            <a:spLocks noGrp="1"/>
          </p:cNvSpPr>
          <p:nvPr>
            <p:ph type="body" idx="1"/>
          </p:nvPr>
        </p:nvSpPr>
        <p:spPr>
          <a:xfrm>
            <a:off x="731308" y="2161762"/>
            <a:ext cx="10715625" cy="114836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44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22" name="Google Shape;122;p93"/>
          <p:cNvSpPr txBox="1">
            <a:spLocks noGrp="1"/>
          </p:cNvSpPr>
          <p:nvPr>
            <p:ph type="body" idx="2"/>
          </p:nvPr>
        </p:nvSpPr>
        <p:spPr>
          <a:xfrm>
            <a:off x="731307" y="3304837"/>
            <a:ext cx="10715625" cy="887601"/>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wo Content">
  <p:cSld name="3_Two Content 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23"/>
        <p:cNvGrpSpPr/>
        <p:nvPr/>
      </p:nvGrpSpPr>
      <p:grpSpPr>
        <a:xfrm>
          <a:off x="0" y="0"/>
          <a:ext cx="0" cy="0"/>
          <a:chOff x="0" y="0"/>
          <a:chExt cx="0" cy="0"/>
        </a:xfrm>
      </p:grpSpPr>
      <p:sp>
        <p:nvSpPr>
          <p:cNvPr id="124" name="Google Shape;124;p94"/>
          <p:cNvSpPr/>
          <p:nvPr/>
        </p:nvSpPr>
        <p:spPr>
          <a:xfrm>
            <a:off x="6096000" y="0"/>
            <a:ext cx="6096000" cy="6858000"/>
          </a:xfrm>
          <a:prstGeom prst="rect">
            <a:avLst/>
          </a:prstGeom>
          <a:solidFill>
            <a:srgbClr val="5A5B5D">
              <a:alpha val="7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25" name="Google Shape;125;p94"/>
          <p:cNvSpPr/>
          <p:nvPr/>
        </p:nvSpPr>
        <p:spPr>
          <a:xfrm>
            <a:off x="0" y="0"/>
            <a:ext cx="6096000" cy="6857999"/>
          </a:xfrm>
          <a:prstGeom prst="rect">
            <a:avLst/>
          </a:prstGeom>
          <a:solidFill>
            <a:srgbClr val="005188">
              <a:alpha val="7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26" name="Google Shape;126;p94"/>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94"/>
          <p:cNvSpPr txBox="1">
            <a:spLocks noGrp="1"/>
          </p:cNvSpPr>
          <p:nvPr>
            <p:ph type="ftr" idx="11"/>
          </p:nvPr>
        </p:nvSpPr>
        <p:spPr>
          <a:xfrm>
            <a:off x="6534987" y="630286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94"/>
          <p:cNvSpPr txBox="1">
            <a:spLocks noGrp="1"/>
          </p:cNvSpPr>
          <p:nvPr>
            <p:ph type="body" idx="1"/>
          </p:nvPr>
        </p:nvSpPr>
        <p:spPr>
          <a:xfrm>
            <a:off x="688767" y="2154312"/>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20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solidFill>
                  <a:schemeClr val="lt1"/>
                </a:solidFill>
              </a:defRPr>
            </a:lvl2pPr>
            <a:lvl3pPr marL="1371600" lvl="2" indent="-342900" algn="l">
              <a:lnSpc>
                <a:spcPct val="100000"/>
              </a:lnSpc>
              <a:spcBef>
                <a:spcPts val="1000"/>
              </a:spcBef>
              <a:spcAft>
                <a:spcPts val="0"/>
              </a:spcAft>
              <a:buClr>
                <a:schemeClr val="lt1"/>
              </a:buClr>
              <a:buSzPts val="1800"/>
              <a:buChar char="•"/>
              <a:defRPr sz="1800">
                <a:solidFill>
                  <a:schemeClr val="lt1"/>
                </a:solidFill>
              </a:defRPr>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9" name="Google Shape;129;p94"/>
          <p:cNvSpPr txBox="1">
            <a:spLocks noGrp="1"/>
          </p:cNvSpPr>
          <p:nvPr>
            <p:ph type="body" idx="2"/>
          </p:nvPr>
        </p:nvSpPr>
        <p:spPr>
          <a:xfrm>
            <a:off x="661773" y="1634561"/>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92857"/>
              </a:lnSpc>
              <a:spcBef>
                <a:spcPts val="1000"/>
              </a:spcBef>
              <a:spcAft>
                <a:spcPts val="0"/>
              </a:spcAft>
              <a:buSzPts val="2800"/>
              <a:buNone/>
              <a:defRPr sz="3000" b="1">
                <a:solidFill>
                  <a:schemeClr val="lt1"/>
                </a:solidFill>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30" name="Google Shape;130;p94"/>
          <p:cNvSpPr txBox="1">
            <a:spLocks noGrp="1"/>
          </p:cNvSpPr>
          <p:nvPr>
            <p:ph type="body" idx="3"/>
          </p:nvPr>
        </p:nvSpPr>
        <p:spPr>
          <a:xfrm>
            <a:off x="6479111" y="2207696"/>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20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solidFill>
                  <a:schemeClr val="lt1"/>
                </a:solidFill>
              </a:defRPr>
            </a:lvl2pPr>
            <a:lvl3pPr marL="1371600" lvl="2" indent="-342900" algn="l">
              <a:lnSpc>
                <a:spcPct val="100000"/>
              </a:lnSpc>
              <a:spcBef>
                <a:spcPts val="1000"/>
              </a:spcBef>
              <a:spcAft>
                <a:spcPts val="0"/>
              </a:spcAft>
              <a:buClr>
                <a:schemeClr val="lt1"/>
              </a:buClr>
              <a:buSzPts val="1800"/>
              <a:buChar char="•"/>
              <a:defRPr sz="1800">
                <a:solidFill>
                  <a:schemeClr val="lt1"/>
                </a:solidFill>
              </a:defRPr>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31" name="Google Shape;131;p94"/>
          <p:cNvSpPr txBox="1">
            <a:spLocks noGrp="1"/>
          </p:cNvSpPr>
          <p:nvPr>
            <p:ph type="body" idx="4"/>
          </p:nvPr>
        </p:nvSpPr>
        <p:spPr>
          <a:xfrm>
            <a:off x="6452117" y="1687945"/>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92857"/>
              </a:lnSpc>
              <a:spcBef>
                <a:spcPts val="1000"/>
              </a:spcBef>
              <a:spcAft>
                <a:spcPts val="0"/>
              </a:spcAft>
              <a:buSzPts val="2800"/>
              <a:buNone/>
              <a:defRPr sz="3000" b="1">
                <a:solidFill>
                  <a:schemeClr val="lt1"/>
                </a:solidFill>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27"/>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27"/>
          <p:cNvSpPr txBox="1">
            <a:spLocks noGrp="1"/>
          </p:cNvSpPr>
          <p:nvPr>
            <p:ph type="body" idx="1"/>
          </p:nvPr>
        </p:nvSpPr>
        <p:spPr>
          <a:xfrm>
            <a:off x="738191" y="319084"/>
            <a:ext cx="10715625" cy="93322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dk2"/>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6" name="Google Shape;26;p27"/>
          <p:cNvSpPr txBox="1">
            <a:spLocks noGrp="1"/>
          </p:cNvSpPr>
          <p:nvPr>
            <p:ph type="body" idx="2"/>
          </p:nvPr>
        </p:nvSpPr>
        <p:spPr>
          <a:xfrm>
            <a:off x="731307" y="1524000"/>
            <a:ext cx="10715625" cy="3962399"/>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2200">
                <a:solidFill>
                  <a:schemeClr val="dk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wo Content">
  <p:cSld name="3_Two Content 3">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32"/>
        <p:cNvGrpSpPr/>
        <p:nvPr/>
      </p:nvGrpSpPr>
      <p:grpSpPr>
        <a:xfrm>
          <a:off x="0" y="0"/>
          <a:ext cx="0" cy="0"/>
          <a:chOff x="0" y="0"/>
          <a:chExt cx="0" cy="0"/>
        </a:xfrm>
      </p:grpSpPr>
      <p:sp>
        <p:nvSpPr>
          <p:cNvPr id="133" name="Google Shape;133;p95"/>
          <p:cNvSpPr/>
          <p:nvPr/>
        </p:nvSpPr>
        <p:spPr>
          <a:xfrm>
            <a:off x="1" y="0"/>
            <a:ext cx="12191999" cy="6857999"/>
          </a:xfrm>
          <a:prstGeom prst="rect">
            <a:avLst/>
          </a:prstGeom>
          <a:solidFill>
            <a:srgbClr val="005188">
              <a:alpha val="7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34" name="Google Shape;134;p95"/>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95"/>
          <p:cNvSpPr txBox="1">
            <a:spLocks noGrp="1"/>
          </p:cNvSpPr>
          <p:nvPr>
            <p:ph type="body" idx="1"/>
          </p:nvPr>
        </p:nvSpPr>
        <p:spPr>
          <a:xfrm>
            <a:off x="688767" y="2154312"/>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20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solidFill>
                  <a:schemeClr val="lt1"/>
                </a:solidFill>
              </a:defRPr>
            </a:lvl2pPr>
            <a:lvl3pPr marL="1371600" lvl="2" indent="-342900" algn="l">
              <a:lnSpc>
                <a:spcPct val="100000"/>
              </a:lnSpc>
              <a:spcBef>
                <a:spcPts val="1000"/>
              </a:spcBef>
              <a:spcAft>
                <a:spcPts val="0"/>
              </a:spcAft>
              <a:buClr>
                <a:schemeClr val="lt1"/>
              </a:buClr>
              <a:buSzPts val="1800"/>
              <a:buChar char="•"/>
              <a:defRPr sz="1800">
                <a:solidFill>
                  <a:schemeClr val="lt1"/>
                </a:solidFill>
              </a:defRPr>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36" name="Google Shape;136;p95"/>
          <p:cNvSpPr txBox="1">
            <a:spLocks noGrp="1"/>
          </p:cNvSpPr>
          <p:nvPr>
            <p:ph type="body" idx="2"/>
          </p:nvPr>
        </p:nvSpPr>
        <p:spPr>
          <a:xfrm>
            <a:off x="661773" y="1634561"/>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92857"/>
              </a:lnSpc>
              <a:spcBef>
                <a:spcPts val="1000"/>
              </a:spcBef>
              <a:spcAft>
                <a:spcPts val="0"/>
              </a:spcAft>
              <a:buSzPts val="2800"/>
              <a:buNone/>
              <a:defRPr sz="3000" b="1">
                <a:solidFill>
                  <a:schemeClr val="lt1"/>
                </a:solidFill>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1_Title Slide (low ink)">
  <p:cSld name="2_Title Slide (low ink)">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37"/>
        <p:cNvGrpSpPr/>
        <p:nvPr/>
      </p:nvGrpSpPr>
      <p:grpSpPr>
        <a:xfrm>
          <a:off x="0" y="0"/>
          <a:ext cx="0" cy="0"/>
          <a:chOff x="0" y="0"/>
          <a:chExt cx="0" cy="0"/>
        </a:xfrm>
      </p:grpSpPr>
      <p:sp>
        <p:nvSpPr>
          <p:cNvPr id="138" name="Google Shape;138;p96"/>
          <p:cNvSpPr/>
          <p:nvPr/>
        </p:nvSpPr>
        <p:spPr>
          <a:xfrm>
            <a:off x="-3437" y="0"/>
            <a:ext cx="12192000" cy="6868245"/>
          </a:xfrm>
          <a:prstGeom prst="rect">
            <a:avLst/>
          </a:prstGeom>
          <a:solidFill>
            <a:srgbClr val="005288">
              <a:alpha val="6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39" name="Google Shape;139;p96"/>
          <p:cNvSpPr txBox="1">
            <a:spLocks noGrp="1"/>
          </p:cNvSpPr>
          <p:nvPr>
            <p:ph type="body" idx="1"/>
          </p:nvPr>
        </p:nvSpPr>
        <p:spPr>
          <a:xfrm>
            <a:off x="731308" y="2161762"/>
            <a:ext cx="10715625" cy="114836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44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40" name="Google Shape;140;p96"/>
          <p:cNvSpPr txBox="1">
            <a:spLocks noGrp="1"/>
          </p:cNvSpPr>
          <p:nvPr>
            <p:ph type="body" idx="2"/>
          </p:nvPr>
        </p:nvSpPr>
        <p:spPr>
          <a:xfrm>
            <a:off x="731307" y="3304837"/>
            <a:ext cx="10715625" cy="887601"/>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4_Two Content">
  <p:cSld name="5_Two Content 3">
    <p:bg>
      <p:bgPr>
        <a:solidFill>
          <a:schemeClr val="lt1"/>
        </a:solidFill>
        <a:effectLst/>
      </p:bgPr>
    </p:bg>
    <p:spTree>
      <p:nvGrpSpPr>
        <p:cNvPr id="1" name="Shape 141"/>
        <p:cNvGrpSpPr/>
        <p:nvPr/>
      </p:nvGrpSpPr>
      <p:grpSpPr>
        <a:xfrm>
          <a:off x="0" y="0"/>
          <a:ext cx="0" cy="0"/>
          <a:chOff x="0" y="0"/>
          <a:chExt cx="0" cy="0"/>
        </a:xfrm>
      </p:grpSpPr>
      <p:pic>
        <p:nvPicPr>
          <p:cNvPr id="142" name="Google Shape;142;p97" descr="A picture containing wooden, wood, old, tool&#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133004" y="4387"/>
            <a:ext cx="6058996" cy="6853614"/>
          </a:xfrm>
          <a:prstGeom prst="rect">
            <a:avLst/>
          </a:prstGeom>
          <a:noFill/>
          <a:ln>
            <a:noFill/>
          </a:ln>
        </p:spPr>
      </p:pic>
      <p:sp>
        <p:nvSpPr>
          <p:cNvPr id="143" name="Google Shape;143;p97"/>
          <p:cNvSpPr/>
          <p:nvPr/>
        </p:nvSpPr>
        <p:spPr>
          <a:xfrm>
            <a:off x="6133004" y="-4387"/>
            <a:ext cx="6096000" cy="6858000"/>
          </a:xfrm>
          <a:prstGeom prst="rect">
            <a:avLst/>
          </a:prstGeom>
          <a:solidFill>
            <a:srgbClr val="005188">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44" name="Google Shape;144;p97"/>
          <p:cNvSpPr txBox="1">
            <a:spLocks noGrp="1"/>
          </p:cNvSpPr>
          <p:nvPr>
            <p:ph type="ftr" idx="11"/>
          </p:nvPr>
        </p:nvSpPr>
        <p:spPr>
          <a:xfrm>
            <a:off x="6587490" y="629952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97"/>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97"/>
          <p:cNvSpPr txBox="1">
            <a:spLocks noGrp="1"/>
          </p:cNvSpPr>
          <p:nvPr>
            <p:ph type="title"/>
          </p:nvPr>
        </p:nvSpPr>
        <p:spPr>
          <a:xfrm>
            <a:off x="725837" y="894402"/>
            <a:ext cx="5117441"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97"/>
          <p:cNvSpPr txBox="1">
            <a:spLocks noGrp="1"/>
          </p:cNvSpPr>
          <p:nvPr>
            <p:ph type="body" idx="1"/>
          </p:nvPr>
        </p:nvSpPr>
        <p:spPr>
          <a:xfrm>
            <a:off x="725488" y="2143125"/>
            <a:ext cx="5118100" cy="3473450"/>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49" name="Google Shape;149;p97"/>
          <p:cNvSpPr txBox="1">
            <a:spLocks noGrp="1"/>
          </p:cNvSpPr>
          <p:nvPr>
            <p:ph type="body" idx="2"/>
          </p:nvPr>
        </p:nvSpPr>
        <p:spPr>
          <a:xfrm>
            <a:off x="6587490" y="894402"/>
            <a:ext cx="5118100" cy="4722173"/>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solidFill>
                  <a:schemeClr val="lt1"/>
                </a:solidFill>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solidFill>
                  <a:schemeClr val="lt1"/>
                </a:solidFill>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solidFill>
                  <a:schemeClr val="lt1"/>
                </a:solidFill>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solidFill>
                  <a:schemeClr val="lt1"/>
                </a:solidFill>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hart with title (3)">
  <p:cSld name="Chart with title (3)">
    <p:spTree>
      <p:nvGrpSpPr>
        <p:cNvPr id="1" name="Shape 150"/>
        <p:cNvGrpSpPr/>
        <p:nvPr/>
      </p:nvGrpSpPr>
      <p:grpSpPr>
        <a:xfrm>
          <a:off x="0" y="0"/>
          <a:ext cx="0" cy="0"/>
          <a:chOff x="0" y="0"/>
          <a:chExt cx="0" cy="0"/>
        </a:xfrm>
      </p:grpSpPr>
      <p:sp>
        <p:nvSpPr>
          <p:cNvPr id="151" name="Google Shape;151;p34"/>
          <p:cNvSpPr txBox="1">
            <a:spLocks noGrp="1"/>
          </p:cNvSpPr>
          <p:nvPr>
            <p:ph type="body" idx="1"/>
          </p:nvPr>
        </p:nvSpPr>
        <p:spPr>
          <a:xfrm>
            <a:off x="646695" y="5229211"/>
            <a:ext cx="6766343" cy="528224"/>
          </a:xfrm>
          <a:prstGeom prst="rect">
            <a:avLst/>
          </a:prstGeom>
          <a:noFill/>
          <a:ln>
            <a:noFill/>
          </a:ln>
        </p:spPr>
        <p:txBody>
          <a:bodyPr spcFirstLastPara="1" wrap="square" lIns="91425" tIns="45700" rIns="91425" bIns="45700" anchor="t" anchorCtr="0">
            <a:noAutofit/>
          </a:bodyPr>
          <a:lstStyle>
            <a:lvl1pPr marL="457200" lvl="0" indent="-228600" algn="l">
              <a:lnSpc>
                <a:spcPct val="216666"/>
              </a:lnSpc>
              <a:spcBef>
                <a:spcPts val="1000"/>
              </a:spcBef>
              <a:spcAft>
                <a:spcPts val="0"/>
              </a:spcAft>
              <a:buSzPts val="1200"/>
              <a:buFont typeface="Libre Franklin"/>
              <a:buNone/>
              <a:defRPr sz="1400" i="1">
                <a:latin typeface="Libre Franklin"/>
                <a:ea typeface="Libre Franklin"/>
                <a:cs typeface="Libre Franklin"/>
                <a:sym typeface="Libre Franklin"/>
              </a:defRPr>
            </a:lvl1pPr>
            <a:lvl2pPr marL="914400" lvl="1" indent="-228600" algn="l">
              <a:lnSpc>
                <a:spcPct val="100000"/>
              </a:lnSpc>
              <a:spcBef>
                <a:spcPts val="1000"/>
              </a:spcBef>
              <a:spcAft>
                <a:spcPts val="0"/>
              </a:spcAft>
              <a:buSzPts val="700"/>
              <a:buFont typeface="Libre Franklin"/>
              <a:buNone/>
              <a:defRPr sz="1400"/>
            </a:lvl2pPr>
            <a:lvl3pPr marL="1371600" lvl="2" indent="-228600" algn="l">
              <a:lnSpc>
                <a:spcPct val="100000"/>
              </a:lnSpc>
              <a:spcBef>
                <a:spcPts val="1000"/>
              </a:spcBef>
              <a:spcAft>
                <a:spcPts val="0"/>
              </a:spcAft>
              <a:buClr>
                <a:schemeClr val="dk1"/>
              </a:buClr>
              <a:buSzPts val="1400"/>
              <a:buFont typeface="Libre Franklin"/>
              <a:buNone/>
              <a:defRPr sz="1400"/>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2" name="Google Shape;152;p34"/>
          <p:cNvSpPr txBox="1">
            <a:spLocks noGrp="1"/>
          </p:cNvSpPr>
          <p:nvPr>
            <p:ph type="body" idx="2"/>
          </p:nvPr>
        </p:nvSpPr>
        <p:spPr>
          <a:xfrm>
            <a:off x="646695" y="517967"/>
            <a:ext cx="10867972" cy="528224"/>
          </a:xfrm>
          <a:prstGeom prst="rect">
            <a:avLst/>
          </a:prstGeom>
          <a:noFill/>
          <a:ln>
            <a:noFill/>
          </a:ln>
        </p:spPr>
        <p:txBody>
          <a:bodyPr spcFirstLastPara="1" wrap="square" lIns="91425" tIns="45700" rIns="91425" bIns="45700" anchor="t" anchorCtr="0">
            <a:noAutofit/>
          </a:bodyPr>
          <a:lstStyle>
            <a:lvl1pPr marL="457200" lvl="0" indent="-228600" algn="l">
              <a:lnSpc>
                <a:spcPct val="122222"/>
              </a:lnSpc>
              <a:spcBef>
                <a:spcPts val="1500"/>
              </a:spcBef>
              <a:spcAft>
                <a:spcPts val="0"/>
              </a:spcAft>
              <a:buSzPts val="1800"/>
              <a:buNone/>
              <a:defRPr sz="2000">
                <a:solidFill>
                  <a:schemeClr val="dk1"/>
                </a:solidFill>
                <a:latin typeface="Libre Franklin"/>
                <a:ea typeface="Libre Franklin"/>
                <a:cs typeface="Libre Franklin"/>
                <a:sym typeface="Libre Franklin"/>
              </a:defRPr>
            </a:lvl1pPr>
            <a:lvl2pPr marL="914400" lvl="1" indent="-228600" algn="l">
              <a:lnSpc>
                <a:spcPct val="100000"/>
              </a:lnSpc>
              <a:spcBef>
                <a:spcPts val="1000"/>
              </a:spcBef>
              <a:spcAft>
                <a:spcPts val="0"/>
              </a:spcAft>
              <a:buSzPts val="600"/>
              <a:buNone/>
              <a:defRPr sz="1200"/>
            </a:lvl2pPr>
            <a:lvl3pPr marL="1371600" lvl="2" indent="-228600" algn="l">
              <a:lnSpc>
                <a:spcPct val="100000"/>
              </a:lnSpc>
              <a:spcBef>
                <a:spcPts val="10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53" name="Google Shape;153;p34"/>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34"/>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Title and Content">
  <p:cSld name="2_Title and Content 2">
    <p:bg>
      <p:bgPr>
        <a:solidFill>
          <a:schemeClr val="lt1"/>
        </a:solidFill>
        <a:effectLst/>
      </p:bgPr>
    </p:bg>
    <p:spTree>
      <p:nvGrpSpPr>
        <p:cNvPr id="1" name="Shape 156"/>
        <p:cNvGrpSpPr/>
        <p:nvPr/>
      </p:nvGrpSpPr>
      <p:grpSpPr>
        <a:xfrm>
          <a:off x="0" y="0"/>
          <a:ext cx="0" cy="0"/>
          <a:chOff x="0" y="0"/>
          <a:chExt cx="0" cy="0"/>
        </a:xfrm>
      </p:grpSpPr>
      <p:sp>
        <p:nvSpPr>
          <p:cNvPr id="157" name="Google Shape;157;p98"/>
          <p:cNvSpPr txBox="1">
            <a:spLocks noGrp="1"/>
          </p:cNvSpPr>
          <p:nvPr>
            <p:ph type="ftr" idx="11"/>
          </p:nvPr>
        </p:nvSpPr>
        <p:spPr>
          <a:xfrm>
            <a:off x="6530340" y="627666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98"/>
          <p:cNvSpPr txBox="1">
            <a:spLocks noGrp="1"/>
          </p:cNvSpPr>
          <p:nvPr>
            <p:ph type="sldNum" idx="12"/>
          </p:nvPr>
        </p:nvSpPr>
        <p:spPr>
          <a:xfrm>
            <a:off x="10973753" y="627666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159" name="Google Shape;159;p98"/>
          <p:cNvPicPr preferRelativeResize="0"/>
          <p:nvPr/>
        </p:nvPicPr>
        <p:blipFill rotWithShape="1">
          <a:blip r:embed="rId2" cstate="screen">
            <a:alphaModFix/>
            <a:extLst>
              <a:ext uri="{28A0092B-C50C-407E-A947-70E740481C1C}">
                <a14:useLocalDpi xmlns:a14="http://schemas.microsoft.com/office/drawing/2010/main"/>
              </a:ext>
            </a:extLst>
          </a:blip>
          <a:srcRect t="-1018"/>
          <a:stretch/>
        </p:blipFill>
        <p:spPr>
          <a:xfrm>
            <a:off x="0" y="0"/>
            <a:ext cx="5736216" cy="6858000"/>
          </a:xfrm>
          <a:prstGeom prst="rect">
            <a:avLst/>
          </a:prstGeom>
          <a:noFill/>
          <a:ln>
            <a:noFill/>
          </a:ln>
        </p:spPr>
      </p:pic>
      <p:sp>
        <p:nvSpPr>
          <p:cNvPr id="160" name="Google Shape;160;p98"/>
          <p:cNvSpPr txBox="1">
            <a:spLocks noGrp="1"/>
          </p:cNvSpPr>
          <p:nvPr>
            <p:ph type="body" idx="1"/>
          </p:nvPr>
        </p:nvSpPr>
        <p:spPr>
          <a:xfrm>
            <a:off x="6619773" y="2159000"/>
            <a:ext cx="5268383" cy="3717544"/>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200">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61" name="Google Shape;161;p98"/>
          <p:cNvSpPr txBox="1">
            <a:spLocks noGrp="1"/>
          </p:cNvSpPr>
          <p:nvPr>
            <p:ph type="title"/>
          </p:nvPr>
        </p:nvSpPr>
        <p:spPr>
          <a:xfrm>
            <a:off x="6619773" y="1387209"/>
            <a:ext cx="4833555"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wo Content">
  <p:cSld name="3_Two Content 4">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62"/>
        <p:cNvGrpSpPr/>
        <p:nvPr/>
      </p:nvGrpSpPr>
      <p:grpSpPr>
        <a:xfrm>
          <a:off x="0" y="0"/>
          <a:ext cx="0" cy="0"/>
          <a:chOff x="0" y="0"/>
          <a:chExt cx="0" cy="0"/>
        </a:xfrm>
      </p:grpSpPr>
      <p:sp>
        <p:nvSpPr>
          <p:cNvPr id="163" name="Google Shape;163;p99"/>
          <p:cNvSpPr/>
          <p:nvPr/>
        </p:nvSpPr>
        <p:spPr>
          <a:xfrm>
            <a:off x="1" y="27156"/>
            <a:ext cx="12191999" cy="6857999"/>
          </a:xfrm>
          <a:prstGeom prst="rect">
            <a:avLst/>
          </a:prstGeom>
          <a:solidFill>
            <a:srgbClr val="005188">
              <a:alpha val="7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4" name="Google Shape;164;p99"/>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65" name="Google Shape;165;p99"/>
          <p:cNvSpPr txBox="1">
            <a:spLocks noGrp="1"/>
          </p:cNvSpPr>
          <p:nvPr>
            <p:ph type="body" idx="1"/>
          </p:nvPr>
        </p:nvSpPr>
        <p:spPr>
          <a:xfrm>
            <a:off x="688767" y="2154312"/>
            <a:ext cx="5129793"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200">
                <a:solidFill>
                  <a:schemeClr val="lt1"/>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solidFill>
                  <a:schemeClr val="lt1"/>
                </a:solidFill>
              </a:defRPr>
            </a:lvl2pPr>
            <a:lvl3pPr marL="1371600" lvl="2" indent="-342900" algn="l">
              <a:lnSpc>
                <a:spcPct val="100000"/>
              </a:lnSpc>
              <a:spcBef>
                <a:spcPts val="1000"/>
              </a:spcBef>
              <a:spcAft>
                <a:spcPts val="0"/>
              </a:spcAft>
              <a:buClr>
                <a:schemeClr val="lt1"/>
              </a:buClr>
              <a:buSzPts val="1800"/>
              <a:buChar char="•"/>
              <a:defRPr sz="1800">
                <a:solidFill>
                  <a:schemeClr val="lt1"/>
                </a:solidFill>
              </a:defRPr>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66" name="Google Shape;166;p99"/>
          <p:cNvSpPr txBox="1">
            <a:spLocks noGrp="1"/>
          </p:cNvSpPr>
          <p:nvPr>
            <p:ph type="body" idx="2"/>
          </p:nvPr>
        </p:nvSpPr>
        <p:spPr>
          <a:xfrm>
            <a:off x="661773" y="1634561"/>
            <a:ext cx="5131808" cy="371679"/>
          </a:xfrm>
          <a:prstGeom prst="rect">
            <a:avLst/>
          </a:prstGeom>
          <a:noFill/>
          <a:ln>
            <a:noFill/>
          </a:ln>
        </p:spPr>
        <p:txBody>
          <a:bodyPr spcFirstLastPara="1" wrap="square" lIns="91425" tIns="45700" rIns="91425" bIns="45700" anchor="b" anchorCtr="0">
            <a:noAutofit/>
          </a:bodyPr>
          <a:lstStyle>
            <a:lvl1pPr marL="457200" lvl="0" indent="-228600" algn="l">
              <a:lnSpc>
                <a:spcPct val="92857"/>
              </a:lnSpc>
              <a:spcBef>
                <a:spcPts val="1000"/>
              </a:spcBef>
              <a:spcAft>
                <a:spcPts val="0"/>
              </a:spcAft>
              <a:buSzPts val="2800"/>
              <a:buNone/>
              <a:defRPr sz="3000" b="1">
                <a:solidFill>
                  <a:schemeClr val="lt1"/>
                </a:solidFill>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4_Two Content">
  <p:cSld name="5_Two Content 4">
    <p:bg>
      <p:bgPr>
        <a:solidFill>
          <a:schemeClr val="lt1"/>
        </a:solidFill>
        <a:effectLst/>
      </p:bgPr>
    </p:bg>
    <p:spTree>
      <p:nvGrpSpPr>
        <p:cNvPr id="1" name="Shape 167"/>
        <p:cNvGrpSpPr/>
        <p:nvPr/>
      </p:nvGrpSpPr>
      <p:grpSpPr>
        <a:xfrm>
          <a:off x="0" y="0"/>
          <a:ext cx="0" cy="0"/>
          <a:chOff x="0" y="0"/>
          <a:chExt cx="0" cy="0"/>
        </a:xfrm>
      </p:grpSpPr>
      <p:pic>
        <p:nvPicPr>
          <p:cNvPr id="168" name="Google Shape;168;p10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133004" y="4387"/>
            <a:ext cx="6058996" cy="6853614"/>
          </a:xfrm>
          <a:prstGeom prst="rect">
            <a:avLst/>
          </a:prstGeom>
          <a:noFill/>
          <a:ln>
            <a:noFill/>
          </a:ln>
        </p:spPr>
      </p:pic>
      <p:sp>
        <p:nvSpPr>
          <p:cNvPr id="169" name="Google Shape;169;p100"/>
          <p:cNvSpPr/>
          <p:nvPr/>
        </p:nvSpPr>
        <p:spPr>
          <a:xfrm>
            <a:off x="6133004" y="-18028"/>
            <a:ext cx="6096000" cy="6876028"/>
          </a:xfrm>
          <a:prstGeom prst="rect">
            <a:avLst/>
          </a:prstGeom>
          <a:solidFill>
            <a:srgbClr val="005188">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70" name="Google Shape;170;p100"/>
          <p:cNvSpPr txBox="1">
            <a:spLocks noGrp="1"/>
          </p:cNvSpPr>
          <p:nvPr>
            <p:ph type="ftr" idx="11"/>
          </p:nvPr>
        </p:nvSpPr>
        <p:spPr>
          <a:xfrm>
            <a:off x="6587490" y="629952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100"/>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100"/>
          <p:cNvSpPr txBox="1">
            <a:spLocks noGrp="1"/>
          </p:cNvSpPr>
          <p:nvPr>
            <p:ph type="title"/>
          </p:nvPr>
        </p:nvSpPr>
        <p:spPr>
          <a:xfrm>
            <a:off x="725837" y="894402"/>
            <a:ext cx="5117441"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100"/>
          <p:cNvSpPr txBox="1">
            <a:spLocks noGrp="1"/>
          </p:cNvSpPr>
          <p:nvPr>
            <p:ph type="body" idx="1"/>
          </p:nvPr>
        </p:nvSpPr>
        <p:spPr>
          <a:xfrm>
            <a:off x="725488" y="2143125"/>
            <a:ext cx="5118100" cy="3473450"/>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75" name="Google Shape;175;p100"/>
          <p:cNvSpPr txBox="1">
            <a:spLocks noGrp="1"/>
          </p:cNvSpPr>
          <p:nvPr>
            <p:ph type="body" idx="2"/>
          </p:nvPr>
        </p:nvSpPr>
        <p:spPr>
          <a:xfrm>
            <a:off x="6587490" y="894402"/>
            <a:ext cx="5118100" cy="4722173"/>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solidFill>
                  <a:schemeClr val="lt1"/>
                </a:solidFill>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solidFill>
                  <a:schemeClr val="lt1"/>
                </a:solidFill>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solidFill>
                  <a:schemeClr val="lt1"/>
                </a:solidFill>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solidFill>
                  <a:schemeClr val="lt1"/>
                </a:solidFill>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Custom Layout">
  <p:cSld name="2_Custom Layout 6">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101"/>
          <p:cNvSpPr/>
          <p:nvPr/>
        </p:nvSpPr>
        <p:spPr>
          <a:xfrm>
            <a:off x="0" y="1"/>
            <a:ext cx="12191999" cy="6857999"/>
          </a:xfrm>
          <a:prstGeom prst="rect">
            <a:avLst/>
          </a:prstGeom>
          <a:solidFill>
            <a:srgbClr val="005288">
              <a:alpha val="6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78" name="Google Shape;178;p101"/>
          <p:cNvSpPr txBox="1">
            <a:spLocks noGrp="1"/>
          </p:cNvSpPr>
          <p:nvPr>
            <p:ph type="body" idx="1"/>
          </p:nvPr>
        </p:nvSpPr>
        <p:spPr>
          <a:xfrm>
            <a:off x="731308" y="2161762"/>
            <a:ext cx="10715625" cy="114836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44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79" name="Google Shape;179;p101"/>
          <p:cNvSpPr txBox="1">
            <a:spLocks noGrp="1"/>
          </p:cNvSpPr>
          <p:nvPr>
            <p:ph type="body" idx="2"/>
          </p:nvPr>
        </p:nvSpPr>
        <p:spPr>
          <a:xfrm>
            <a:off x="731307" y="3304837"/>
            <a:ext cx="10715625" cy="887601"/>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_Custom Layout">
  <p:cSld name="2_Custom Layout 7">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80"/>
        <p:cNvGrpSpPr/>
        <p:nvPr/>
      </p:nvGrpSpPr>
      <p:grpSpPr>
        <a:xfrm>
          <a:off x="0" y="0"/>
          <a:ext cx="0" cy="0"/>
          <a:chOff x="0" y="0"/>
          <a:chExt cx="0" cy="0"/>
        </a:xfrm>
      </p:grpSpPr>
      <p:pic>
        <p:nvPicPr>
          <p:cNvPr id="181" name="Google Shape;181;p102" descr="A picture containing sky, outdoor, church, build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2" cy="6857999"/>
          </a:xfrm>
          <a:prstGeom prst="rect">
            <a:avLst/>
          </a:prstGeom>
          <a:noFill/>
          <a:ln>
            <a:noFill/>
          </a:ln>
        </p:spPr>
      </p:pic>
      <p:sp>
        <p:nvSpPr>
          <p:cNvPr id="182" name="Google Shape;182;p102"/>
          <p:cNvSpPr/>
          <p:nvPr/>
        </p:nvSpPr>
        <p:spPr>
          <a:xfrm>
            <a:off x="1" y="-1"/>
            <a:ext cx="12191999" cy="6857999"/>
          </a:xfrm>
          <a:prstGeom prst="rect">
            <a:avLst/>
          </a:prstGeom>
          <a:solidFill>
            <a:srgbClr val="005288">
              <a:alpha val="6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3" name="Google Shape;183;p102"/>
          <p:cNvSpPr txBox="1">
            <a:spLocks noGrp="1"/>
          </p:cNvSpPr>
          <p:nvPr>
            <p:ph type="body" idx="1"/>
          </p:nvPr>
        </p:nvSpPr>
        <p:spPr>
          <a:xfrm>
            <a:off x="731308" y="2161762"/>
            <a:ext cx="10715625" cy="114836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44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84" name="Google Shape;184;p102"/>
          <p:cNvSpPr txBox="1">
            <a:spLocks noGrp="1"/>
          </p:cNvSpPr>
          <p:nvPr>
            <p:ph type="body" idx="2"/>
          </p:nvPr>
        </p:nvSpPr>
        <p:spPr>
          <a:xfrm>
            <a:off x="731307" y="3304837"/>
            <a:ext cx="10715625" cy="887601"/>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4_Two Content">
  <p:cSld name="5_Two Content 5">
    <p:bg>
      <p:bgPr>
        <a:solidFill>
          <a:schemeClr val="lt1"/>
        </a:solidFill>
        <a:effectLst/>
      </p:bgPr>
    </p:bg>
    <p:spTree>
      <p:nvGrpSpPr>
        <p:cNvPr id="1" name="Shape 185"/>
        <p:cNvGrpSpPr/>
        <p:nvPr/>
      </p:nvGrpSpPr>
      <p:grpSpPr>
        <a:xfrm>
          <a:off x="0" y="0"/>
          <a:ext cx="0" cy="0"/>
          <a:chOff x="0" y="0"/>
          <a:chExt cx="0" cy="0"/>
        </a:xfrm>
      </p:grpSpPr>
      <p:pic>
        <p:nvPicPr>
          <p:cNvPr id="186" name="Google Shape;186;p103"/>
          <p:cNvPicPr preferRelativeResize="0"/>
          <p:nvPr/>
        </p:nvPicPr>
        <p:blipFill rotWithShape="1">
          <a:blip r:embed="rId2" cstate="screen">
            <a:alphaModFix/>
            <a:extLst>
              <a:ext uri="{28A0092B-C50C-407E-A947-70E740481C1C}">
                <a14:useLocalDpi xmlns:a14="http://schemas.microsoft.com/office/drawing/2010/main"/>
              </a:ext>
            </a:extLst>
          </a:blip>
          <a:srcRect b="-63"/>
          <a:stretch/>
        </p:blipFill>
        <p:spPr>
          <a:xfrm>
            <a:off x="6133004" y="4387"/>
            <a:ext cx="6058996" cy="6853614"/>
          </a:xfrm>
          <a:prstGeom prst="rect">
            <a:avLst/>
          </a:prstGeom>
          <a:noFill/>
          <a:ln>
            <a:noFill/>
          </a:ln>
        </p:spPr>
      </p:pic>
      <p:sp>
        <p:nvSpPr>
          <p:cNvPr id="187" name="Google Shape;187;p103"/>
          <p:cNvSpPr/>
          <p:nvPr/>
        </p:nvSpPr>
        <p:spPr>
          <a:xfrm>
            <a:off x="6133004" y="-6820"/>
            <a:ext cx="6096000" cy="6876028"/>
          </a:xfrm>
          <a:prstGeom prst="rect">
            <a:avLst/>
          </a:prstGeom>
          <a:solidFill>
            <a:srgbClr val="005188">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8" name="Google Shape;188;p103"/>
          <p:cNvSpPr txBox="1">
            <a:spLocks noGrp="1"/>
          </p:cNvSpPr>
          <p:nvPr>
            <p:ph type="ftr" idx="11"/>
          </p:nvPr>
        </p:nvSpPr>
        <p:spPr>
          <a:xfrm>
            <a:off x="6587490" y="629952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103"/>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90" name="Google Shape;190;p103"/>
          <p:cNvSpPr txBox="1">
            <a:spLocks noGrp="1"/>
          </p:cNvSpPr>
          <p:nvPr>
            <p:ph type="title"/>
          </p:nvPr>
        </p:nvSpPr>
        <p:spPr>
          <a:xfrm>
            <a:off x="725837" y="894402"/>
            <a:ext cx="5117441"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103"/>
          <p:cNvSpPr txBox="1">
            <a:spLocks noGrp="1"/>
          </p:cNvSpPr>
          <p:nvPr>
            <p:ph type="body" idx="1"/>
          </p:nvPr>
        </p:nvSpPr>
        <p:spPr>
          <a:xfrm>
            <a:off x="725488" y="2143125"/>
            <a:ext cx="5118100" cy="3473450"/>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93" name="Google Shape;193;p103"/>
          <p:cNvSpPr txBox="1">
            <a:spLocks noGrp="1"/>
          </p:cNvSpPr>
          <p:nvPr>
            <p:ph type="body" idx="2"/>
          </p:nvPr>
        </p:nvSpPr>
        <p:spPr>
          <a:xfrm>
            <a:off x="6587490" y="894402"/>
            <a:ext cx="5118100" cy="4722173"/>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solidFill>
                  <a:schemeClr val="lt1"/>
                </a:solidFill>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solidFill>
                  <a:schemeClr val="lt1"/>
                </a:solidFill>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solidFill>
                  <a:schemeClr val="lt1"/>
                </a:solidFill>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solidFill>
                  <a:schemeClr val="lt1"/>
                </a:solidFill>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7"/>
        <p:cNvGrpSpPr/>
        <p:nvPr/>
      </p:nvGrpSpPr>
      <p:grpSpPr>
        <a:xfrm>
          <a:off x="0" y="0"/>
          <a:ext cx="0" cy="0"/>
          <a:chOff x="0" y="0"/>
          <a:chExt cx="0" cy="0"/>
        </a:xfrm>
      </p:grpSpPr>
      <p:sp>
        <p:nvSpPr>
          <p:cNvPr id="28" name="Google Shape;28;p26"/>
          <p:cNvSpPr/>
          <p:nvPr/>
        </p:nvSpPr>
        <p:spPr>
          <a:xfrm>
            <a:off x="0" y="0"/>
            <a:ext cx="12191999" cy="6857999"/>
          </a:xfrm>
          <a:prstGeom prst="rect">
            <a:avLst/>
          </a:prstGeom>
          <a:solidFill>
            <a:srgbClr val="005288">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9" name="Google Shape;29;p26"/>
          <p:cNvSpPr txBox="1">
            <a:spLocks noGrp="1"/>
          </p:cNvSpPr>
          <p:nvPr>
            <p:ph type="body" idx="1"/>
          </p:nvPr>
        </p:nvSpPr>
        <p:spPr>
          <a:xfrm>
            <a:off x="731308" y="2161762"/>
            <a:ext cx="10715625" cy="114836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44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0" name="Google Shape;30;p26"/>
          <p:cNvSpPr txBox="1">
            <a:spLocks noGrp="1"/>
          </p:cNvSpPr>
          <p:nvPr>
            <p:ph type="body" idx="2"/>
          </p:nvPr>
        </p:nvSpPr>
        <p:spPr>
          <a:xfrm>
            <a:off x="731307" y="3304837"/>
            <a:ext cx="10715625" cy="887601"/>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1_Title and Content">
  <p:cSld name="2_Title and Content 3">
    <p:bg>
      <p:bgPr>
        <a:solidFill>
          <a:schemeClr val="dk2"/>
        </a:solidFill>
        <a:effectLst/>
      </p:bgPr>
    </p:bg>
    <p:spTree>
      <p:nvGrpSpPr>
        <p:cNvPr id="1" name="Shape 194"/>
        <p:cNvGrpSpPr/>
        <p:nvPr/>
      </p:nvGrpSpPr>
      <p:grpSpPr>
        <a:xfrm>
          <a:off x="0" y="0"/>
          <a:ext cx="0" cy="0"/>
          <a:chOff x="0" y="0"/>
          <a:chExt cx="0" cy="0"/>
        </a:xfrm>
      </p:grpSpPr>
      <p:sp>
        <p:nvSpPr>
          <p:cNvPr id="195" name="Google Shape;195;p86"/>
          <p:cNvSpPr txBox="1">
            <a:spLocks noGrp="1"/>
          </p:cNvSpPr>
          <p:nvPr>
            <p:ph type="ftr" idx="11"/>
          </p:nvPr>
        </p:nvSpPr>
        <p:spPr>
          <a:xfrm>
            <a:off x="6530340" y="627666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86"/>
          <p:cNvSpPr txBox="1">
            <a:spLocks noGrp="1"/>
          </p:cNvSpPr>
          <p:nvPr>
            <p:ph type="sldNum" idx="12"/>
          </p:nvPr>
        </p:nvSpPr>
        <p:spPr>
          <a:xfrm>
            <a:off x="10973753" y="627666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197" name="Google Shape;197;p8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27616" y="1"/>
            <a:ext cx="5268383" cy="3610722"/>
          </a:xfrm>
          <a:prstGeom prst="rect">
            <a:avLst/>
          </a:prstGeom>
          <a:noFill/>
          <a:ln>
            <a:noFill/>
          </a:ln>
        </p:spPr>
      </p:pic>
      <p:pic>
        <p:nvPicPr>
          <p:cNvPr id="198" name="Google Shape;198;p86" descr="A table full of food&#10;&#10;Description automatically generated with low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247279"/>
            <a:ext cx="5060696" cy="3610721"/>
          </a:xfrm>
          <a:prstGeom prst="rect">
            <a:avLst/>
          </a:prstGeom>
          <a:noFill/>
          <a:ln>
            <a:noFill/>
          </a:ln>
        </p:spPr>
      </p:pic>
      <p:sp>
        <p:nvSpPr>
          <p:cNvPr id="199" name="Google Shape;199;p86"/>
          <p:cNvSpPr txBox="1">
            <a:spLocks noGrp="1"/>
          </p:cNvSpPr>
          <p:nvPr>
            <p:ph type="body" idx="1"/>
          </p:nvPr>
        </p:nvSpPr>
        <p:spPr>
          <a:xfrm>
            <a:off x="6619773" y="2159000"/>
            <a:ext cx="5268383" cy="3717544"/>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200">
                <a:solidFill>
                  <a:srgbClr val="C2E2FF"/>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00" name="Google Shape;200;p86"/>
          <p:cNvSpPr txBox="1">
            <a:spLocks noGrp="1"/>
          </p:cNvSpPr>
          <p:nvPr>
            <p:ph type="title"/>
          </p:nvPr>
        </p:nvSpPr>
        <p:spPr>
          <a:xfrm>
            <a:off x="6619773" y="1387209"/>
            <a:ext cx="4833555"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01"/>
        <p:cNvGrpSpPr/>
        <p:nvPr/>
      </p:nvGrpSpPr>
      <p:grpSpPr>
        <a:xfrm>
          <a:off x="0" y="0"/>
          <a:ext cx="0" cy="0"/>
          <a:chOff x="0" y="0"/>
          <a:chExt cx="0" cy="0"/>
        </a:xfrm>
      </p:grpSpPr>
      <p:sp>
        <p:nvSpPr>
          <p:cNvPr id="202" name="Google Shape;202;p35"/>
          <p:cNvSpPr txBox="1">
            <a:spLocks noGrp="1"/>
          </p:cNvSpPr>
          <p:nvPr>
            <p:ph type="ctrTitle"/>
          </p:nvPr>
        </p:nvSpPr>
        <p:spPr>
          <a:xfrm>
            <a:off x="1204149" y="2300174"/>
            <a:ext cx="9746075" cy="880064"/>
          </a:xfrm>
          <a:prstGeom prst="rect">
            <a:avLst/>
          </a:prstGeom>
          <a:noFill/>
          <a:ln>
            <a:noFill/>
          </a:ln>
        </p:spPr>
        <p:txBody>
          <a:bodyPr spcFirstLastPara="1" wrap="square" lIns="64250" tIns="32125" rIns="64250" bIns="32125" anchor="ctr" anchorCtr="0">
            <a:noAutofit/>
          </a:bodyPr>
          <a:lstStyle>
            <a:lvl1pPr lvl="0" algn="l">
              <a:lnSpc>
                <a:spcPct val="108695"/>
              </a:lnSpc>
              <a:spcBef>
                <a:spcPts val="7500"/>
              </a:spcBef>
              <a:spcAft>
                <a:spcPts val="0"/>
              </a:spcAft>
              <a:buClr>
                <a:srgbClr val="005288"/>
              </a:buClr>
              <a:buSzPts val="4600"/>
              <a:buFont typeface="Libre Franklin"/>
              <a:buNone/>
              <a:defRPr sz="50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35"/>
          <p:cNvSpPr txBox="1">
            <a:spLocks noGrp="1"/>
          </p:cNvSpPr>
          <p:nvPr>
            <p:ph type="subTitle" idx="1"/>
          </p:nvPr>
        </p:nvSpPr>
        <p:spPr>
          <a:xfrm>
            <a:off x="1204152" y="3202727"/>
            <a:ext cx="9746073" cy="1172873"/>
          </a:xfrm>
          <a:prstGeom prst="rect">
            <a:avLst/>
          </a:prstGeom>
          <a:noFill/>
          <a:ln>
            <a:noFill/>
          </a:ln>
        </p:spPr>
        <p:txBody>
          <a:bodyPr spcFirstLastPara="1" wrap="square" lIns="64250" tIns="32125" rIns="64250" bIns="32125" anchor="t" anchorCtr="0">
            <a:spAutoFit/>
          </a:bodyPr>
          <a:lstStyle>
            <a:lvl1pPr lvl="0" algn="l">
              <a:lnSpc>
                <a:spcPct val="108695"/>
              </a:lnSpc>
              <a:spcBef>
                <a:spcPts val="2109"/>
              </a:spcBef>
              <a:spcAft>
                <a:spcPts val="0"/>
              </a:spcAft>
              <a:buClr>
                <a:schemeClr val="dk2"/>
              </a:buClr>
              <a:buSzPts val="4600"/>
              <a:buFont typeface="Libre Franklin"/>
              <a:buNone/>
              <a:defRPr sz="5000" cap="none">
                <a:solidFill>
                  <a:srgbClr val="5A5B5D"/>
                </a:solidFill>
                <a:latin typeface="Libre Franklin"/>
                <a:ea typeface="Libre Franklin"/>
                <a:cs typeface="Libre Franklin"/>
                <a:sym typeface="Libre Franklin"/>
              </a:defRPr>
            </a:lvl1pPr>
            <a:lvl2pPr lvl="1" algn="ctr">
              <a:lnSpc>
                <a:spcPct val="100000"/>
              </a:lnSpc>
              <a:spcBef>
                <a:spcPts val="1000"/>
              </a:spcBef>
              <a:spcAft>
                <a:spcPts val="0"/>
              </a:spcAft>
              <a:buSzPts val="1000"/>
              <a:buNone/>
              <a:defRPr>
                <a:solidFill>
                  <a:srgbClr val="888888"/>
                </a:solidFill>
              </a:defRPr>
            </a:lvl2pPr>
            <a:lvl3pPr lvl="2" algn="ctr">
              <a:lnSpc>
                <a:spcPct val="100000"/>
              </a:lnSpc>
              <a:spcBef>
                <a:spcPts val="1000"/>
              </a:spcBef>
              <a:spcAft>
                <a:spcPts val="0"/>
              </a:spcAft>
              <a:buClr>
                <a:srgbClr val="888888"/>
              </a:buClr>
              <a:buSzPts val="18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04" name="Google Shape;204;p35"/>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35"/>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206" name="Google Shape;206;p35"/>
          <p:cNvSpPr txBox="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5A5B5D"/>
                </a:solidFill>
                <a:latin typeface="Arial"/>
                <a:ea typeface="Arial"/>
                <a:cs typeface="Arial"/>
                <a:sym typeface="Arial"/>
              </a:rPr>
              <a:t>Federal Emergency Management Agency</a:t>
            </a:r>
            <a:endParaRPr sz="1400" b="0" i="0" u="none" strike="noStrike" cap="none">
              <a:solidFill>
                <a:srgbClr val="000000"/>
              </a:solidFill>
              <a:latin typeface="Arial"/>
              <a:ea typeface="Arial"/>
              <a:cs typeface="Arial"/>
              <a:sym typeface="Arial"/>
            </a:endParaRPr>
          </a:p>
        </p:txBody>
      </p:sp>
      <p:sp>
        <p:nvSpPr>
          <p:cNvPr id="207" name="Google Shape;207;p35"/>
          <p:cNvSpPr txBox="1"/>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A5B5D"/>
                </a:solidFill>
                <a:latin typeface="Libre Franklin"/>
                <a:ea typeface="Libre Franklin"/>
                <a:cs typeface="Libre Franklin"/>
                <a:sym typeface="Libre Franklin"/>
              </a:rPr>
              <a:t>‹#›</a:t>
            </a:fld>
            <a:endParaRPr sz="1200" b="0" i="0" u="none" strike="noStrike" cap="none">
              <a:solidFill>
                <a:srgbClr val="5A5B5D"/>
              </a:solidFill>
              <a:latin typeface="Libre Franklin"/>
              <a:ea typeface="Libre Franklin"/>
              <a:cs typeface="Libre Franklin"/>
              <a:sym typeface="Libre Franklin"/>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9"/>
        <p:cNvGrpSpPr/>
        <p:nvPr/>
      </p:nvGrpSpPr>
      <p:grpSpPr>
        <a:xfrm>
          <a:off x="0" y="0"/>
          <a:ext cx="0" cy="0"/>
          <a:chOff x="0" y="0"/>
          <a:chExt cx="0" cy="0"/>
        </a:xfrm>
      </p:grpSpPr>
      <p:sp>
        <p:nvSpPr>
          <p:cNvPr id="210" name="Google Shape;210;p36"/>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36"/>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6"/>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ed list">
  <p:cSld name="Numbered list">
    <p:spTree>
      <p:nvGrpSpPr>
        <p:cNvPr id="1" name="Shape 214"/>
        <p:cNvGrpSpPr/>
        <p:nvPr/>
      </p:nvGrpSpPr>
      <p:grpSpPr>
        <a:xfrm>
          <a:off x="0" y="0"/>
          <a:ext cx="0" cy="0"/>
          <a:chOff x="0" y="0"/>
          <a:chExt cx="0" cy="0"/>
        </a:xfrm>
      </p:grpSpPr>
      <p:sp>
        <p:nvSpPr>
          <p:cNvPr id="215" name="Google Shape;215;p37"/>
          <p:cNvSpPr txBox="1">
            <a:spLocks noGrp="1"/>
          </p:cNvSpPr>
          <p:nvPr>
            <p:ph type="body" idx="1"/>
          </p:nvPr>
        </p:nvSpPr>
        <p:spPr>
          <a:xfrm>
            <a:off x="738193" y="1549400"/>
            <a:ext cx="10715625" cy="4022725"/>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Clr>
                <a:srgbClr val="101820"/>
              </a:buClr>
              <a:buSzPts val="2000"/>
              <a:buFont typeface="Libre Franklin"/>
              <a:buAutoNum type="arabicPeriod"/>
              <a:defRPr sz="2200">
                <a:solidFill>
                  <a:srgbClr val="101820"/>
                </a:solidFill>
                <a:latin typeface="Libre Franklin"/>
                <a:ea typeface="Libre Franklin"/>
                <a:cs typeface="Libre Franklin"/>
                <a:sym typeface="Libre Franklin"/>
              </a:defRPr>
            </a:lvl1pPr>
            <a:lvl2pPr marL="914400" lvl="1" indent="-342900" algn="l">
              <a:lnSpc>
                <a:spcPct val="100000"/>
              </a:lnSpc>
              <a:spcBef>
                <a:spcPts val="1000"/>
              </a:spcBef>
              <a:spcAft>
                <a:spcPts val="0"/>
              </a:spcAft>
              <a:buClr>
                <a:srgbClr val="101820"/>
              </a:buClr>
              <a:buSzPts val="1800"/>
              <a:buFont typeface="Libre Franklin"/>
              <a:buAutoNum type="alphaLcPeriod"/>
              <a:defRPr sz="1800">
                <a:solidFill>
                  <a:srgbClr val="101820"/>
                </a:solidFill>
              </a:defRPr>
            </a:lvl2pPr>
            <a:lvl3pPr marL="1371600" lvl="2" indent="-330200" algn="l">
              <a:lnSpc>
                <a:spcPct val="100000"/>
              </a:lnSpc>
              <a:spcBef>
                <a:spcPts val="1000"/>
              </a:spcBef>
              <a:spcAft>
                <a:spcPts val="0"/>
              </a:spcAft>
              <a:buClr>
                <a:srgbClr val="101820"/>
              </a:buClr>
              <a:buSzPts val="1600"/>
              <a:buFont typeface="Noto Sans Symbols"/>
              <a:buChar char="▪"/>
              <a:defRPr sz="1600">
                <a:solidFill>
                  <a:srgbClr val="101820"/>
                </a:solidFill>
              </a:defRPr>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16" name="Google Shape;216;p37"/>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7"/>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37"/>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hart with title (1)">
  <p:cSld name="Chart with title (1)">
    <p:spTree>
      <p:nvGrpSpPr>
        <p:cNvPr id="1" name="Shape 220"/>
        <p:cNvGrpSpPr/>
        <p:nvPr/>
      </p:nvGrpSpPr>
      <p:grpSpPr>
        <a:xfrm>
          <a:off x="0" y="0"/>
          <a:ext cx="0" cy="0"/>
          <a:chOff x="0" y="0"/>
          <a:chExt cx="0" cy="0"/>
        </a:xfrm>
      </p:grpSpPr>
      <p:sp>
        <p:nvSpPr>
          <p:cNvPr id="221" name="Google Shape;221;p38"/>
          <p:cNvSpPr/>
          <p:nvPr/>
        </p:nvSpPr>
        <p:spPr>
          <a:xfrm>
            <a:off x="-21833" y="2"/>
            <a:ext cx="12192000" cy="6857998"/>
          </a:xfrm>
          <a:prstGeom prst="rect">
            <a:avLst/>
          </a:prstGeom>
          <a:solidFill>
            <a:schemeClr val="lt1"/>
          </a:solid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chemeClr val="dk1"/>
              </a:buClr>
              <a:buSzPts val="2400"/>
              <a:buFont typeface="Libre Franklin"/>
              <a:buNone/>
            </a:pPr>
            <a:endParaRPr sz="2400" b="0" i="0" u="none" strike="noStrike" cap="none">
              <a:solidFill>
                <a:srgbClr val="000000"/>
              </a:solidFill>
              <a:latin typeface="Arial"/>
              <a:ea typeface="Arial"/>
              <a:cs typeface="Arial"/>
              <a:sym typeface="Arial"/>
            </a:endParaRPr>
          </a:p>
        </p:txBody>
      </p:sp>
      <p:sp>
        <p:nvSpPr>
          <p:cNvPr id="222" name="Google Shape;222;p38"/>
          <p:cNvSpPr txBox="1">
            <a:spLocks noGrp="1"/>
          </p:cNvSpPr>
          <p:nvPr>
            <p:ph type="body" idx="1"/>
          </p:nvPr>
        </p:nvSpPr>
        <p:spPr>
          <a:xfrm>
            <a:off x="449407" y="5274393"/>
            <a:ext cx="3310144" cy="528224"/>
          </a:xfrm>
          <a:prstGeom prst="rect">
            <a:avLst/>
          </a:prstGeom>
          <a:noFill/>
          <a:ln>
            <a:noFill/>
          </a:ln>
        </p:spPr>
        <p:txBody>
          <a:bodyPr spcFirstLastPara="1" wrap="square" lIns="91425" tIns="45700" rIns="91425" bIns="45700" anchor="t" anchorCtr="0">
            <a:noAutofit/>
          </a:bodyPr>
          <a:lstStyle>
            <a:lvl1pPr marL="457200" lvl="0" indent="-228600" algn="l">
              <a:lnSpc>
                <a:spcPct val="216666"/>
              </a:lnSpc>
              <a:spcBef>
                <a:spcPts val="1000"/>
              </a:spcBef>
              <a:spcAft>
                <a:spcPts val="0"/>
              </a:spcAft>
              <a:buSzPts val="1200"/>
              <a:buFont typeface="Libre Franklin"/>
              <a:buNone/>
              <a:defRPr sz="1400" i="1">
                <a:latin typeface="Libre Franklin"/>
                <a:ea typeface="Libre Franklin"/>
                <a:cs typeface="Libre Franklin"/>
                <a:sym typeface="Libre Franklin"/>
              </a:defRPr>
            </a:lvl1pPr>
            <a:lvl2pPr marL="914400" lvl="1" indent="-228600" algn="l">
              <a:lnSpc>
                <a:spcPct val="100000"/>
              </a:lnSpc>
              <a:spcBef>
                <a:spcPts val="1000"/>
              </a:spcBef>
              <a:spcAft>
                <a:spcPts val="0"/>
              </a:spcAft>
              <a:buSzPts val="700"/>
              <a:buFont typeface="Libre Franklin"/>
              <a:buNone/>
              <a:defRPr sz="1400"/>
            </a:lvl2pPr>
            <a:lvl3pPr marL="1371600" lvl="2" indent="-228600" algn="l">
              <a:lnSpc>
                <a:spcPct val="100000"/>
              </a:lnSpc>
              <a:spcBef>
                <a:spcPts val="1000"/>
              </a:spcBef>
              <a:spcAft>
                <a:spcPts val="0"/>
              </a:spcAft>
              <a:buClr>
                <a:schemeClr val="dk1"/>
              </a:buClr>
              <a:buSzPts val="1400"/>
              <a:buFont typeface="Libre Franklin"/>
              <a:buNone/>
              <a:defRPr sz="1400"/>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3" name="Google Shape;223;p38"/>
          <p:cNvSpPr txBox="1">
            <a:spLocks noGrp="1"/>
          </p:cNvSpPr>
          <p:nvPr>
            <p:ph type="body" idx="2"/>
          </p:nvPr>
        </p:nvSpPr>
        <p:spPr>
          <a:xfrm>
            <a:off x="7325955" y="564185"/>
            <a:ext cx="4234455" cy="705630"/>
          </a:xfrm>
          <a:prstGeom prst="rect">
            <a:avLst/>
          </a:prstGeom>
          <a:noFill/>
          <a:ln>
            <a:noFill/>
          </a:ln>
        </p:spPr>
        <p:txBody>
          <a:bodyPr spcFirstLastPara="1" wrap="square" lIns="91425" tIns="45700" rIns="91425" bIns="45700" anchor="t" anchorCtr="0">
            <a:normAutofit/>
          </a:bodyPr>
          <a:lstStyle>
            <a:lvl1pPr marL="457200" lvl="0" indent="-228600" algn="r">
              <a:lnSpc>
                <a:spcPct val="122222"/>
              </a:lnSpc>
              <a:spcBef>
                <a:spcPts val="1500"/>
              </a:spcBef>
              <a:spcAft>
                <a:spcPts val="0"/>
              </a:spcAft>
              <a:buSzPts val="1800"/>
              <a:buNone/>
              <a:defRPr sz="2000">
                <a:latin typeface="Libre Franklin"/>
                <a:ea typeface="Libre Franklin"/>
                <a:cs typeface="Libre Franklin"/>
                <a:sym typeface="Libre Franklin"/>
              </a:defRPr>
            </a:lvl1pPr>
            <a:lvl2pPr marL="914400" lvl="1" indent="-228600" algn="l">
              <a:lnSpc>
                <a:spcPct val="100000"/>
              </a:lnSpc>
              <a:spcBef>
                <a:spcPts val="1000"/>
              </a:spcBef>
              <a:spcAft>
                <a:spcPts val="0"/>
              </a:spcAft>
              <a:buSzPts val="600"/>
              <a:buNone/>
              <a:defRPr sz="1200"/>
            </a:lvl2pPr>
            <a:lvl3pPr marL="1371600" lvl="2" indent="-228600" algn="l">
              <a:lnSpc>
                <a:spcPct val="100000"/>
              </a:lnSpc>
              <a:spcBef>
                <a:spcPts val="10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224" name="Google Shape;224;p38"/>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38"/>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226" name="Google Shape;226;p3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70457" y="5871061"/>
            <a:ext cx="2027024" cy="81056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spTree>
      <p:nvGrpSpPr>
        <p:cNvPr id="1" name="Shape 227"/>
        <p:cNvGrpSpPr/>
        <p:nvPr/>
      </p:nvGrpSpPr>
      <p:grpSpPr>
        <a:xfrm>
          <a:off x="0" y="0"/>
          <a:ext cx="0" cy="0"/>
          <a:chOff x="0" y="0"/>
          <a:chExt cx="0" cy="0"/>
        </a:xfrm>
      </p:grpSpPr>
      <p:sp>
        <p:nvSpPr>
          <p:cNvPr id="228" name="Google Shape;228;p39"/>
          <p:cNvSpPr txBox="1">
            <a:spLocks noGrp="1"/>
          </p:cNvSpPr>
          <p:nvPr>
            <p:ph type="subTitle" idx="1"/>
          </p:nvPr>
        </p:nvSpPr>
        <p:spPr>
          <a:xfrm>
            <a:off x="1204148" y="2996623"/>
            <a:ext cx="9746073" cy="851247"/>
          </a:xfrm>
          <a:prstGeom prst="rect">
            <a:avLst/>
          </a:prstGeom>
          <a:noFill/>
          <a:ln>
            <a:noFill/>
          </a:ln>
        </p:spPr>
        <p:txBody>
          <a:bodyPr spcFirstLastPara="1" wrap="square" lIns="64275" tIns="32125" rIns="64275" bIns="32125" anchor="t" anchorCtr="0">
            <a:spAutoFit/>
          </a:bodyPr>
          <a:lstStyle>
            <a:lvl1pPr marR="0" lvl="0" algn="l">
              <a:lnSpc>
                <a:spcPct val="140000"/>
              </a:lnSpc>
              <a:spcBef>
                <a:spcPts val="2109"/>
              </a:spcBef>
              <a:spcAft>
                <a:spcPts val="0"/>
              </a:spcAft>
              <a:buClr>
                <a:schemeClr val="dk2"/>
              </a:buClr>
              <a:buSzPts val="2000"/>
              <a:buFont typeface="Noto Sans Symbols"/>
              <a:buNone/>
              <a:defRPr sz="2400" cap="none">
                <a:solidFill>
                  <a:srgbClr val="050606"/>
                </a:solidFill>
                <a:latin typeface="Libre Franklin"/>
                <a:ea typeface="Libre Franklin"/>
                <a:cs typeface="Libre Franklin"/>
                <a:sym typeface="Libre Franklin"/>
              </a:defRPr>
            </a:lvl1pPr>
            <a:lvl2pPr lvl="1" algn="ctr">
              <a:lnSpc>
                <a:spcPct val="100000"/>
              </a:lnSpc>
              <a:spcBef>
                <a:spcPts val="2000"/>
              </a:spcBef>
              <a:spcAft>
                <a:spcPts val="0"/>
              </a:spcAft>
              <a:buSzPts val="1000"/>
              <a:buNone/>
              <a:defRPr>
                <a:solidFill>
                  <a:srgbClr val="888888"/>
                </a:solidFill>
              </a:defRPr>
            </a:lvl2pPr>
            <a:lvl3pPr lvl="2" algn="ctr">
              <a:lnSpc>
                <a:spcPct val="100000"/>
              </a:lnSpc>
              <a:spcBef>
                <a:spcPts val="1000"/>
              </a:spcBef>
              <a:spcAft>
                <a:spcPts val="0"/>
              </a:spcAft>
              <a:buClr>
                <a:srgbClr val="888888"/>
              </a:buClr>
              <a:buSzPts val="18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9" name="Google Shape;229;p39"/>
          <p:cNvSpPr txBox="1">
            <a:spLocks noGrp="1"/>
          </p:cNvSpPr>
          <p:nvPr>
            <p:ph type="title"/>
          </p:nvPr>
        </p:nvSpPr>
        <p:spPr>
          <a:xfrm>
            <a:off x="1150313" y="2345635"/>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39"/>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39"/>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232" name="Google Shape;232;p3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70457" y="5871061"/>
            <a:ext cx="2027024" cy="81056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1_Title and Content">
  <p:cSld name="2_Title and Content">
    <p:bg>
      <p:bgPr>
        <a:solidFill>
          <a:schemeClr val="dk2"/>
        </a:solidFill>
        <a:effectLst/>
      </p:bgPr>
    </p:bg>
    <p:spTree>
      <p:nvGrpSpPr>
        <p:cNvPr id="1" name="Shape 240"/>
        <p:cNvGrpSpPr/>
        <p:nvPr/>
      </p:nvGrpSpPr>
      <p:grpSpPr>
        <a:xfrm>
          <a:off x="0" y="0"/>
          <a:ext cx="0" cy="0"/>
          <a:chOff x="0" y="0"/>
          <a:chExt cx="0" cy="0"/>
        </a:xfrm>
      </p:grpSpPr>
      <p:sp>
        <p:nvSpPr>
          <p:cNvPr id="241" name="Google Shape;241;p87"/>
          <p:cNvSpPr txBox="1">
            <a:spLocks noGrp="1"/>
          </p:cNvSpPr>
          <p:nvPr>
            <p:ph type="ftr" idx="11"/>
          </p:nvPr>
        </p:nvSpPr>
        <p:spPr>
          <a:xfrm>
            <a:off x="6530340" y="627666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87"/>
          <p:cNvSpPr txBox="1">
            <a:spLocks noGrp="1"/>
          </p:cNvSpPr>
          <p:nvPr>
            <p:ph type="sldNum" idx="12"/>
          </p:nvPr>
        </p:nvSpPr>
        <p:spPr>
          <a:xfrm>
            <a:off x="10973753" y="627666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243" name="Google Shape;243;p8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27616" y="1"/>
            <a:ext cx="5268383" cy="3610722"/>
          </a:xfrm>
          <a:prstGeom prst="rect">
            <a:avLst/>
          </a:prstGeom>
          <a:noFill/>
          <a:ln>
            <a:noFill/>
          </a:ln>
        </p:spPr>
      </p:pic>
      <p:pic>
        <p:nvPicPr>
          <p:cNvPr id="244" name="Google Shape;244;p87" descr="A table full of food&#10;&#10;Description automatically generated with low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247279"/>
            <a:ext cx="5060696" cy="3610721"/>
          </a:xfrm>
          <a:prstGeom prst="rect">
            <a:avLst/>
          </a:prstGeom>
          <a:noFill/>
          <a:ln>
            <a:noFill/>
          </a:ln>
        </p:spPr>
      </p:pic>
      <p:sp>
        <p:nvSpPr>
          <p:cNvPr id="245" name="Google Shape;245;p87"/>
          <p:cNvSpPr txBox="1">
            <a:spLocks noGrp="1"/>
          </p:cNvSpPr>
          <p:nvPr>
            <p:ph type="body" idx="1"/>
          </p:nvPr>
        </p:nvSpPr>
        <p:spPr>
          <a:xfrm>
            <a:off x="6619773" y="2159000"/>
            <a:ext cx="5268383" cy="3717544"/>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200">
                <a:solidFill>
                  <a:srgbClr val="C2E2FF"/>
                </a:solidFill>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46" name="Google Shape;246;p87"/>
          <p:cNvSpPr txBox="1">
            <a:spLocks noGrp="1"/>
          </p:cNvSpPr>
          <p:nvPr>
            <p:ph type="title"/>
          </p:nvPr>
        </p:nvSpPr>
        <p:spPr>
          <a:xfrm>
            <a:off x="6619773" y="1387209"/>
            <a:ext cx="4833555"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1"/>
        <p:cNvGrpSpPr/>
        <p:nvPr/>
      </p:nvGrpSpPr>
      <p:grpSpPr>
        <a:xfrm>
          <a:off x="0" y="0"/>
          <a:ext cx="0" cy="0"/>
          <a:chOff x="0" y="0"/>
          <a:chExt cx="0" cy="0"/>
        </a:xfrm>
      </p:grpSpPr>
      <p:sp>
        <p:nvSpPr>
          <p:cNvPr id="32" name="Google Shape;32;p30"/>
          <p:cNvSpPr txBox="1">
            <a:spLocks noGrp="1"/>
          </p:cNvSpPr>
          <p:nvPr>
            <p:ph type="body" idx="1"/>
          </p:nvPr>
        </p:nvSpPr>
        <p:spPr>
          <a:xfrm>
            <a:off x="738194" y="2098850"/>
            <a:ext cx="10688632" cy="3473276"/>
          </a:xfrm>
          <a:prstGeom prst="rect">
            <a:avLst/>
          </a:prstGeom>
          <a:noFill/>
          <a:ln>
            <a:noFill/>
          </a:ln>
        </p:spPr>
        <p:txBody>
          <a:bodyPr spcFirstLastPara="1" wrap="square" lIns="91425" tIns="45700" rIns="91425" bIns="45700" anchor="t" anchorCtr="0">
            <a:normAutofit/>
          </a:bodyPr>
          <a:lstStyle>
            <a:lvl1pPr marL="457200" lvl="0" indent="-355600" algn="l">
              <a:lnSpc>
                <a:spcPct val="120000"/>
              </a:lnSpc>
              <a:spcBef>
                <a:spcPts val="1000"/>
              </a:spcBef>
              <a:spcAft>
                <a:spcPts val="0"/>
              </a:spcAft>
              <a:buSzPts val="2000"/>
              <a:buChar char="▪"/>
              <a:defRPr sz="2200">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2000">
                <a:latin typeface="Libre Franklin"/>
                <a:ea typeface="Libre Franklin"/>
                <a:cs typeface="Libre Franklin"/>
                <a:sym typeface="Libre Franklin"/>
              </a:defRPr>
            </a:lvl2pPr>
            <a:lvl3pPr marL="1371600" lvl="2" indent="-342900" algn="l">
              <a:lnSpc>
                <a:spcPct val="100000"/>
              </a:lnSpc>
              <a:spcBef>
                <a:spcPts val="100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 name="Google Shape;33;p30"/>
          <p:cNvSpPr txBox="1">
            <a:spLocks noGrp="1"/>
          </p:cNvSpPr>
          <p:nvPr>
            <p:ph type="body" idx="2"/>
          </p:nvPr>
        </p:nvSpPr>
        <p:spPr>
          <a:xfrm>
            <a:off x="711199" y="1285875"/>
            <a:ext cx="10715627" cy="664904"/>
          </a:xfrm>
          <a:prstGeom prst="rect">
            <a:avLst/>
          </a:prstGeom>
          <a:noFill/>
          <a:ln>
            <a:noFill/>
          </a:ln>
        </p:spPr>
        <p:txBody>
          <a:bodyPr spcFirstLastPara="1" wrap="square" lIns="91425" tIns="45700" rIns="91425" bIns="45700" anchor="b" anchorCtr="0">
            <a:noAutofit/>
          </a:bodyPr>
          <a:lstStyle>
            <a:lvl1pPr marL="457200" lvl="0" indent="-228600" algn="l">
              <a:lnSpc>
                <a:spcPct val="130000"/>
              </a:lnSpc>
              <a:spcBef>
                <a:spcPts val="1000"/>
              </a:spcBef>
              <a:spcAft>
                <a:spcPts val="0"/>
              </a:spcAft>
              <a:buSzPts val="2000"/>
              <a:buNone/>
              <a:defRPr sz="2200" b="1">
                <a:latin typeface="Libre Franklin"/>
                <a:ea typeface="Libre Franklin"/>
                <a:cs typeface="Libre Franklin"/>
                <a:sym typeface="Libre Franklin"/>
              </a:defRPr>
            </a:lvl1pPr>
            <a:lvl2pPr marL="914400" lvl="1" indent="-228600" algn="l">
              <a:lnSpc>
                <a:spcPct val="100000"/>
              </a:lnSpc>
              <a:spcBef>
                <a:spcPts val="1000"/>
              </a:spcBef>
              <a:spcAft>
                <a:spcPts val="0"/>
              </a:spcAft>
              <a:buSzPts val="1000"/>
              <a:buNone/>
              <a:defRPr sz="2000" b="1"/>
            </a:lvl2pPr>
            <a:lvl3pPr marL="1371600" lvl="2" indent="-228600" algn="l">
              <a:lnSpc>
                <a:spcPct val="100000"/>
              </a:lnSpc>
              <a:spcBef>
                <a:spcPts val="100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4" name="Google Shape;34;p30"/>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0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4_Two Content">
  <p:cSld name="4_Two Content">
    <p:bg>
      <p:bgPr>
        <a:solidFill>
          <a:schemeClr val="lt1"/>
        </a:solidFill>
        <a:effectLst/>
      </p:bgPr>
    </p:bg>
    <p:spTree>
      <p:nvGrpSpPr>
        <p:cNvPr id="1" name="Shape 38"/>
        <p:cNvGrpSpPr/>
        <p:nvPr/>
      </p:nvGrpSpPr>
      <p:grpSpPr>
        <a:xfrm>
          <a:off x="0" y="0"/>
          <a:ext cx="0" cy="0"/>
          <a:chOff x="0" y="0"/>
          <a:chExt cx="0" cy="0"/>
        </a:xfrm>
      </p:grpSpPr>
      <p:pic>
        <p:nvPicPr>
          <p:cNvPr id="39" name="Google Shape;39;p29" descr="A landscape with trees and mountains in the background&#10;&#10;Description automatically generated with medium confidence"/>
          <p:cNvPicPr preferRelativeResize="0"/>
          <p:nvPr/>
        </p:nvPicPr>
        <p:blipFill rotWithShape="1">
          <a:blip r:embed="rId2">
            <a:alphaModFix/>
          </a:blip>
          <a:srcRect/>
          <a:stretch/>
        </p:blipFill>
        <p:spPr>
          <a:xfrm>
            <a:off x="6096000" y="0"/>
            <a:ext cx="6096000" cy="6858000"/>
          </a:xfrm>
          <a:prstGeom prst="rect">
            <a:avLst/>
          </a:prstGeom>
          <a:noFill/>
          <a:ln>
            <a:noFill/>
          </a:ln>
        </p:spPr>
      </p:pic>
      <p:sp>
        <p:nvSpPr>
          <p:cNvPr id="40" name="Google Shape;40;p29"/>
          <p:cNvSpPr/>
          <p:nvPr/>
        </p:nvSpPr>
        <p:spPr>
          <a:xfrm>
            <a:off x="6104386" y="0"/>
            <a:ext cx="6096000" cy="6858000"/>
          </a:xfrm>
          <a:prstGeom prst="rect">
            <a:avLst/>
          </a:prstGeom>
          <a:solidFill>
            <a:srgbClr val="005188">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1" name="Google Shape;41;p29"/>
          <p:cNvSpPr txBox="1">
            <a:spLocks noGrp="1"/>
          </p:cNvSpPr>
          <p:nvPr>
            <p:ph type="ftr" idx="11"/>
          </p:nvPr>
        </p:nvSpPr>
        <p:spPr>
          <a:xfrm>
            <a:off x="6587490" y="629952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9"/>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29"/>
          <p:cNvSpPr txBox="1">
            <a:spLocks noGrp="1"/>
          </p:cNvSpPr>
          <p:nvPr>
            <p:ph type="title"/>
          </p:nvPr>
        </p:nvSpPr>
        <p:spPr>
          <a:xfrm>
            <a:off x="725837" y="894402"/>
            <a:ext cx="5117441"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9"/>
          <p:cNvSpPr txBox="1">
            <a:spLocks noGrp="1"/>
          </p:cNvSpPr>
          <p:nvPr>
            <p:ph type="body" idx="1"/>
          </p:nvPr>
        </p:nvSpPr>
        <p:spPr>
          <a:xfrm>
            <a:off x="725488" y="2143125"/>
            <a:ext cx="5118100" cy="3473450"/>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46" name="Google Shape;46;p29"/>
          <p:cNvSpPr txBox="1">
            <a:spLocks noGrp="1"/>
          </p:cNvSpPr>
          <p:nvPr>
            <p:ph type="body" idx="2"/>
          </p:nvPr>
        </p:nvSpPr>
        <p:spPr>
          <a:xfrm>
            <a:off x="6587490" y="894402"/>
            <a:ext cx="5118100" cy="4722173"/>
          </a:xfrm>
          <a:prstGeom prst="rect">
            <a:avLst/>
          </a:prstGeom>
          <a:noFill/>
          <a:ln>
            <a:noFill/>
          </a:ln>
        </p:spPr>
        <p:txBody>
          <a:bodyPr spcFirstLastPara="1" wrap="square" lIns="91425" tIns="45700" rIns="91425" bIns="45700" anchor="t" anchorCtr="0">
            <a:normAutofit/>
          </a:bodyPr>
          <a:lstStyle>
            <a:lvl1pPr marL="457200" lvl="0" indent="-368300" algn="l">
              <a:lnSpc>
                <a:spcPct val="118181"/>
              </a:lnSpc>
              <a:spcBef>
                <a:spcPts val="1000"/>
              </a:spcBef>
              <a:spcAft>
                <a:spcPts val="0"/>
              </a:spcAft>
              <a:buSzPts val="2200"/>
              <a:buChar char="▪"/>
              <a:defRPr sz="22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sz="2000">
                <a:solidFill>
                  <a:schemeClr val="lt1"/>
                </a:solidFill>
                <a:latin typeface="Libre Franklin"/>
                <a:ea typeface="Libre Franklin"/>
                <a:cs typeface="Libre Franklin"/>
                <a:sym typeface="Libre Franklin"/>
              </a:defRPr>
            </a:lvl2pPr>
            <a:lvl3pPr marL="1371600" lvl="2" indent="-342900" algn="l">
              <a:lnSpc>
                <a:spcPct val="100000"/>
              </a:lnSpc>
              <a:spcBef>
                <a:spcPts val="1000"/>
              </a:spcBef>
              <a:spcAft>
                <a:spcPts val="0"/>
              </a:spcAft>
              <a:buSzPts val="1800"/>
              <a:buChar char="•"/>
              <a:defRPr sz="1800">
                <a:solidFill>
                  <a:schemeClr val="lt1"/>
                </a:solidFill>
                <a:latin typeface="Libre Franklin"/>
                <a:ea typeface="Libre Franklin"/>
                <a:cs typeface="Libre Franklin"/>
                <a:sym typeface="Libre Franklin"/>
              </a:defRPr>
            </a:lvl3pPr>
            <a:lvl4pPr marL="1828800" lvl="3" indent="-355600" algn="l">
              <a:lnSpc>
                <a:spcPct val="100000"/>
              </a:lnSpc>
              <a:spcBef>
                <a:spcPts val="400"/>
              </a:spcBef>
              <a:spcAft>
                <a:spcPts val="0"/>
              </a:spcAft>
              <a:buSzPts val="2000"/>
              <a:buChar char="–"/>
              <a:defRPr sz="1600">
                <a:solidFill>
                  <a:schemeClr val="lt1"/>
                </a:solidFill>
                <a:latin typeface="Libre Franklin"/>
                <a:ea typeface="Libre Franklin"/>
                <a:cs typeface="Libre Franklin"/>
                <a:sym typeface="Libre Franklin"/>
              </a:defRPr>
            </a:lvl4pPr>
            <a:lvl5pPr marL="2286000" lvl="4" indent="-355600" algn="l">
              <a:lnSpc>
                <a:spcPct val="100000"/>
              </a:lnSpc>
              <a:spcBef>
                <a:spcPts val="400"/>
              </a:spcBef>
              <a:spcAft>
                <a:spcPts val="0"/>
              </a:spcAft>
              <a:buSzPts val="2000"/>
              <a:buChar char="»"/>
              <a:defRPr sz="1400">
                <a:solidFill>
                  <a:schemeClr val="lt1"/>
                </a:solidFill>
                <a:latin typeface="Libre Franklin"/>
                <a:ea typeface="Libre Franklin"/>
                <a:cs typeface="Libre Franklin"/>
                <a:sym typeface="Libre Franklin"/>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Custom Layout">
  <p:cSld name="2_Custom Layout">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82"/>
          <p:cNvSpPr/>
          <p:nvPr/>
        </p:nvSpPr>
        <p:spPr>
          <a:xfrm>
            <a:off x="0" y="0"/>
            <a:ext cx="12191999" cy="6857999"/>
          </a:xfrm>
          <a:prstGeom prst="rect">
            <a:avLst/>
          </a:prstGeom>
          <a:solidFill>
            <a:srgbClr val="005288">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 name="Google Shape;49;p82"/>
          <p:cNvSpPr txBox="1">
            <a:spLocks noGrp="1"/>
          </p:cNvSpPr>
          <p:nvPr>
            <p:ph type="body" idx="1"/>
          </p:nvPr>
        </p:nvSpPr>
        <p:spPr>
          <a:xfrm>
            <a:off x="731308" y="2161762"/>
            <a:ext cx="10715625" cy="114836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44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50" name="Google Shape;50;p82"/>
          <p:cNvSpPr txBox="1">
            <a:spLocks noGrp="1"/>
          </p:cNvSpPr>
          <p:nvPr>
            <p:ph type="body" idx="2"/>
          </p:nvPr>
        </p:nvSpPr>
        <p:spPr>
          <a:xfrm>
            <a:off x="731307" y="3304837"/>
            <a:ext cx="10715625" cy="887601"/>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1"/>
        <p:cNvGrpSpPr/>
        <p:nvPr/>
      </p:nvGrpSpPr>
      <p:grpSpPr>
        <a:xfrm>
          <a:off x="0" y="0"/>
          <a:ext cx="0" cy="0"/>
          <a:chOff x="0" y="0"/>
          <a:chExt cx="0" cy="0"/>
        </a:xfrm>
      </p:grpSpPr>
      <p:sp>
        <p:nvSpPr>
          <p:cNvPr id="52" name="Google Shape;52;p32"/>
          <p:cNvSpPr txBox="1">
            <a:spLocks noGrp="1"/>
          </p:cNvSpPr>
          <p:nvPr>
            <p:ph type="body" idx="1"/>
          </p:nvPr>
        </p:nvSpPr>
        <p:spPr>
          <a:xfrm>
            <a:off x="726018" y="1549400"/>
            <a:ext cx="5268383" cy="3994150"/>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200">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3" name="Google Shape;53;p32"/>
          <p:cNvSpPr txBox="1">
            <a:spLocks noGrp="1"/>
          </p:cNvSpPr>
          <p:nvPr>
            <p:ph type="body" idx="2"/>
          </p:nvPr>
        </p:nvSpPr>
        <p:spPr>
          <a:xfrm>
            <a:off x="6314018" y="1549400"/>
            <a:ext cx="5268383" cy="3994150"/>
          </a:xfrm>
          <a:prstGeom prst="rect">
            <a:avLst/>
          </a:prstGeom>
          <a:noFill/>
          <a:ln>
            <a:noFill/>
          </a:ln>
        </p:spPr>
        <p:txBody>
          <a:bodyPr spcFirstLastPara="1" wrap="square" lIns="91425" tIns="45700" rIns="91425" bIns="45700" anchor="t" anchorCtr="0">
            <a:normAutofit/>
          </a:bodyPr>
          <a:lstStyle>
            <a:lvl1pPr marL="457200" lvl="0" indent="-355600" algn="l">
              <a:lnSpc>
                <a:spcPct val="130000"/>
              </a:lnSpc>
              <a:spcBef>
                <a:spcPts val="1000"/>
              </a:spcBef>
              <a:spcAft>
                <a:spcPts val="0"/>
              </a:spcAft>
              <a:buSzPts val="2000"/>
              <a:buChar char="▪"/>
              <a:defRPr sz="2200">
                <a:latin typeface="Libre Franklin"/>
                <a:ea typeface="Libre Franklin"/>
                <a:cs typeface="Libre Franklin"/>
                <a:sym typeface="Libre Franklin"/>
              </a:defRPr>
            </a:lvl1pPr>
            <a:lvl2pPr marL="914400" lvl="1" indent="-285750" algn="l">
              <a:lnSpc>
                <a:spcPct val="100000"/>
              </a:lnSpc>
              <a:spcBef>
                <a:spcPts val="1000"/>
              </a:spcBef>
              <a:spcAft>
                <a:spcPts val="0"/>
              </a:spcAft>
              <a:buSzPts val="900"/>
              <a:buChar char="◻"/>
              <a:defRPr sz="1800"/>
            </a:lvl2pPr>
            <a:lvl3pPr marL="1371600" lvl="2" indent="-330200" algn="l">
              <a:lnSpc>
                <a:spcPct val="100000"/>
              </a:lnSpc>
              <a:spcBef>
                <a:spcPts val="1000"/>
              </a:spcBef>
              <a:spcAft>
                <a:spcPts val="0"/>
              </a:spcAft>
              <a:buClr>
                <a:schemeClr val="dk1"/>
              </a:buClr>
              <a:buSzPts val="1600"/>
              <a:buChar char="•"/>
              <a:defRPr sz="16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4" name="Google Shape;54;p32"/>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05288"/>
              </a:buClr>
              <a:buSzPts val="2800"/>
              <a:buFont typeface="Libre Franklin"/>
              <a:buNone/>
              <a:defRPr sz="3200">
                <a:solidFill>
                  <a:srgbClr val="005288"/>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5A5B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A5B5D"/>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bg>
      <p:bgPr>
        <a:solidFill>
          <a:srgbClr val="005288"/>
        </a:solidFill>
        <a:effectLst/>
      </p:bgPr>
    </p:bg>
    <p:spTree>
      <p:nvGrpSpPr>
        <p:cNvPr id="1" name="Shape 58"/>
        <p:cNvGrpSpPr/>
        <p:nvPr/>
      </p:nvGrpSpPr>
      <p:grpSpPr>
        <a:xfrm>
          <a:off x="0" y="0"/>
          <a:ext cx="0" cy="0"/>
          <a:chOff x="0" y="0"/>
          <a:chExt cx="0" cy="0"/>
        </a:xfrm>
      </p:grpSpPr>
      <p:sp>
        <p:nvSpPr>
          <p:cNvPr id="59" name="Google Shape;59;p25"/>
          <p:cNvSpPr txBox="1">
            <a:spLocks noGrp="1"/>
          </p:cNvSpPr>
          <p:nvPr>
            <p:ph type="body" idx="1"/>
          </p:nvPr>
        </p:nvSpPr>
        <p:spPr>
          <a:xfrm>
            <a:off x="731308" y="2161762"/>
            <a:ext cx="10715625" cy="114836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44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60" name="Google Shape;60;p25"/>
          <p:cNvSpPr txBox="1">
            <a:spLocks noGrp="1"/>
          </p:cNvSpPr>
          <p:nvPr>
            <p:ph type="body" idx="2"/>
          </p:nvPr>
        </p:nvSpPr>
        <p:spPr>
          <a:xfrm>
            <a:off x="731307" y="3304837"/>
            <a:ext cx="10715625" cy="887601"/>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Custom Layout">
  <p:cSld name="2_Custom Layout 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61"/>
        <p:cNvGrpSpPr/>
        <p:nvPr/>
      </p:nvGrpSpPr>
      <p:grpSpPr>
        <a:xfrm>
          <a:off x="0" y="0"/>
          <a:ext cx="0" cy="0"/>
          <a:chOff x="0" y="0"/>
          <a:chExt cx="0" cy="0"/>
        </a:xfrm>
      </p:grpSpPr>
      <p:sp>
        <p:nvSpPr>
          <p:cNvPr id="62" name="Google Shape;62;p83"/>
          <p:cNvSpPr/>
          <p:nvPr/>
        </p:nvSpPr>
        <p:spPr>
          <a:xfrm>
            <a:off x="0" y="0"/>
            <a:ext cx="12191999" cy="6857999"/>
          </a:xfrm>
          <a:prstGeom prst="rect">
            <a:avLst/>
          </a:prstGeom>
          <a:solidFill>
            <a:srgbClr val="005288">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3" name="Google Shape;63;p83"/>
          <p:cNvSpPr txBox="1">
            <a:spLocks noGrp="1"/>
          </p:cNvSpPr>
          <p:nvPr>
            <p:ph type="body" idx="1"/>
          </p:nvPr>
        </p:nvSpPr>
        <p:spPr>
          <a:xfrm>
            <a:off x="731308" y="2161762"/>
            <a:ext cx="10715625" cy="1148366"/>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44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64" name="Google Shape;64;p83"/>
          <p:cNvSpPr txBox="1">
            <a:spLocks noGrp="1"/>
          </p:cNvSpPr>
          <p:nvPr>
            <p:ph type="body" idx="2"/>
          </p:nvPr>
        </p:nvSpPr>
        <p:spPr>
          <a:xfrm>
            <a:off x="731307" y="3304837"/>
            <a:ext cx="10715625" cy="887601"/>
          </a:xfrm>
          <a:prstGeom prst="rect">
            <a:avLst/>
          </a:prstGeom>
          <a:noFill/>
          <a:ln>
            <a:noFill/>
          </a:ln>
        </p:spPr>
        <p:txBody>
          <a:bodyPr spcFirstLastPara="1" wrap="square" lIns="91425" tIns="45700" rIns="91425" bIns="45700" anchor="t" anchorCtr="0">
            <a:noAutofit/>
          </a:bodyPr>
          <a:lstStyle>
            <a:lvl1pPr marL="457200" lvl="0" indent="-228600" algn="l">
              <a:lnSpc>
                <a:spcPct val="118181"/>
              </a:lnSpc>
              <a:spcBef>
                <a:spcPts val="1000"/>
              </a:spcBef>
              <a:spcAft>
                <a:spcPts val="0"/>
              </a:spcAft>
              <a:buSzPts val="2200"/>
              <a:buNone/>
              <a:defRPr sz="3500">
                <a:solidFill>
                  <a:schemeClr val="lt1"/>
                </a:solidFill>
                <a:latin typeface="Libre Franklin"/>
                <a:ea typeface="Libre Franklin"/>
                <a:cs typeface="Libre Franklin"/>
                <a:sym typeface="Libre Franklin"/>
              </a:defRPr>
            </a:lvl1pPr>
            <a:lvl2pPr marL="914400" lvl="1" indent="-292100" algn="l">
              <a:lnSpc>
                <a:spcPct val="100000"/>
              </a:lnSpc>
              <a:spcBef>
                <a:spcPts val="1000"/>
              </a:spcBef>
              <a:spcAft>
                <a:spcPts val="0"/>
              </a:spcAft>
              <a:buSzPts val="1000"/>
              <a:buChar char="◻"/>
              <a:defRPr/>
            </a:lvl2pPr>
            <a:lvl3pPr marL="1371600" lvl="2" indent="-342900" algn="l">
              <a:lnSpc>
                <a:spcPct val="100000"/>
              </a:lnSpc>
              <a:spcBef>
                <a:spcPts val="1000"/>
              </a:spcBef>
              <a:spcAft>
                <a:spcPts val="0"/>
              </a:spcAft>
              <a:buSzPts val="18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dt" idx="10"/>
          </p:nvPr>
        </p:nvSpPr>
        <p:spPr>
          <a:xfrm>
            <a:off x="3251200" y="6173791"/>
            <a:ext cx="284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 name="Google Shape;11;p22"/>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2800"/>
              <a:buFont typeface="Libre Franklin"/>
              <a:buNone/>
              <a:defRPr sz="2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2" name="Google Shape;12;p22"/>
          <p:cNvCxnSpPr/>
          <p:nvPr/>
        </p:nvCxnSpPr>
        <p:spPr>
          <a:xfrm>
            <a:off x="738194" y="1297384"/>
            <a:ext cx="10715625" cy="0"/>
          </a:xfrm>
          <a:prstGeom prst="straightConnector1">
            <a:avLst/>
          </a:prstGeom>
          <a:noFill/>
          <a:ln w="25400" cap="flat" cmpd="sng">
            <a:solidFill>
              <a:srgbClr val="8A8B8F"/>
            </a:solidFill>
            <a:prstDash val="solid"/>
            <a:round/>
            <a:headEnd type="none" w="sm" len="sm"/>
            <a:tailEnd type="none" w="sm" len="sm"/>
          </a:ln>
        </p:spPr>
      </p:cxnSp>
      <p:sp>
        <p:nvSpPr>
          <p:cNvPr id="13" name="Google Shape;13;p22"/>
          <p:cNvSpPr txBox="1">
            <a:spLocks noGrp="1"/>
          </p:cNvSpPr>
          <p:nvPr>
            <p:ph type="body" idx="1"/>
          </p:nvPr>
        </p:nvSpPr>
        <p:spPr>
          <a:xfrm>
            <a:off x="738189" y="1524000"/>
            <a:ext cx="10715627" cy="410641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18181"/>
              </a:lnSpc>
              <a:spcBef>
                <a:spcPts val="1000"/>
              </a:spcBef>
              <a:spcAft>
                <a:spcPts val="0"/>
              </a:spcAft>
              <a:buClr>
                <a:srgbClr val="8A8B8F"/>
              </a:buClr>
              <a:buSzPts val="2200"/>
              <a:buFont typeface="Noto Sans Symbols"/>
              <a:buChar char="▪"/>
              <a:defRPr sz="2200" b="0" i="0" u="none" strike="noStrike" cap="none">
                <a:solidFill>
                  <a:schemeClr val="dk1"/>
                </a:solidFill>
                <a:latin typeface="Libre Franklin"/>
                <a:ea typeface="Libre Franklin"/>
                <a:cs typeface="Libre Franklin"/>
                <a:sym typeface="Libre Franklin"/>
              </a:defRPr>
            </a:lvl1pPr>
            <a:lvl2pPr marL="914400" marR="0" lvl="1" indent="-292100" algn="l" rtl="0">
              <a:lnSpc>
                <a:spcPct val="100000"/>
              </a:lnSpc>
              <a:spcBef>
                <a:spcPts val="1000"/>
              </a:spcBef>
              <a:spcAft>
                <a:spcPts val="0"/>
              </a:spcAft>
              <a:buClr>
                <a:srgbClr val="8A8B8F"/>
              </a:buClr>
              <a:buSzPts val="1000"/>
              <a:buFont typeface="Noto Sans Symbols"/>
              <a:buChar char="◻"/>
              <a:defRPr sz="2000" b="0" i="0" u="none" strike="noStrike" cap="none">
                <a:solidFill>
                  <a:schemeClr val="dk1"/>
                </a:solidFill>
                <a:latin typeface="Libre Franklin"/>
                <a:ea typeface="Libre Franklin"/>
                <a:cs typeface="Libre Franklin"/>
                <a:sym typeface="Libre Franklin"/>
              </a:defRPr>
            </a:lvl2pPr>
            <a:lvl3pPr marL="1371600" marR="0" lvl="2" indent="-342900" algn="l" rtl="0">
              <a:lnSpc>
                <a:spcPct val="100000"/>
              </a:lnSpc>
              <a:spcBef>
                <a:spcPts val="10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22"/>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5" name="Google Shape;15;p22"/>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
        <p:cNvGrpSpPr/>
        <p:nvPr/>
      </p:nvGrpSpPr>
      <p:grpSpPr>
        <a:xfrm>
          <a:off x="0" y="0"/>
          <a:ext cx="0" cy="0"/>
          <a:chOff x="0" y="0"/>
          <a:chExt cx="0" cy="0"/>
        </a:xfrm>
      </p:grpSpPr>
      <p:sp>
        <p:nvSpPr>
          <p:cNvPr id="234" name="Google Shape;234;p85"/>
          <p:cNvSpPr txBox="1">
            <a:spLocks noGrp="1"/>
          </p:cNvSpPr>
          <p:nvPr>
            <p:ph type="dt" idx="10"/>
          </p:nvPr>
        </p:nvSpPr>
        <p:spPr>
          <a:xfrm>
            <a:off x="3251200" y="6173791"/>
            <a:ext cx="284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35" name="Google Shape;235;p85"/>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2800"/>
              <a:buFont typeface="Libre Franklin"/>
              <a:buNone/>
              <a:defRPr sz="2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236" name="Google Shape;236;p85"/>
          <p:cNvCxnSpPr/>
          <p:nvPr/>
        </p:nvCxnSpPr>
        <p:spPr>
          <a:xfrm>
            <a:off x="738194" y="1297384"/>
            <a:ext cx="10715625" cy="0"/>
          </a:xfrm>
          <a:prstGeom prst="straightConnector1">
            <a:avLst/>
          </a:prstGeom>
          <a:noFill/>
          <a:ln w="25400" cap="flat" cmpd="sng">
            <a:solidFill>
              <a:srgbClr val="8A8B8F"/>
            </a:solidFill>
            <a:prstDash val="solid"/>
            <a:round/>
            <a:headEnd type="none" w="sm" len="sm"/>
            <a:tailEnd type="none" w="sm" len="sm"/>
          </a:ln>
        </p:spPr>
      </p:cxnSp>
      <p:sp>
        <p:nvSpPr>
          <p:cNvPr id="237" name="Google Shape;237;p85"/>
          <p:cNvSpPr txBox="1">
            <a:spLocks noGrp="1"/>
          </p:cNvSpPr>
          <p:nvPr>
            <p:ph type="body" idx="1"/>
          </p:nvPr>
        </p:nvSpPr>
        <p:spPr>
          <a:xfrm>
            <a:off x="738189" y="1524000"/>
            <a:ext cx="10715627" cy="4106412"/>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18181"/>
              </a:lnSpc>
              <a:spcBef>
                <a:spcPts val="1000"/>
              </a:spcBef>
              <a:spcAft>
                <a:spcPts val="0"/>
              </a:spcAft>
              <a:buClr>
                <a:srgbClr val="8A8B8F"/>
              </a:buClr>
              <a:buSzPts val="2200"/>
              <a:buFont typeface="Noto Sans Symbols"/>
              <a:buChar char="▪"/>
              <a:defRPr sz="2200" b="0" i="0" u="none" strike="noStrike" cap="none">
                <a:solidFill>
                  <a:schemeClr val="dk1"/>
                </a:solidFill>
                <a:latin typeface="Libre Franklin"/>
                <a:ea typeface="Libre Franklin"/>
                <a:cs typeface="Libre Franklin"/>
                <a:sym typeface="Libre Franklin"/>
              </a:defRPr>
            </a:lvl1pPr>
            <a:lvl2pPr marL="914400" marR="0" lvl="1" indent="-292100" algn="l" rtl="0">
              <a:lnSpc>
                <a:spcPct val="100000"/>
              </a:lnSpc>
              <a:spcBef>
                <a:spcPts val="1000"/>
              </a:spcBef>
              <a:spcAft>
                <a:spcPts val="0"/>
              </a:spcAft>
              <a:buClr>
                <a:srgbClr val="8A8B8F"/>
              </a:buClr>
              <a:buSzPts val="1000"/>
              <a:buFont typeface="Noto Sans Symbols"/>
              <a:buChar char="◻"/>
              <a:defRPr sz="2000" b="0" i="0" u="none" strike="noStrike" cap="none">
                <a:solidFill>
                  <a:schemeClr val="dk1"/>
                </a:solidFill>
                <a:latin typeface="Libre Franklin"/>
                <a:ea typeface="Libre Franklin"/>
                <a:cs typeface="Libre Franklin"/>
                <a:sym typeface="Libre Franklin"/>
              </a:defRPr>
            </a:lvl2pPr>
            <a:lvl3pPr marL="1371600" marR="0" lvl="2" indent="-342900" algn="l" rtl="0">
              <a:lnSpc>
                <a:spcPct val="100000"/>
              </a:lnSpc>
              <a:spcBef>
                <a:spcPts val="10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238" name="Google Shape;238;p85"/>
          <p:cNvSpPr txBox="1">
            <a:spLocks noGrp="1"/>
          </p:cNvSpPr>
          <p:nvPr>
            <p:ph type="ftr" idx="11"/>
          </p:nvPr>
        </p:nvSpPr>
        <p:spPr>
          <a:xfrm>
            <a:off x="6096000" y="6173791"/>
            <a:ext cx="444341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39" name="Google Shape;239;p85"/>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hyperlink" Target="https://www.ers.usda.gov/data-products/food-access-research-atlas/go-to-the-atlas.aspx"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aihd.ku.edu/documents/Frybread.pdf"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foodprint.org/wp-content/uploads/2020/09/2020_09_22_FP_FoodPackagingReport_5FINAL.pdf"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www.foodprocessing.com/top100/202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oig.hhs.gov/oei/reports/oei-06-14-00011.pdf"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www.aljazeera.com/features/2020/10/5/it-was-sheer-hatred-indigenous-peoples-react-to-echaquan-death" TargetMode="External"/><Relationship Id="rId5" Type="http://schemas.openxmlformats.org/officeDocument/2006/relationships/hyperlink" Target="https://www.aclu.org/news/immigrants-rights/immigration-detention-and-coerced-sterilization-history-tragically-repeats-itself/" TargetMode="External"/><Relationship Id="rId4" Type="http://schemas.openxmlformats.org/officeDocument/2006/relationships/hyperlink" Target="https://www.govtrack.us/congress/bills/95/sjres10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usatoday.com/in-depth/news/nation/2020/10/20/native-american-navajo-nation-coronavirus-deaths-underfunded-health-care/5883514002/"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s://www.ncbi.nlm.nih.gov/pmc/articles/PMC722631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mu.edu/steinbrenner/EPA%20Factsheets/indigenous-health-climate-change.pdf"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www.tiktok.com/@ashkiijosh/video/6922161264621800710?source=h5_m&amp;is_copy_url=0&amp;is_from_webapp=v2&amp;sender_device=pc&amp;sender_web_id=6877615790792279558"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canva.com/design/DAEPyQKyaXI/EZ93qiPrt1g_Gwg7ANiSjw/view?utm_content=DAEPyQKyaXI&amp;utm_campaign=designshare&amp;utm_medium=link&amp;utm_source=sharebutton"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s://abcnews.go.com/US/380000-gallons-oil-spill-keystone-pipeline-north-dakota/story?id=66683075"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www.congress.gov/116/meeting/house/110436/documents/HHRG-116-II06-20200205-SD036.pdf" TargetMode="External"/><Relationship Id="rId5" Type="http://schemas.openxmlformats.org/officeDocument/2006/relationships/hyperlink" Target="https://link-springer-com.ezproxy.library.wwu.edu/article/10.1007/s10584-019-02489-4" TargetMode="External"/><Relationship Id="rId4" Type="http://schemas.openxmlformats.org/officeDocument/2006/relationships/hyperlink" Target="http://www.malamamaunakea.org/uploads/management/plans/CMP_2009.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epa.gov/navajo-nation-uranium-cleanup" TargetMode="External"/><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hyperlink" Target="https://www.ojjdp.gov/ojstatbb/crime/JAR_Display.asp?ID=qa05260&amp;selOffenses=1&amp;text=yes"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criticalresistance.org/about/not-so-common-language/" TargetMode="External"/><Relationship Id="rId4" Type="http://schemas.openxmlformats.org/officeDocument/2006/relationships/hyperlink" Target="https://www.prisonpolicy.org/blog/2020/04/22/nativ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2a840442-f49a-45b0-b1a1-7531a7cd3d30.filesusr.com/ugd/6b33f7_c7031acf738f4f05a0bd46bf96486e58.pdf" TargetMode="External"/><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hyperlink" Target="http://anthropology.msu.edu/anp336-us13/2013/07/06/the-great-white-father/"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culture.affinitymagazine.us/does-trauma-porn-really-exis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hyperlink" Target="https://americanindian.si.edu/nk360/navajo/bosque-redondo/bosque-redondo.cshtml" TargetMode="External"/><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image" Target="../media/image38.jpg"/><Relationship Id="rId5" Type="http://schemas.openxmlformats.org/officeDocument/2006/relationships/hyperlink" Target="https://www.facinghistory.org/sites/default/files/publications/Stolen_Lives_1.pdf" TargetMode="External"/><Relationship Id="rId4" Type="http://schemas.openxmlformats.org/officeDocument/2006/relationships/hyperlink" Target="https://digitalcommons.unl.edu/cgi/viewcontent.cgi?article=1009&amp;context=historyfacpub"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nces.ed.gov/fastfacts/display.asp?id=61" TargetMode="External"/><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hyperlink" Target="https://en.wikipedia.org/wiki/File:Well_Cathedral_with_cutnpaste_spires.jpg%23filelink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3" name="Google Shape;253;p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118181"/>
              </a:lnSpc>
              <a:spcBef>
                <a:spcPts val="1000"/>
              </a:spcBef>
              <a:spcAft>
                <a:spcPts val="0"/>
              </a:spcAft>
              <a:buSzPts val="2200"/>
              <a:buNone/>
            </a:pPr>
            <a:r>
              <a:rPr lang="en-US" sz="3700" dirty="0">
                <a:solidFill>
                  <a:schemeClr val="lt1"/>
                </a:solidFill>
                <a:latin typeface="Libre Franklin"/>
                <a:ea typeface="Libre Franklin"/>
                <a:cs typeface="Libre Franklin"/>
                <a:sym typeface="Libre Franklin"/>
              </a:rPr>
              <a:t>The </a:t>
            </a:r>
            <a:r>
              <a:rPr lang="en-US" sz="3700" dirty="0" err="1">
                <a:solidFill>
                  <a:schemeClr val="lt1"/>
                </a:solidFill>
                <a:latin typeface="Libre Franklin"/>
                <a:ea typeface="Libre Franklin"/>
                <a:cs typeface="Libre Franklin"/>
                <a:sym typeface="Libre Franklin"/>
              </a:rPr>
              <a:t>Intersectionality</a:t>
            </a:r>
            <a:r>
              <a:rPr lang="en-US" sz="3700" dirty="0">
                <a:solidFill>
                  <a:schemeClr val="lt1"/>
                </a:solidFill>
                <a:latin typeface="Libre Franklin"/>
                <a:ea typeface="Libre Franklin"/>
                <a:cs typeface="Libre Franklin"/>
                <a:sym typeface="Libre Franklin"/>
              </a:rPr>
              <a:t> of Colonial Systems in the US</a:t>
            </a:r>
            <a:endParaRPr sz="3700" dirty="0">
              <a:solidFill>
                <a:schemeClr val="lt1"/>
              </a:solidFill>
              <a:latin typeface="Libre Franklin"/>
              <a:ea typeface="Libre Franklin"/>
              <a:cs typeface="Libre Franklin"/>
              <a:sym typeface="Libre Franklin"/>
            </a:endParaRPr>
          </a:p>
        </p:txBody>
      </p:sp>
      <p:sp>
        <p:nvSpPr>
          <p:cNvPr id="252" name="Google Shape;252;p2"/>
          <p:cNvSpPr txBox="1">
            <a:spLocks noGrp="1"/>
          </p:cNvSpPr>
          <p:nvPr>
            <p:ph type="title" idx="4294967295"/>
          </p:nvPr>
        </p:nvSpPr>
        <p:spPr>
          <a:xfrm>
            <a:off x="691444" y="362303"/>
            <a:ext cx="10709275" cy="181768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5400"/>
              <a:buFont typeface="Libre Franklin"/>
              <a:buNone/>
            </a:pPr>
            <a:r>
              <a:rPr lang="en-US" sz="5600" dirty="0">
                <a:solidFill>
                  <a:schemeClr val="bg1"/>
                </a:solidFill>
                <a:latin typeface="Libre Franklin"/>
                <a:ea typeface="Libre Franklin"/>
                <a:cs typeface="Libre Franklin"/>
                <a:sym typeface="Libre Franklin"/>
              </a:rPr>
              <a:t>Module #1:</a:t>
            </a:r>
            <a:endParaRPr sz="5600" dirty="0">
              <a:solidFill>
                <a:schemeClr val="bg1"/>
              </a:solidFill>
              <a:latin typeface="Libre Franklin"/>
              <a:ea typeface="Libre Franklin"/>
              <a:cs typeface="Libre Franklin"/>
              <a:sym typeface="Libre Franklin"/>
            </a:endParaRPr>
          </a:p>
        </p:txBody>
      </p:sp>
      <p:sp>
        <p:nvSpPr>
          <p:cNvPr id="254" name="Google Shape;254;p2"/>
          <p:cNvSpPr txBox="1"/>
          <p:nvPr/>
        </p:nvSpPr>
        <p:spPr>
          <a:xfrm>
            <a:off x="10259003" y="6205847"/>
            <a:ext cx="1784464"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Paulette Blanchard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33"/>
        <p:cNvGrpSpPr/>
        <p:nvPr/>
      </p:nvGrpSpPr>
      <p:grpSpPr>
        <a:xfrm>
          <a:off x="0" y="0"/>
          <a:ext cx="0" cy="0"/>
          <a:chOff x="0" y="0"/>
          <a:chExt cx="0" cy="0"/>
        </a:xfrm>
      </p:grpSpPr>
      <p:sp>
        <p:nvSpPr>
          <p:cNvPr id="334" name="Google Shape;334;p3"/>
          <p:cNvSpPr/>
          <p:nvPr/>
        </p:nvSpPr>
        <p:spPr>
          <a:xfrm>
            <a:off x="-1" y="0"/>
            <a:ext cx="12192000" cy="6858000"/>
          </a:xfrm>
          <a:prstGeom prst="rect">
            <a:avLst/>
          </a:prstGeom>
          <a:solidFill>
            <a:schemeClr val="accent1">
              <a:alpha val="72549"/>
            </a:schemeClr>
          </a:solidFill>
          <a:ln w="25400" cap="flat" cmpd="sng">
            <a:solidFill>
              <a:srgbClr val="00577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5" name="Google Shape;335;p3"/>
          <p:cNvSpPr txBox="1">
            <a:spLocks noGrp="1"/>
          </p:cNvSpPr>
          <p:nvPr>
            <p:ph type="title" idx="4294967295"/>
          </p:nvPr>
        </p:nvSpPr>
        <p:spPr>
          <a:xfrm>
            <a:off x="738186" y="3057326"/>
            <a:ext cx="10715627" cy="7433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Libre Franklin"/>
              <a:buNone/>
            </a:pPr>
            <a:r>
              <a:rPr lang="en-US" sz="4200">
                <a:solidFill>
                  <a:schemeClr val="lt2"/>
                </a:solidFill>
                <a:latin typeface="Libre Franklin"/>
                <a:ea typeface="Libre Franklin"/>
                <a:cs typeface="Libre Franklin"/>
                <a:sym typeface="Libre Franklin"/>
              </a:rPr>
              <a:t>Upheld By Federal/State Laws &amp; Policy</a:t>
            </a:r>
            <a:endParaRPr sz="4200">
              <a:solidFill>
                <a:schemeClr val="lt2"/>
              </a:solidFill>
              <a:latin typeface="Libre Franklin"/>
              <a:ea typeface="Libre Franklin"/>
              <a:cs typeface="Libre Franklin"/>
              <a:sym typeface="Libre Franklin"/>
            </a:endParaRPr>
          </a:p>
        </p:txBody>
      </p:sp>
      <p:sp>
        <p:nvSpPr>
          <p:cNvPr id="336" name="Google Shape;336;p3"/>
          <p:cNvSpPr txBox="1">
            <a:spLocks noGrp="1"/>
          </p:cNvSpPr>
          <p:nvPr>
            <p:ph type="body" idx="4294967295"/>
          </p:nvPr>
        </p:nvSpPr>
        <p:spPr>
          <a:xfrm>
            <a:off x="738186" y="861695"/>
            <a:ext cx="3067079" cy="553534"/>
          </a:xfrm>
          <a:prstGeom prst="rect">
            <a:avLst/>
          </a:prstGeom>
          <a:noFill/>
          <a:ln>
            <a:noFill/>
          </a:ln>
        </p:spPr>
        <p:txBody>
          <a:bodyPr spcFirstLastPara="1" wrap="square" lIns="91425" tIns="45700" rIns="91425" bIns="45700" anchor="t" anchorCtr="0">
            <a:normAutofit/>
          </a:bodyPr>
          <a:lstStyle/>
          <a:p>
            <a:pPr marL="0" lvl="0" indent="0" algn="l" rtl="0">
              <a:lnSpc>
                <a:spcPct val="118181"/>
              </a:lnSpc>
              <a:spcBef>
                <a:spcPts val="0"/>
              </a:spcBef>
              <a:spcAft>
                <a:spcPts val="0"/>
              </a:spcAft>
              <a:buSzPts val="2200"/>
              <a:buNone/>
            </a:pPr>
            <a:r>
              <a:rPr lang="en-US" sz="1800">
                <a:solidFill>
                  <a:schemeClr val="lt2"/>
                </a:solidFill>
              </a:rPr>
              <a:t>Indian Removal Act, 1830</a:t>
            </a:r>
            <a:endParaRPr/>
          </a:p>
        </p:txBody>
      </p:sp>
      <p:sp>
        <p:nvSpPr>
          <p:cNvPr id="337" name="Google Shape;337;p3"/>
          <p:cNvSpPr txBox="1"/>
          <p:nvPr/>
        </p:nvSpPr>
        <p:spPr>
          <a:xfrm>
            <a:off x="3519234" y="2001063"/>
            <a:ext cx="3970747" cy="553534"/>
          </a:xfrm>
          <a:prstGeom prst="rect">
            <a:avLst/>
          </a:prstGeom>
          <a:noFill/>
          <a:ln>
            <a:noFill/>
          </a:ln>
        </p:spPr>
        <p:txBody>
          <a:bodyPr spcFirstLastPara="1" wrap="square" lIns="91425" tIns="45700" rIns="91425" bIns="45700" anchor="t" anchorCtr="0">
            <a:normAutofit/>
          </a:bodyPr>
          <a:lstStyle/>
          <a:p>
            <a:pPr marL="0" marR="0" lvl="0" indent="0" algn="l" rtl="0">
              <a:lnSpc>
                <a:spcPct val="162500"/>
              </a:lnSpc>
              <a:spcBef>
                <a:spcPts val="0"/>
              </a:spcBef>
              <a:spcAft>
                <a:spcPts val="0"/>
              </a:spcAft>
              <a:buClr>
                <a:srgbClr val="8A8B8F"/>
              </a:buClr>
              <a:buSzPts val="1600"/>
              <a:buFont typeface="Noto Sans Symbols"/>
              <a:buNone/>
            </a:pPr>
            <a:r>
              <a:rPr lang="en-US" sz="1800" b="0" i="0" u="none" strike="noStrike" cap="none">
                <a:solidFill>
                  <a:schemeClr val="lt1"/>
                </a:solidFill>
                <a:latin typeface="Libre Franklin"/>
                <a:ea typeface="Libre Franklin"/>
                <a:cs typeface="Libre Franklin"/>
                <a:sym typeface="Libre Franklin"/>
              </a:rPr>
              <a:t>The Code of Indian Offenses, 1883</a:t>
            </a:r>
            <a:endParaRPr sz="1400" b="0" i="0" u="none" strike="noStrike" cap="none">
              <a:solidFill>
                <a:srgbClr val="000000"/>
              </a:solidFill>
              <a:latin typeface="Arial"/>
              <a:ea typeface="Arial"/>
              <a:cs typeface="Arial"/>
              <a:sym typeface="Arial"/>
            </a:endParaRPr>
          </a:p>
        </p:txBody>
      </p:sp>
      <p:sp>
        <p:nvSpPr>
          <p:cNvPr id="338" name="Google Shape;338;p3"/>
          <p:cNvSpPr txBox="1"/>
          <p:nvPr/>
        </p:nvSpPr>
        <p:spPr>
          <a:xfrm>
            <a:off x="8074714" y="1261790"/>
            <a:ext cx="3970747" cy="553534"/>
          </a:xfrm>
          <a:prstGeom prst="rect">
            <a:avLst/>
          </a:prstGeom>
          <a:noFill/>
          <a:ln>
            <a:noFill/>
          </a:ln>
        </p:spPr>
        <p:txBody>
          <a:bodyPr spcFirstLastPara="1" wrap="square" lIns="91425" tIns="45700" rIns="91425" bIns="45700" anchor="t" anchorCtr="0">
            <a:normAutofit/>
          </a:bodyPr>
          <a:lstStyle/>
          <a:p>
            <a:pPr marL="0" marR="0" lvl="0" indent="0" algn="l" rtl="0">
              <a:lnSpc>
                <a:spcPct val="162500"/>
              </a:lnSpc>
              <a:spcBef>
                <a:spcPts val="0"/>
              </a:spcBef>
              <a:spcAft>
                <a:spcPts val="0"/>
              </a:spcAft>
              <a:buClr>
                <a:srgbClr val="8A8B8F"/>
              </a:buClr>
              <a:buSzPts val="1600"/>
              <a:buFont typeface="Noto Sans Symbols"/>
              <a:buNone/>
            </a:pPr>
            <a:r>
              <a:rPr lang="en-US" sz="1800" b="0" i="0" u="none" strike="noStrike" cap="none">
                <a:solidFill>
                  <a:schemeClr val="lt1"/>
                </a:solidFill>
                <a:latin typeface="Libre Franklin"/>
                <a:ea typeface="Libre Franklin"/>
                <a:cs typeface="Libre Franklin"/>
                <a:sym typeface="Libre Franklin"/>
              </a:rPr>
              <a:t>Civilization Fund Act, 1819</a:t>
            </a:r>
            <a:endParaRPr sz="1400" b="0" i="0" u="none" strike="noStrike" cap="none">
              <a:solidFill>
                <a:srgbClr val="000000"/>
              </a:solidFill>
              <a:latin typeface="Arial"/>
              <a:ea typeface="Arial"/>
              <a:cs typeface="Arial"/>
              <a:sym typeface="Arial"/>
            </a:endParaRPr>
          </a:p>
        </p:txBody>
      </p:sp>
      <p:sp>
        <p:nvSpPr>
          <p:cNvPr id="339" name="Google Shape;339;p3"/>
          <p:cNvSpPr txBox="1"/>
          <p:nvPr/>
        </p:nvSpPr>
        <p:spPr>
          <a:xfrm>
            <a:off x="834649" y="4065970"/>
            <a:ext cx="3970747" cy="553534"/>
          </a:xfrm>
          <a:prstGeom prst="rect">
            <a:avLst/>
          </a:prstGeom>
          <a:noFill/>
          <a:ln>
            <a:noFill/>
          </a:ln>
        </p:spPr>
        <p:txBody>
          <a:bodyPr spcFirstLastPara="1" wrap="square" lIns="91425" tIns="45700" rIns="91425" bIns="45700" anchor="t" anchorCtr="0">
            <a:normAutofit/>
          </a:bodyPr>
          <a:lstStyle/>
          <a:p>
            <a:pPr marL="0" marR="0" lvl="0" indent="0" algn="l" rtl="0">
              <a:lnSpc>
                <a:spcPct val="162500"/>
              </a:lnSpc>
              <a:spcBef>
                <a:spcPts val="0"/>
              </a:spcBef>
              <a:spcAft>
                <a:spcPts val="0"/>
              </a:spcAft>
              <a:buClr>
                <a:srgbClr val="8A8B8F"/>
              </a:buClr>
              <a:buSzPts val="1600"/>
              <a:buFont typeface="Noto Sans Symbols"/>
              <a:buNone/>
            </a:pPr>
            <a:r>
              <a:rPr lang="en-US" sz="1800" b="0" i="0" u="none" strike="noStrike" cap="none">
                <a:solidFill>
                  <a:schemeClr val="lt1"/>
                </a:solidFill>
                <a:latin typeface="Libre Franklin"/>
                <a:ea typeface="Libre Franklin"/>
                <a:cs typeface="Libre Franklin"/>
                <a:sym typeface="Libre Franklin"/>
              </a:rPr>
              <a:t>Dawe’s Act, 1887</a:t>
            </a:r>
            <a:endParaRPr sz="1400" b="0" i="0" u="none" strike="noStrike" cap="none">
              <a:solidFill>
                <a:srgbClr val="000000"/>
              </a:solidFill>
              <a:latin typeface="Arial"/>
              <a:ea typeface="Arial"/>
              <a:cs typeface="Arial"/>
              <a:sym typeface="Arial"/>
            </a:endParaRPr>
          </a:p>
        </p:txBody>
      </p:sp>
      <p:sp>
        <p:nvSpPr>
          <p:cNvPr id="340" name="Google Shape;340;p3"/>
          <p:cNvSpPr txBox="1"/>
          <p:nvPr/>
        </p:nvSpPr>
        <p:spPr>
          <a:xfrm>
            <a:off x="4103078" y="4517894"/>
            <a:ext cx="3798276" cy="1062292"/>
          </a:xfrm>
          <a:prstGeom prst="rect">
            <a:avLst/>
          </a:prstGeom>
          <a:noFill/>
          <a:ln>
            <a:noFill/>
          </a:ln>
        </p:spPr>
        <p:txBody>
          <a:bodyPr spcFirstLastPara="1" wrap="square" lIns="91425" tIns="45700" rIns="91425" bIns="45700" anchor="t" anchorCtr="0">
            <a:normAutofit/>
          </a:bodyPr>
          <a:lstStyle/>
          <a:p>
            <a:pPr marL="0" marR="0" lvl="0" indent="0" algn="ctr" rtl="0">
              <a:lnSpc>
                <a:spcPct val="162500"/>
              </a:lnSpc>
              <a:spcBef>
                <a:spcPts val="0"/>
              </a:spcBef>
              <a:spcAft>
                <a:spcPts val="0"/>
              </a:spcAft>
              <a:buClr>
                <a:srgbClr val="8A8B8F"/>
              </a:buClr>
              <a:buSzPts val="1600"/>
              <a:buFont typeface="Noto Sans Symbols"/>
              <a:buNone/>
            </a:pPr>
            <a:r>
              <a:rPr lang="en-US" sz="1800" b="0" i="0" u="none" strike="noStrike" cap="none">
                <a:solidFill>
                  <a:schemeClr val="lt1"/>
                </a:solidFill>
                <a:latin typeface="Libre Franklin"/>
                <a:ea typeface="Libre Franklin"/>
                <a:cs typeface="Libre Franklin"/>
                <a:sym typeface="Libre Franklin"/>
              </a:rPr>
              <a:t>Establishment of the Bureau of Indian Affairs, 1824</a:t>
            </a:r>
            <a:endParaRPr sz="1400" b="0" i="0" u="none" strike="noStrike" cap="none">
              <a:solidFill>
                <a:srgbClr val="000000"/>
              </a:solidFill>
              <a:latin typeface="Arial"/>
              <a:ea typeface="Arial"/>
              <a:cs typeface="Arial"/>
              <a:sym typeface="Arial"/>
            </a:endParaRPr>
          </a:p>
        </p:txBody>
      </p:sp>
      <p:sp>
        <p:nvSpPr>
          <p:cNvPr id="341" name="Google Shape;341;p3"/>
          <p:cNvSpPr txBox="1"/>
          <p:nvPr/>
        </p:nvSpPr>
        <p:spPr>
          <a:xfrm>
            <a:off x="7807569" y="3628138"/>
            <a:ext cx="4161692" cy="1062292"/>
          </a:xfrm>
          <a:prstGeom prst="rect">
            <a:avLst/>
          </a:prstGeom>
          <a:noFill/>
          <a:ln>
            <a:noFill/>
          </a:ln>
        </p:spPr>
        <p:txBody>
          <a:bodyPr spcFirstLastPara="1" wrap="square" lIns="91425" tIns="45700" rIns="91425" bIns="45700" anchor="t" anchorCtr="0">
            <a:normAutofit/>
          </a:bodyPr>
          <a:lstStyle/>
          <a:p>
            <a:pPr marL="0" marR="0" lvl="0" indent="0" algn="ctr" rtl="0">
              <a:lnSpc>
                <a:spcPct val="162500"/>
              </a:lnSpc>
              <a:spcBef>
                <a:spcPts val="0"/>
              </a:spcBef>
              <a:spcAft>
                <a:spcPts val="0"/>
              </a:spcAft>
              <a:buClr>
                <a:srgbClr val="8A8B8F"/>
              </a:buClr>
              <a:buSzPts val="1600"/>
              <a:buFont typeface="Noto Sans Symbols"/>
              <a:buNone/>
            </a:pPr>
            <a:r>
              <a:rPr lang="en-US" sz="1800" b="0" i="0" u="none" strike="noStrike" cap="none">
                <a:solidFill>
                  <a:schemeClr val="lt1"/>
                </a:solidFill>
                <a:latin typeface="Libre Franklin"/>
                <a:ea typeface="Libre Franklin"/>
                <a:cs typeface="Libre Franklin"/>
                <a:sym typeface="Libre Franklin"/>
              </a:rPr>
              <a:t>House Concurrent Resolution 108, 1953</a:t>
            </a:r>
            <a:endParaRPr sz="1400" b="0" i="0" u="none" strike="noStrike" cap="none">
              <a:solidFill>
                <a:srgbClr val="000000"/>
              </a:solidFill>
              <a:latin typeface="Arial"/>
              <a:ea typeface="Arial"/>
              <a:cs typeface="Arial"/>
              <a:sym typeface="Arial"/>
            </a:endParaRPr>
          </a:p>
        </p:txBody>
      </p:sp>
      <p:sp>
        <p:nvSpPr>
          <p:cNvPr id="342" name="Google Shape;342;p3"/>
          <p:cNvSpPr txBox="1"/>
          <p:nvPr/>
        </p:nvSpPr>
        <p:spPr>
          <a:xfrm>
            <a:off x="983673" y="5795984"/>
            <a:ext cx="4161692" cy="796443"/>
          </a:xfrm>
          <a:prstGeom prst="rect">
            <a:avLst/>
          </a:prstGeom>
          <a:noFill/>
          <a:ln>
            <a:noFill/>
          </a:ln>
        </p:spPr>
        <p:txBody>
          <a:bodyPr spcFirstLastPara="1" wrap="square" lIns="91425" tIns="45700" rIns="91425" bIns="45700" anchor="t" anchorCtr="0">
            <a:normAutofit/>
          </a:bodyPr>
          <a:lstStyle/>
          <a:p>
            <a:pPr marL="0" marR="0" lvl="0" indent="0" algn="ctr" rtl="0">
              <a:lnSpc>
                <a:spcPct val="162500"/>
              </a:lnSpc>
              <a:spcBef>
                <a:spcPts val="0"/>
              </a:spcBef>
              <a:spcAft>
                <a:spcPts val="0"/>
              </a:spcAft>
              <a:buClr>
                <a:srgbClr val="8A8B8F"/>
              </a:buClr>
              <a:buSzPts val="1600"/>
              <a:buFont typeface="Noto Sans Symbols"/>
              <a:buNone/>
            </a:pPr>
            <a:r>
              <a:rPr lang="en-US" sz="1800" b="0" i="0" u="none" strike="noStrike" cap="none">
                <a:solidFill>
                  <a:schemeClr val="lt1"/>
                </a:solidFill>
                <a:latin typeface="Libre Franklin"/>
                <a:ea typeface="Libre Franklin"/>
                <a:cs typeface="Libre Franklin"/>
                <a:sym typeface="Libre Franklin"/>
              </a:rPr>
              <a:t>Public Law 280</a:t>
            </a:r>
            <a:endParaRPr sz="1400" b="0" i="0" u="none" strike="noStrike" cap="none">
              <a:solidFill>
                <a:srgbClr val="000000"/>
              </a:solidFill>
              <a:latin typeface="Arial"/>
              <a:ea typeface="Arial"/>
              <a:cs typeface="Arial"/>
              <a:sym typeface="Arial"/>
            </a:endParaRPr>
          </a:p>
        </p:txBody>
      </p:sp>
      <p:sp>
        <p:nvSpPr>
          <p:cNvPr id="343" name="Google Shape;343;p3"/>
          <p:cNvSpPr txBox="1"/>
          <p:nvPr/>
        </p:nvSpPr>
        <p:spPr>
          <a:xfrm>
            <a:off x="7292121" y="5580186"/>
            <a:ext cx="4161692" cy="796443"/>
          </a:xfrm>
          <a:prstGeom prst="rect">
            <a:avLst/>
          </a:prstGeom>
          <a:noFill/>
          <a:ln>
            <a:noFill/>
          </a:ln>
        </p:spPr>
        <p:txBody>
          <a:bodyPr spcFirstLastPara="1" wrap="square" lIns="91425" tIns="45700" rIns="91425" bIns="45700" anchor="t" anchorCtr="0">
            <a:normAutofit/>
          </a:bodyPr>
          <a:lstStyle/>
          <a:p>
            <a:pPr marL="0" marR="0" lvl="0" indent="0" algn="ctr" rtl="0">
              <a:lnSpc>
                <a:spcPct val="162500"/>
              </a:lnSpc>
              <a:spcBef>
                <a:spcPts val="0"/>
              </a:spcBef>
              <a:spcAft>
                <a:spcPts val="0"/>
              </a:spcAft>
              <a:buClr>
                <a:srgbClr val="8A8B8F"/>
              </a:buClr>
              <a:buSzPts val="1600"/>
              <a:buFont typeface="Noto Sans Symbols"/>
              <a:buNone/>
            </a:pPr>
            <a:r>
              <a:rPr lang="en-US" sz="1800" b="0" i="0" u="none" strike="noStrike" cap="none">
                <a:solidFill>
                  <a:schemeClr val="lt1"/>
                </a:solidFill>
                <a:latin typeface="Libre Franklin"/>
                <a:ea typeface="Libre Franklin"/>
                <a:cs typeface="Libre Franklin"/>
                <a:sym typeface="Libre Franklin"/>
              </a:rPr>
              <a:t>Public Law 115-97</a:t>
            </a:r>
            <a:endParaRPr sz="1400" b="0" i="0" u="none" strike="noStrike" cap="none">
              <a:solidFill>
                <a:srgbClr val="000000"/>
              </a:solidFill>
              <a:latin typeface="Arial"/>
              <a:ea typeface="Arial"/>
              <a:cs typeface="Arial"/>
              <a:sym typeface="Arial"/>
            </a:endParaRPr>
          </a:p>
        </p:txBody>
      </p:sp>
      <p:sp>
        <p:nvSpPr>
          <p:cNvPr id="344" name="Google Shape;344;p3"/>
          <p:cNvSpPr txBox="1"/>
          <p:nvPr/>
        </p:nvSpPr>
        <p:spPr>
          <a:xfrm>
            <a:off x="10704092" y="6119336"/>
            <a:ext cx="1487908" cy="7386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Cameron Smith</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Aug. 11, 2020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4"/>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5288"/>
              </a:buClr>
              <a:buSzPts val="2800"/>
              <a:buFont typeface="Libre Franklin"/>
              <a:buNone/>
            </a:pPr>
            <a:r>
              <a:rPr lang="en-US"/>
              <a:t>Manifestations of Colonization</a:t>
            </a:r>
            <a:endParaRPr/>
          </a:p>
        </p:txBody>
      </p:sp>
      <p:sp>
        <p:nvSpPr>
          <p:cNvPr id="351" name="Google Shape;351;p44"/>
          <p:cNvSpPr txBox="1">
            <a:spLocks noGrp="1"/>
          </p:cNvSpPr>
          <p:nvPr>
            <p:ph type="body" idx="2"/>
          </p:nvPr>
        </p:nvSpPr>
        <p:spPr>
          <a:xfrm>
            <a:off x="738186" y="5325814"/>
            <a:ext cx="10715700" cy="743400"/>
          </a:xfrm>
          <a:prstGeom prst="rect">
            <a:avLst/>
          </a:prstGeom>
          <a:noFill/>
          <a:ln>
            <a:noFill/>
          </a:ln>
        </p:spPr>
        <p:txBody>
          <a:bodyPr spcFirstLastPara="1" wrap="square" lIns="91425" tIns="45700" rIns="91425" bIns="45700" anchor="b" anchorCtr="0">
            <a:noAutofit/>
          </a:bodyPr>
          <a:lstStyle/>
          <a:p>
            <a:pPr marL="0" lvl="0" indent="0" algn="ctr" rtl="0">
              <a:lnSpc>
                <a:spcPct val="130000"/>
              </a:lnSpc>
              <a:spcBef>
                <a:spcPts val="0"/>
              </a:spcBef>
              <a:spcAft>
                <a:spcPts val="0"/>
              </a:spcAft>
              <a:buSzPts val="2000"/>
              <a:buNone/>
            </a:pPr>
            <a:r>
              <a:rPr lang="en-US">
                <a:latin typeface="Libre Franklin"/>
                <a:ea typeface="Libre Franklin"/>
                <a:cs typeface="Libre Franklin"/>
                <a:sym typeface="Libre Franklin"/>
              </a:rPr>
              <a:t>These intersections directly impact Indigenous communities’ access to Life, Liberty, and the Pursuit of Happiness</a:t>
            </a:r>
            <a:endParaRPr>
              <a:latin typeface="Libre Franklin"/>
              <a:ea typeface="Libre Franklin"/>
              <a:cs typeface="Libre Franklin"/>
              <a:sym typeface="Libre Franklin"/>
            </a:endParaRPr>
          </a:p>
        </p:txBody>
      </p:sp>
      <p:sp>
        <p:nvSpPr>
          <p:cNvPr id="352" name="Google Shape;352;p44"/>
          <p:cNvSpPr txBox="1">
            <a:spLocks noGrp="1"/>
          </p:cNvSpPr>
          <p:nvPr>
            <p:ph type="body" idx="1"/>
          </p:nvPr>
        </p:nvSpPr>
        <p:spPr>
          <a:xfrm>
            <a:off x="4923512" y="2657898"/>
            <a:ext cx="2344975" cy="2114167"/>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0"/>
              </a:spcBef>
              <a:spcAft>
                <a:spcPts val="0"/>
              </a:spcAft>
              <a:buSzPts val="2000"/>
              <a:buChar char="▪"/>
            </a:pPr>
            <a:r>
              <a:rPr lang="en-US" sz="1800"/>
              <a:t>Nutrition</a:t>
            </a:r>
            <a:endParaRPr/>
          </a:p>
          <a:p>
            <a:pPr marL="342900" lvl="0" indent="-342900" algn="l" rtl="0">
              <a:lnSpc>
                <a:spcPct val="120000"/>
              </a:lnSpc>
              <a:spcBef>
                <a:spcPts val="0"/>
              </a:spcBef>
              <a:spcAft>
                <a:spcPts val="0"/>
              </a:spcAft>
              <a:buSzPts val="2000"/>
              <a:buChar char="▪"/>
            </a:pPr>
            <a:r>
              <a:rPr lang="en-US" sz="1800"/>
              <a:t>Healthcare</a:t>
            </a:r>
            <a:endParaRPr/>
          </a:p>
          <a:p>
            <a:pPr marL="342900" lvl="0" indent="-342900" algn="l" rtl="0">
              <a:lnSpc>
                <a:spcPct val="120000"/>
              </a:lnSpc>
              <a:spcBef>
                <a:spcPts val="0"/>
              </a:spcBef>
              <a:spcAft>
                <a:spcPts val="0"/>
              </a:spcAft>
              <a:buSzPts val="2000"/>
              <a:buChar char="▪"/>
            </a:pPr>
            <a:r>
              <a:rPr lang="en-US" sz="1800"/>
              <a:t>Treaties</a:t>
            </a:r>
            <a:endParaRPr/>
          </a:p>
          <a:p>
            <a:pPr marL="342900" lvl="0" indent="-342900" algn="l" rtl="0">
              <a:lnSpc>
                <a:spcPct val="120000"/>
              </a:lnSpc>
              <a:spcBef>
                <a:spcPts val="0"/>
              </a:spcBef>
              <a:spcAft>
                <a:spcPts val="0"/>
              </a:spcAft>
              <a:buSzPts val="2000"/>
              <a:buChar char="▪"/>
            </a:pPr>
            <a:r>
              <a:rPr lang="en-US" sz="1800"/>
              <a:t>Imprisonment</a:t>
            </a:r>
            <a:endParaRPr/>
          </a:p>
          <a:p>
            <a:pPr marL="342900" lvl="0" indent="-342900" algn="l" rtl="0">
              <a:lnSpc>
                <a:spcPct val="120000"/>
              </a:lnSpc>
              <a:spcBef>
                <a:spcPts val="0"/>
              </a:spcBef>
              <a:spcAft>
                <a:spcPts val="0"/>
              </a:spcAft>
              <a:buSzPts val="2000"/>
              <a:buChar char="▪"/>
            </a:pPr>
            <a:r>
              <a:rPr lang="en-US" sz="1800"/>
              <a:t>Education Access</a:t>
            </a:r>
            <a:endParaRPr/>
          </a:p>
          <a:p>
            <a:pPr marL="342900" lvl="0" indent="-342900" algn="l" rtl="0">
              <a:lnSpc>
                <a:spcPct val="120000"/>
              </a:lnSpc>
              <a:spcBef>
                <a:spcPts val="0"/>
              </a:spcBef>
              <a:spcAft>
                <a:spcPts val="0"/>
              </a:spcAft>
              <a:buSzPts val="2000"/>
              <a:buChar char="▪"/>
            </a:pPr>
            <a:r>
              <a:rPr lang="en-US" sz="1800"/>
              <a:t>Labor Access</a:t>
            </a:r>
            <a:endParaRPr/>
          </a:p>
        </p:txBody>
      </p:sp>
      <p:sp>
        <p:nvSpPr>
          <p:cNvPr id="354" name="Google Shape;354;p44"/>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355" name="Google Shape;355;p44"/>
          <p:cNvSpPr txBox="1"/>
          <p:nvPr/>
        </p:nvSpPr>
        <p:spPr>
          <a:xfrm>
            <a:off x="8897822" y="3289503"/>
            <a:ext cx="2555991" cy="65521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8A8B8F"/>
              </a:buClr>
              <a:buSzPts val="2000"/>
              <a:buFont typeface="Noto Sans Symbols"/>
              <a:buNone/>
            </a:pPr>
            <a:r>
              <a:rPr lang="en-US" sz="1800" b="0" i="0" u="none" strike="noStrike" cap="none">
                <a:solidFill>
                  <a:schemeClr val="dk1"/>
                </a:solidFill>
                <a:latin typeface="Libre Franklin"/>
                <a:ea typeface="Libre Franklin"/>
                <a:cs typeface="Libre Franklin"/>
                <a:sym typeface="Libre Franklin"/>
              </a:rPr>
              <a:t>Federal Law &amp; Policy</a:t>
            </a:r>
            <a:endParaRPr sz="1400" b="0" i="0" u="none" strike="noStrike" cap="none">
              <a:solidFill>
                <a:srgbClr val="000000"/>
              </a:solidFill>
              <a:latin typeface="Arial"/>
              <a:ea typeface="Arial"/>
              <a:cs typeface="Arial"/>
              <a:sym typeface="Arial"/>
            </a:endParaRPr>
          </a:p>
        </p:txBody>
      </p:sp>
      <p:sp>
        <p:nvSpPr>
          <p:cNvPr id="356" name="Google Shape;356;p44"/>
          <p:cNvSpPr txBox="1"/>
          <p:nvPr/>
        </p:nvSpPr>
        <p:spPr>
          <a:xfrm>
            <a:off x="1031261" y="3296235"/>
            <a:ext cx="2555991" cy="65521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8A8B8F"/>
              </a:buClr>
              <a:buSzPts val="2000"/>
              <a:buFont typeface="Noto Sans Symbols"/>
              <a:buNone/>
            </a:pPr>
            <a:r>
              <a:rPr lang="en-US" sz="1800" b="0" i="0" u="none" strike="noStrike" cap="none">
                <a:solidFill>
                  <a:schemeClr val="dk1"/>
                </a:solidFill>
                <a:latin typeface="Libre Franklin"/>
                <a:ea typeface="Libre Franklin"/>
                <a:cs typeface="Libre Franklin"/>
                <a:sym typeface="Libre Franklin"/>
              </a:rPr>
              <a:t>Capitalism</a:t>
            </a:r>
            <a:endParaRPr sz="1400" b="0" i="0" u="none" strike="noStrike" cap="none">
              <a:solidFill>
                <a:srgbClr val="000000"/>
              </a:solidFill>
              <a:latin typeface="Arial"/>
              <a:ea typeface="Arial"/>
              <a:cs typeface="Arial"/>
              <a:sym typeface="Arial"/>
            </a:endParaRPr>
          </a:p>
        </p:txBody>
      </p:sp>
      <p:sp>
        <p:nvSpPr>
          <p:cNvPr id="357" name="Google Shape;357;p44"/>
          <p:cNvSpPr txBox="1"/>
          <p:nvPr/>
        </p:nvSpPr>
        <p:spPr>
          <a:xfrm>
            <a:off x="4524928" y="1430711"/>
            <a:ext cx="2555991" cy="65521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8A8B8F"/>
              </a:buClr>
              <a:buSzPts val="2000"/>
              <a:buFont typeface="Noto Sans Symbols"/>
              <a:buNone/>
            </a:pPr>
            <a:r>
              <a:rPr lang="en-US" sz="1800" b="0" i="0" u="none" strike="noStrike" cap="none">
                <a:solidFill>
                  <a:schemeClr val="dk1"/>
                </a:solidFill>
                <a:latin typeface="Libre Franklin"/>
                <a:ea typeface="Libre Franklin"/>
                <a:cs typeface="Libre Franklin"/>
                <a:sym typeface="Libre Franklin"/>
              </a:rPr>
              <a:t>Imperialism</a:t>
            </a:r>
            <a:endParaRPr sz="1400" b="0" i="0" u="none" strike="noStrike" cap="none">
              <a:solidFill>
                <a:srgbClr val="000000"/>
              </a:solidFill>
              <a:latin typeface="Arial"/>
              <a:ea typeface="Arial"/>
              <a:cs typeface="Arial"/>
              <a:sym typeface="Arial"/>
            </a:endParaRPr>
          </a:p>
        </p:txBody>
      </p:sp>
      <p:cxnSp>
        <p:nvCxnSpPr>
          <p:cNvPr id="358" name="Google Shape;358;p44"/>
          <p:cNvCxnSpPr/>
          <p:nvPr/>
        </p:nvCxnSpPr>
        <p:spPr>
          <a:xfrm>
            <a:off x="5802923" y="1868144"/>
            <a:ext cx="0" cy="731520"/>
          </a:xfrm>
          <a:prstGeom prst="straightConnector1">
            <a:avLst/>
          </a:prstGeom>
          <a:noFill/>
          <a:ln w="38100" cap="flat" cmpd="sng">
            <a:solidFill>
              <a:schemeClr val="accent5"/>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359" name="Google Shape;359;p44"/>
          <p:cNvCxnSpPr/>
          <p:nvPr/>
        </p:nvCxnSpPr>
        <p:spPr>
          <a:xfrm>
            <a:off x="2414950" y="3522784"/>
            <a:ext cx="1981202" cy="0"/>
          </a:xfrm>
          <a:prstGeom prst="straightConnector1">
            <a:avLst/>
          </a:prstGeom>
          <a:noFill/>
          <a:ln w="38100" cap="flat" cmpd="sng">
            <a:solidFill>
              <a:schemeClr val="accent5"/>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360" name="Google Shape;360;p44"/>
          <p:cNvCxnSpPr/>
          <p:nvPr/>
        </p:nvCxnSpPr>
        <p:spPr>
          <a:xfrm rot="10800000">
            <a:off x="7268488" y="3522784"/>
            <a:ext cx="1523820" cy="0"/>
          </a:xfrm>
          <a:prstGeom prst="straightConnector1">
            <a:avLst/>
          </a:prstGeom>
          <a:noFill/>
          <a:ln w="38100" cap="flat" cmpd="sng">
            <a:solidFill>
              <a:schemeClr val="accent5"/>
            </a:solidFill>
            <a:prstDash val="solid"/>
            <a:round/>
            <a:headEnd type="none" w="sm" len="sm"/>
            <a:tailEnd type="triangle" w="med" len="med"/>
          </a:ln>
          <a:effectLst>
            <a:outerShdw blurRad="40000" dist="20000" dir="5400000" rotWithShape="0">
              <a:srgbClr val="000000">
                <a:alpha val="37254"/>
              </a:srgbClr>
            </a:outerShdw>
          </a:effec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5"/>
          <p:cNvSpPr txBox="1">
            <a:spLocks noGrp="1"/>
          </p:cNvSpPr>
          <p:nvPr>
            <p:ph type="title" idx="4294967295"/>
          </p:nvPr>
        </p:nvSpPr>
        <p:spPr>
          <a:xfrm>
            <a:off x="671807" y="3429000"/>
            <a:ext cx="10848386" cy="13778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2800"/>
              <a:buFont typeface="Libre Franklin"/>
              <a:buNone/>
            </a:pPr>
            <a:r>
              <a:rPr lang="en-US" sz="6500">
                <a:solidFill>
                  <a:schemeClr val="lt2"/>
                </a:solidFill>
              </a:rPr>
              <a:t>Nutrition</a:t>
            </a:r>
            <a:endParaRPr/>
          </a:p>
        </p:txBody>
      </p:sp>
      <p:sp>
        <p:nvSpPr>
          <p:cNvPr id="366" name="Google Shape;366;p45"/>
          <p:cNvSpPr txBox="1"/>
          <p:nvPr/>
        </p:nvSpPr>
        <p:spPr>
          <a:xfrm>
            <a:off x="10667223" y="6119336"/>
            <a:ext cx="1524777" cy="7386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Melanie Hughes</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Oct. 13, 2017</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6"/>
          <p:cNvSpPr txBox="1">
            <a:spLocks noGrp="1"/>
          </p:cNvSpPr>
          <p:nvPr>
            <p:ph type="sldNum" idx="12"/>
          </p:nvPr>
        </p:nvSpPr>
        <p:spPr>
          <a:xfrm>
            <a:off x="10973753" y="627666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372" name="Google Shape;372;p46"/>
          <p:cNvSpPr txBox="1">
            <a:spLocks noGrp="1"/>
          </p:cNvSpPr>
          <p:nvPr>
            <p:ph type="body" idx="4294967295"/>
          </p:nvPr>
        </p:nvSpPr>
        <p:spPr>
          <a:xfrm>
            <a:off x="6619773" y="1718126"/>
            <a:ext cx="5268383" cy="4192817"/>
          </a:xfrm>
          <a:prstGeom prst="rect">
            <a:avLst/>
          </a:prstGeom>
          <a:noFill/>
          <a:ln>
            <a:noFill/>
          </a:ln>
        </p:spPr>
        <p:txBody>
          <a:bodyPr spcFirstLastPara="1" wrap="square" lIns="91425" tIns="45700" rIns="91425" bIns="45700" anchor="t" anchorCtr="0">
            <a:noAutofit/>
          </a:bodyPr>
          <a:lstStyle/>
          <a:p>
            <a:pPr marL="457200" lvl="0" indent="-368300" algn="l" rtl="0">
              <a:lnSpc>
                <a:spcPct val="118181"/>
              </a:lnSpc>
              <a:spcBef>
                <a:spcPts val="0"/>
              </a:spcBef>
              <a:spcAft>
                <a:spcPts val="0"/>
              </a:spcAft>
              <a:buSzPts val="2200"/>
              <a:buChar char="▪"/>
            </a:pPr>
            <a:r>
              <a:rPr lang="en-US" sz="2150">
                <a:latin typeface="Libre Franklin"/>
                <a:ea typeface="Libre Franklin"/>
                <a:cs typeface="Libre Franklin"/>
                <a:sym typeface="Libre Franklin"/>
              </a:rPr>
              <a:t>Heavily Place-Based! For example…</a:t>
            </a:r>
            <a:endParaRPr/>
          </a:p>
          <a:p>
            <a:pPr marL="914400" lvl="1" indent="-292100" algn="l" rtl="0">
              <a:lnSpc>
                <a:spcPct val="100000"/>
              </a:lnSpc>
              <a:spcBef>
                <a:spcPts val="600"/>
              </a:spcBef>
              <a:spcAft>
                <a:spcPts val="0"/>
              </a:spcAft>
              <a:buSzPts val="1000"/>
              <a:buChar char="◻"/>
            </a:pPr>
            <a:r>
              <a:rPr lang="en-US" sz="1950">
                <a:latin typeface="Libre Franklin"/>
                <a:ea typeface="Libre Franklin"/>
                <a:cs typeface="Libre Franklin"/>
                <a:sym typeface="Libre Franklin"/>
              </a:rPr>
              <a:t>Cherokee Region: corn, squash, beans, greens, fruits/berries, game, etc.</a:t>
            </a:r>
            <a:endParaRPr/>
          </a:p>
          <a:p>
            <a:pPr marL="914400" lvl="1" indent="-292100" algn="l" rtl="0">
              <a:lnSpc>
                <a:spcPct val="100000"/>
              </a:lnSpc>
              <a:spcBef>
                <a:spcPts val="600"/>
              </a:spcBef>
              <a:spcAft>
                <a:spcPts val="0"/>
              </a:spcAft>
              <a:buSzPts val="1000"/>
              <a:buChar char="◻"/>
            </a:pPr>
            <a:r>
              <a:rPr lang="en-US" sz="1950">
                <a:latin typeface="Libre Franklin"/>
                <a:ea typeface="Libre Franklin"/>
                <a:cs typeface="Libre Franklin"/>
                <a:sym typeface="Libre Franklin"/>
              </a:rPr>
              <a:t>Alaska Native: Seafood, game, marine mammals, greens, berries, birds, etc.</a:t>
            </a:r>
            <a:endParaRPr/>
          </a:p>
          <a:p>
            <a:pPr marL="914400" lvl="1" indent="-292100" algn="l" rtl="0">
              <a:lnSpc>
                <a:spcPct val="100000"/>
              </a:lnSpc>
              <a:spcBef>
                <a:spcPts val="600"/>
              </a:spcBef>
              <a:spcAft>
                <a:spcPts val="0"/>
              </a:spcAft>
              <a:buSzPts val="1000"/>
              <a:buChar char="◻"/>
            </a:pPr>
            <a:r>
              <a:rPr lang="en-US" sz="1950">
                <a:latin typeface="Libre Franklin"/>
                <a:ea typeface="Libre Franklin"/>
                <a:cs typeface="Libre Franklin"/>
                <a:sym typeface="Libre Franklin"/>
              </a:rPr>
              <a:t>Hawaiʻi: Kalo, coconut, fish, pigs, breadfruit, candlenut, seaweed, etc.</a:t>
            </a:r>
            <a:endParaRPr/>
          </a:p>
          <a:p>
            <a:pPr marL="457200" lvl="0" indent="-368300" algn="l" rtl="0">
              <a:lnSpc>
                <a:spcPct val="118181"/>
              </a:lnSpc>
              <a:spcBef>
                <a:spcPts val="600"/>
              </a:spcBef>
              <a:spcAft>
                <a:spcPts val="600"/>
              </a:spcAft>
              <a:buSzPts val="2200"/>
              <a:buChar char="▪"/>
            </a:pPr>
            <a:r>
              <a:rPr lang="en-US" sz="2150">
                <a:latin typeface="Libre Franklin"/>
                <a:ea typeface="Libre Franklin"/>
                <a:cs typeface="Libre Franklin"/>
                <a:sym typeface="Libre Franklin"/>
              </a:rPr>
              <a:t>Diets could be seasonal and were rich in nutrients needed for locational survival.</a:t>
            </a:r>
            <a:endParaRPr/>
          </a:p>
        </p:txBody>
      </p:sp>
      <p:sp>
        <p:nvSpPr>
          <p:cNvPr id="373" name="Google Shape;373;p46"/>
          <p:cNvSpPr txBox="1">
            <a:spLocks noGrp="1"/>
          </p:cNvSpPr>
          <p:nvPr>
            <p:ph type="title"/>
          </p:nvPr>
        </p:nvSpPr>
        <p:spPr>
          <a:xfrm>
            <a:off x="6619773" y="946336"/>
            <a:ext cx="4833555" cy="802746"/>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sz="3200">
                <a:latin typeface="Libre Franklin"/>
                <a:ea typeface="Libre Franklin"/>
                <a:cs typeface="Libre Franklin"/>
                <a:sym typeface="Libre Franklin"/>
              </a:rPr>
              <a:t>Pre-Contact Diet</a:t>
            </a:r>
            <a:endParaRPr/>
          </a:p>
        </p:txBody>
      </p:sp>
      <p:sp>
        <p:nvSpPr>
          <p:cNvPr id="374" name="Google Shape;374;p46"/>
          <p:cNvSpPr txBox="1"/>
          <p:nvPr/>
        </p:nvSpPr>
        <p:spPr>
          <a:xfrm>
            <a:off x="6170108" y="6089891"/>
            <a:ext cx="130195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dk2"/>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dk2"/>
                </a:solidFill>
                <a:latin typeface="Libre Franklin"/>
                <a:ea typeface="Libre Franklin"/>
                <a:cs typeface="Libre Franklin"/>
                <a:sym typeface="Libre Franklin"/>
              </a:rPr>
              <a:t>Sunira Moses</a:t>
            </a:r>
            <a:endParaRPr/>
          </a:p>
          <a:p>
            <a:pPr marL="0" marR="0" lvl="0" indent="0" algn="l" rtl="0">
              <a:lnSpc>
                <a:spcPct val="100000"/>
              </a:lnSpc>
              <a:spcBef>
                <a:spcPts val="0"/>
              </a:spcBef>
              <a:spcAft>
                <a:spcPts val="0"/>
              </a:spcAft>
              <a:buNone/>
            </a:pPr>
            <a:r>
              <a:rPr lang="en-US" sz="1400" b="0" i="1" u="none" strike="noStrike" cap="none">
                <a:solidFill>
                  <a:schemeClr val="dk2"/>
                </a:solidFill>
                <a:latin typeface="Libre Franklin"/>
                <a:ea typeface="Libre Franklin"/>
                <a:cs typeface="Libre Franklin"/>
                <a:sym typeface="Libre Franklin"/>
              </a:rPr>
              <a:t>Oct. 2, 2020</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6A94"/>
        </a:solidFill>
        <a:effectLst/>
      </p:bgPr>
    </p:bg>
    <p:spTree>
      <p:nvGrpSpPr>
        <p:cNvPr id="1" name="Shape 379"/>
        <p:cNvGrpSpPr/>
        <p:nvPr/>
      </p:nvGrpSpPr>
      <p:grpSpPr>
        <a:xfrm>
          <a:off x="0" y="0"/>
          <a:ext cx="0" cy="0"/>
          <a:chOff x="0" y="0"/>
          <a:chExt cx="0" cy="0"/>
        </a:xfrm>
      </p:grpSpPr>
      <p:sp>
        <p:nvSpPr>
          <p:cNvPr id="380" name="Google Shape;380;p47"/>
          <p:cNvSpPr txBox="1">
            <a:spLocks noGrp="1"/>
          </p:cNvSpPr>
          <p:nvPr>
            <p:ph type="sldNum" idx="12"/>
          </p:nvPr>
        </p:nvSpPr>
        <p:spPr>
          <a:xfrm>
            <a:off x="10973753" y="627666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dk1"/>
                </a:solidFill>
              </a:rPr>
              <a:t>14</a:t>
            </a:fld>
            <a:endParaRPr>
              <a:solidFill>
                <a:schemeClr val="dk1"/>
              </a:solidFill>
            </a:endParaRPr>
          </a:p>
        </p:txBody>
      </p:sp>
      <p:sp>
        <p:nvSpPr>
          <p:cNvPr id="381" name="Google Shape;381;p47"/>
          <p:cNvSpPr txBox="1">
            <a:spLocks noGrp="1"/>
          </p:cNvSpPr>
          <p:nvPr>
            <p:ph type="body" idx="4294967295"/>
          </p:nvPr>
        </p:nvSpPr>
        <p:spPr>
          <a:xfrm>
            <a:off x="6619773" y="1783220"/>
            <a:ext cx="5268383" cy="3717544"/>
          </a:xfrm>
          <a:prstGeom prst="rect">
            <a:avLst/>
          </a:prstGeom>
          <a:noFill/>
          <a:ln>
            <a:noFill/>
          </a:ln>
        </p:spPr>
        <p:txBody>
          <a:bodyPr spcFirstLastPara="1" wrap="square" lIns="91425" tIns="45700" rIns="91425" bIns="45700" anchor="t" anchorCtr="0">
            <a:noAutofit/>
          </a:bodyPr>
          <a:lstStyle/>
          <a:p>
            <a:pPr marL="457200" lvl="0" indent="-368300" algn="l" rtl="0">
              <a:lnSpc>
                <a:spcPct val="110000"/>
              </a:lnSpc>
              <a:spcBef>
                <a:spcPts val="0"/>
              </a:spcBef>
              <a:spcAft>
                <a:spcPts val="0"/>
              </a:spcAft>
              <a:buSzPts val="2200"/>
              <a:buChar char="▪"/>
            </a:pPr>
            <a:r>
              <a:rPr lang="en-US" sz="2100">
                <a:solidFill>
                  <a:srgbClr val="BBEBFF"/>
                </a:solidFill>
                <a:latin typeface="Libre Franklin"/>
                <a:ea typeface="Libre Franklin"/>
                <a:cs typeface="Libre Franklin"/>
                <a:sym typeface="Libre Franklin"/>
              </a:rPr>
              <a:t>Starvation followed forced removal and other genocidal policies.</a:t>
            </a:r>
            <a:endParaRPr/>
          </a:p>
          <a:p>
            <a:pPr marL="457200" lvl="0" indent="-368300" algn="l" rtl="0">
              <a:lnSpc>
                <a:spcPct val="110000"/>
              </a:lnSpc>
              <a:spcBef>
                <a:spcPts val="600"/>
              </a:spcBef>
              <a:spcAft>
                <a:spcPts val="0"/>
              </a:spcAft>
              <a:buSzPts val="2200"/>
              <a:buChar char="▪"/>
            </a:pPr>
            <a:r>
              <a:rPr lang="en-US" sz="2100">
                <a:solidFill>
                  <a:srgbClr val="B4E0FF"/>
                </a:solidFill>
                <a:latin typeface="Libre Franklin"/>
                <a:ea typeface="Libre Franklin"/>
                <a:cs typeface="Libre Franklin"/>
                <a:sym typeface="Libre Franklin"/>
              </a:rPr>
              <a:t>The “Commodity Diet” (1960s-Present)</a:t>
            </a:r>
            <a:endParaRPr/>
          </a:p>
          <a:p>
            <a:pPr marL="914400" lvl="1" indent="-292100" algn="l" rtl="0">
              <a:lnSpc>
                <a:spcPct val="100000"/>
              </a:lnSpc>
              <a:spcBef>
                <a:spcPts val="600"/>
              </a:spcBef>
              <a:spcAft>
                <a:spcPts val="0"/>
              </a:spcAft>
              <a:buSzPts val="1000"/>
              <a:buChar char="◻"/>
            </a:pPr>
            <a:r>
              <a:rPr lang="en-US" sz="1900">
                <a:solidFill>
                  <a:srgbClr val="B4E0FF"/>
                </a:solidFill>
                <a:latin typeface="Libre Franklin"/>
                <a:ea typeface="Libre Franklin"/>
                <a:cs typeface="Libre Franklin"/>
                <a:sym typeface="Libre Franklin"/>
              </a:rPr>
              <a:t>Canned meats, soups, juices, corn syrup, flour, vegetable oil, evaporated milk, cheese, etc.</a:t>
            </a:r>
            <a:endParaRPr/>
          </a:p>
          <a:p>
            <a:pPr marL="457200" lvl="0" indent="-368300" algn="l" rtl="0">
              <a:lnSpc>
                <a:spcPct val="110000"/>
              </a:lnSpc>
              <a:spcBef>
                <a:spcPts val="600"/>
              </a:spcBef>
              <a:spcAft>
                <a:spcPts val="600"/>
              </a:spcAft>
              <a:buSzPts val="2200"/>
              <a:buChar char="▪"/>
            </a:pPr>
            <a:r>
              <a:rPr lang="en-US" sz="1900">
                <a:solidFill>
                  <a:srgbClr val="D8D8D8"/>
                </a:solidFill>
              </a:rPr>
              <a:t>“</a:t>
            </a:r>
            <a:r>
              <a:rPr lang="en-US" sz="2100">
                <a:solidFill>
                  <a:srgbClr val="D8D8D8"/>
                </a:solidFill>
                <a:latin typeface="Libre Franklin"/>
                <a:ea typeface="Libre Franklin"/>
                <a:cs typeface="Libre Franklin"/>
                <a:sym typeface="Libre Franklin"/>
              </a:rPr>
              <a:t>Within a generation, the problem of malnutrition was replaced by the problem of obesity” (Chino et. al. 2009).</a:t>
            </a:r>
            <a:endParaRPr/>
          </a:p>
        </p:txBody>
      </p:sp>
      <p:sp>
        <p:nvSpPr>
          <p:cNvPr id="382" name="Google Shape;382;p47"/>
          <p:cNvSpPr txBox="1">
            <a:spLocks noGrp="1"/>
          </p:cNvSpPr>
          <p:nvPr>
            <p:ph type="title"/>
          </p:nvPr>
        </p:nvSpPr>
        <p:spPr>
          <a:xfrm>
            <a:off x="6619773" y="1011429"/>
            <a:ext cx="4833555"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t>Post-Contact Diet</a:t>
            </a:r>
            <a:endParaRPr/>
          </a:p>
        </p:txBody>
      </p:sp>
      <p:sp>
        <p:nvSpPr>
          <p:cNvPr id="383" name="Google Shape;383;p47"/>
          <p:cNvSpPr txBox="1"/>
          <p:nvPr/>
        </p:nvSpPr>
        <p:spPr>
          <a:xfrm>
            <a:off x="5374619" y="5711869"/>
            <a:ext cx="5661764" cy="1183709"/>
          </a:xfrm>
          <a:prstGeom prst="rect">
            <a:avLst/>
          </a:prstGeom>
          <a:noFill/>
          <a:ln>
            <a:noFill/>
          </a:ln>
        </p:spPr>
        <p:txBody>
          <a:bodyPr spcFirstLastPara="1" wrap="square" lIns="91425" tIns="45700" rIns="91425" bIns="45700" anchor="t" anchorCtr="0">
            <a:normAutofit/>
          </a:bodyPr>
          <a:lstStyle/>
          <a:p>
            <a:pPr marL="101600" marR="0" lvl="0" indent="0" algn="l" rtl="0">
              <a:lnSpc>
                <a:spcPct val="130000"/>
              </a:lnSpc>
              <a:spcBef>
                <a:spcPts val="1000"/>
              </a:spcBef>
              <a:spcAft>
                <a:spcPts val="0"/>
              </a:spcAft>
              <a:buClr>
                <a:srgbClr val="8A8B8F"/>
              </a:buClr>
              <a:buSzPts val="2000"/>
              <a:buFont typeface="Noto Sans Symbols"/>
              <a:buNone/>
            </a:pPr>
            <a:r>
              <a:rPr lang="en-US" sz="2000" b="0" i="0" u="sng" strike="noStrike" cap="none">
                <a:solidFill>
                  <a:schemeClr val="lt1"/>
                </a:solidFill>
                <a:latin typeface="Libre Franklin"/>
                <a:ea typeface="Libre Franklin"/>
                <a:cs typeface="Libre Franklin"/>
                <a:sym typeface="Libre Franklin"/>
              </a:rPr>
              <a:t>Present Issues:</a:t>
            </a:r>
            <a:r>
              <a:rPr lang="en-US" sz="2000" b="0" i="0" u="none" strike="noStrike" cap="none">
                <a:solidFill>
                  <a:schemeClr val="lt1"/>
                </a:solidFill>
                <a:latin typeface="Libre Franklin"/>
                <a:ea typeface="Libre Franklin"/>
                <a:cs typeface="Libre Franklin"/>
                <a:sym typeface="Libre Franklin"/>
              </a:rPr>
              <a:t> Food Deserts, Chronic Illness</a:t>
            </a:r>
            <a:endParaRPr sz="1400" b="0" i="0" u="none" strike="noStrike" cap="none">
              <a:solidFill>
                <a:srgbClr val="000000"/>
              </a:solidFill>
              <a:latin typeface="Arial"/>
              <a:ea typeface="Arial"/>
              <a:cs typeface="Arial"/>
              <a:sym typeface="Arial"/>
            </a:endParaRPr>
          </a:p>
        </p:txBody>
      </p:sp>
      <p:sp>
        <p:nvSpPr>
          <p:cNvPr id="384" name="Google Shape;384;p47"/>
          <p:cNvSpPr txBox="1"/>
          <p:nvPr/>
        </p:nvSpPr>
        <p:spPr>
          <a:xfrm>
            <a:off x="3354544" y="0"/>
            <a:ext cx="2741456"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CC by 2.0 via flickr/tsausawest</a:t>
            </a:r>
            <a:endParaRPr sz="1400" b="0" i="1" u="none" strike="noStrike" cap="none">
              <a:solidFill>
                <a:schemeClr val="lt1"/>
              </a:solidFill>
              <a:latin typeface="Libre Franklin"/>
              <a:ea typeface="Libre Franklin"/>
              <a:cs typeface="Libre Franklin"/>
              <a:sym typeface="Libre Franklin"/>
            </a:endParaRPr>
          </a:p>
        </p:txBody>
      </p:sp>
      <p:sp>
        <p:nvSpPr>
          <p:cNvPr id="385" name="Google Shape;385;p47"/>
          <p:cNvSpPr txBox="1"/>
          <p:nvPr/>
        </p:nvSpPr>
        <p:spPr>
          <a:xfrm>
            <a:off x="2410544" y="6538753"/>
            <a:ext cx="2630848"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dk1"/>
                </a:solidFill>
                <a:latin typeface="Libre Franklin"/>
                <a:ea typeface="Libre Franklin"/>
                <a:cs typeface="Libre Franklin"/>
                <a:sym typeface="Libre Franklin"/>
              </a:rPr>
              <a:t>Photo by R. L. Sheehan, 2007</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8"/>
          <p:cNvSpPr txBox="1">
            <a:spLocks noGrp="1"/>
          </p:cNvSpPr>
          <p:nvPr>
            <p:ph type="title" idx="4294967295"/>
          </p:nvPr>
        </p:nvSpPr>
        <p:spPr>
          <a:xfrm>
            <a:off x="731307" y="762000"/>
            <a:ext cx="10715627" cy="7433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Libre Franklin"/>
              <a:buNone/>
            </a:pPr>
            <a:r>
              <a:rPr lang="en-US" sz="4200">
                <a:solidFill>
                  <a:schemeClr val="lt1"/>
                </a:solidFill>
                <a:latin typeface="Libre Franklin"/>
                <a:ea typeface="Libre Franklin"/>
                <a:cs typeface="Libre Franklin"/>
                <a:sym typeface="Libre Franklin"/>
              </a:rPr>
              <a:t>Food Deserts</a:t>
            </a:r>
            <a:endParaRPr sz="4200">
              <a:solidFill>
                <a:schemeClr val="lt1"/>
              </a:solidFill>
              <a:latin typeface="Libre Franklin"/>
              <a:ea typeface="Libre Franklin"/>
              <a:cs typeface="Libre Franklin"/>
              <a:sym typeface="Libre Franklin"/>
            </a:endParaRPr>
          </a:p>
        </p:txBody>
      </p:sp>
      <p:sp>
        <p:nvSpPr>
          <p:cNvPr id="392" name="Google Shape;392;p48"/>
          <p:cNvSpPr txBox="1">
            <a:spLocks noGrp="1"/>
          </p:cNvSpPr>
          <p:nvPr>
            <p:ph type="body" idx="4294967295"/>
          </p:nvPr>
        </p:nvSpPr>
        <p:spPr>
          <a:xfrm>
            <a:off x="738186" y="2091848"/>
            <a:ext cx="10708748" cy="4004152"/>
          </a:xfrm>
          <a:prstGeom prst="rect">
            <a:avLst/>
          </a:prstGeom>
          <a:noFill/>
          <a:ln>
            <a:noFill/>
          </a:ln>
        </p:spPr>
        <p:txBody>
          <a:bodyPr spcFirstLastPara="1" wrap="square" lIns="91425" tIns="45700" rIns="91425" bIns="45700" anchor="t" anchorCtr="0">
            <a:noAutofit/>
          </a:bodyPr>
          <a:lstStyle/>
          <a:p>
            <a:pPr marL="285750" lvl="0" indent="-285750" algn="l" rtl="0">
              <a:lnSpc>
                <a:spcPct val="110000"/>
              </a:lnSpc>
              <a:spcBef>
                <a:spcPts val="0"/>
              </a:spcBef>
              <a:spcAft>
                <a:spcPts val="0"/>
              </a:spcAft>
              <a:buSzPts val="2200"/>
              <a:buFont typeface="Arial"/>
              <a:buChar char="•"/>
            </a:pPr>
            <a:r>
              <a:rPr lang="en-US" sz="2200">
                <a:solidFill>
                  <a:schemeClr val="lt1"/>
                </a:solidFill>
                <a:latin typeface="Libre Franklin"/>
                <a:ea typeface="Libre Franklin"/>
                <a:cs typeface="Libre Franklin"/>
                <a:sym typeface="Libre Franklin"/>
              </a:rPr>
              <a:t>Described as a “census tract vapid of fresh fruit, vegetables, and other healthful whole foods” (2019).</a:t>
            </a:r>
            <a:endParaRPr/>
          </a:p>
          <a:p>
            <a:pPr marL="285750" lvl="0" indent="-285750" algn="l" rtl="0">
              <a:lnSpc>
                <a:spcPct val="110000"/>
              </a:lnSpc>
              <a:spcBef>
                <a:spcPts val="600"/>
              </a:spcBef>
              <a:spcAft>
                <a:spcPts val="0"/>
              </a:spcAft>
              <a:buSzPts val="2200"/>
              <a:buFont typeface="Arial"/>
              <a:buChar char="•"/>
            </a:pPr>
            <a:r>
              <a:rPr lang="en-US" sz="2200">
                <a:solidFill>
                  <a:schemeClr val="lt1"/>
                </a:solidFill>
                <a:latin typeface="Libre Franklin"/>
                <a:ea typeface="Libre Franklin"/>
                <a:cs typeface="Libre Franklin"/>
                <a:sym typeface="Libre Franklin"/>
              </a:rPr>
              <a:t>In 2017, Partnership with Native Americans reported “60 reservations in the United States grapple[d] with food insecurity” </a:t>
            </a:r>
            <a:endParaRPr/>
          </a:p>
          <a:p>
            <a:pPr marL="742950" lvl="1" indent="-292100" algn="l" rtl="0">
              <a:lnSpc>
                <a:spcPct val="110000"/>
              </a:lnSpc>
              <a:spcBef>
                <a:spcPts val="600"/>
              </a:spcBef>
              <a:spcAft>
                <a:spcPts val="0"/>
              </a:spcAft>
              <a:buSzPts val="1000"/>
              <a:buFont typeface="Arial"/>
              <a:buChar char="•"/>
            </a:pPr>
            <a:r>
              <a:rPr lang="en-US">
                <a:solidFill>
                  <a:schemeClr val="lt1"/>
                </a:solidFill>
                <a:latin typeface="Libre Franklin"/>
                <a:ea typeface="Libre Franklin"/>
                <a:cs typeface="Libre Franklin"/>
                <a:sym typeface="Libre Franklin"/>
              </a:rPr>
              <a:t>The Navajo Nation (2019):</a:t>
            </a:r>
            <a:endParaRPr/>
          </a:p>
          <a:p>
            <a:pPr marL="1200150" lvl="2" indent="-342900" algn="l" rtl="0">
              <a:lnSpc>
                <a:spcPct val="110000"/>
              </a:lnSpc>
              <a:spcBef>
                <a:spcPts val="600"/>
              </a:spcBef>
              <a:spcAft>
                <a:spcPts val="0"/>
              </a:spcAft>
              <a:buSzPts val="1800"/>
              <a:buFont typeface="Arial"/>
              <a:buChar char="•"/>
            </a:pPr>
            <a:r>
              <a:rPr lang="en-US">
                <a:solidFill>
                  <a:schemeClr val="lt1"/>
                </a:solidFill>
                <a:latin typeface="Libre Franklin"/>
                <a:ea typeface="Libre Franklin"/>
                <a:cs typeface="Libre Franklin"/>
                <a:sym typeface="Libre Franklin"/>
              </a:rPr>
              <a:t>13 grocery stores served 300,000+ people</a:t>
            </a:r>
            <a:endParaRPr/>
          </a:p>
          <a:p>
            <a:pPr marL="1200150" lvl="2" indent="-342900" algn="l" rtl="0">
              <a:lnSpc>
                <a:spcPct val="110000"/>
              </a:lnSpc>
              <a:spcBef>
                <a:spcPts val="600"/>
              </a:spcBef>
              <a:spcAft>
                <a:spcPts val="0"/>
              </a:spcAft>
              <a:buSzPts val="1800"/>
              <a:buFont typeface="Arial"/>
              <a:buChar char="•"/>
            </a:pPr>
            <a:r>
              <a:rPr lang="en-US">
                <a:solidFill>
                  <a:schemeClr val="lt1"/>
                </a:solidFill>
                <a:latin typeface="Libre Franklin"/>
                <a:ea typeface="Libre Franklin"/>
                <a:cs typeface="Libre Franklin"/>
                <a:sym typeface="Libre Franklin"/>
              </a:rPr>
              <a:t>The average resident experienced 3-hour drives to access a store</a:t>
            </a:r>
            <a:endParaRPr/>
          </a:p>
          <a:p>
            <a:pPr marL="1200150" lvl="2" indent="-342900" algn="l" rtl="0">
              <a:lnSpc>
                <a:spcPct val="110000"/>
              </a:lnSpc>
              <a:spcBef>
                <a:spcPts val="600"/>
              </a:spcBef>
              <a:spcAft>
                <a:spcPts val="0"/>
              </a:spcAft>
              <a:buSzPts val="1800"/>
              <a:buFont typeface="Arial"/>
              <a:buChar char="•"/>
            </a:pPr>
            <a:r>
              <a:rPr lang="en-US">
                <a:solidFill>
                  <a:schemeClr val="lt1"/>
                </a:solidFill>
                <a:latin typeface="Libre Franklin"/>
                <a:ea typeface="Libre Franklin"/>
                <a:cs typeface="Libre Franklin"/>
                <a:sym typeface="Libre Franklin"/>
              </a:rPr>
              <a:t>Packaged/commodity items priced lower, and more accessible than whole/organic foods</a:t>
            </a:r>
            <a:endParaRPr/>
          </a:p>
          <a:p>
            <a:pPr marL="1200150" lvl="2" indent="-228600" algn="l" rtl="0">
              <a:lnSpc>
                <a:spcPct val="110000"/>
              </a:lnSpc>
              <a:spcBef>
                <a:spcPts val="600"/>
              </a:spcBef>
              <a:spcAft>
                <a:spcPts val="0"/>
              </a:spcAft>
              <a:buSzPts val="1800"/>
              <a:buFont typeface="Arial"/>
              <a:buNone/>
            </a:pPr>
            <a:endParaRPr sz="1600">
              <a:solidFill>
                <a:schemeClr val="lt1"/>
              </a:solidFill>
              <a:latin typeface="Libre Franklin"/>
              <a:ea typeface="Libre Franklin"/>
              <a:cs typeface="Libre Franklin"/>
              <a:sym typeface="Libre Franklin"/>
            </a:endParaRPr>
          </a:p>
          <a:p>
            <a:pPr marL="285750" lvl="0" indent="-285750" algn="l" rtl="0">
              <a:lnSpc>
                <a:spcPct val="110000"/>
              </a:lnSpc>
              <a:spcBef>
                <a:spcPts val="600"/>
              </a:spcBef>
              <a:spcAft>
                <a:spcPts val="0"/>
              </a:spcAft>
              <a:buSzPts val="2200"/>
              <a:buFont typeface="Arial"/>
              <a:buChar char="•"/>
            </a:pPr>
            <a:r>
              <a:rPr lang="en-US" sz="2200">
                <a:solidFill>
                  <a:schemeClr val="lt1"/>
                </a:solidFill>
                <a:latin typeface="Libre Franklin"/>
                <a:ea typeface="Libre Franklin"/>
                <a:cs typeface="Libre Franklin"/>
                <a:sym typeface="Libre Franklin"/>
              </a:rPr>
              <a:t>Activity: </a:t>
            </a:r>
            <a:r>
              <a:rPr lang="en-US">
                <a:solidFill>
                  <a:schemeClr val="lt1"/>
                </a:solidFill>
                <a:latin typeface="Libre Franklin"/>
                <a:ea typeface="Libre Franklin"/>
                <a:cs typeface="Libre Franklin"/>
                <a:sym typeface="Libre Franklin"/>
              </a:rPr>
              <a:t>Identify</a:t>
            </a:r>
            <a:r>
              <a:rPr lang="en-US" sz="2200">
                <a:solidFill>
                  <a:schemeClr val="lt1"/>
                </a:solidFill>
                <a:latin typeface="Libre Franklin"/>
                <a:ea typeface="Libre Franklin"/>
                <a:cs typeface="Libre Franklin"/>
                <a:sym typeface="Libre Franklin"/>
              </a:rPr>
              <a:t> Food Deserts using this </a:t>
            </a:r>
            <a:r>
              <a:rPr lang="en-US" sz="2200" u="sng">
                <a:solidFill>
                  <a:srgbClr val="B4E0FF"/>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site</a:t>
            </a:r>
            <a:r>
              <a:rPr lang="en-US" sz="2200">
                <a:solidFill>
                  <a:srgbClr val="B4E0FF"/>
                </a:solidFill>
                <a:latin typeface="Libre Franklin"/>
                <a:ea typeface="Libre Franklin"/>
                <a:cs typeface="Libre Franklin"/>
                <a:sym typeface="Libre Franklin"/>
              </a:rPr>
              <a:t>.</a:t>
            </a:r>
            <a:endParaRPr/>
          </a:p>
          <a:p>
            <a:pPr marL="1200150" lvl="2" indent="-228600" algn="l" rtl="0">
              <a:lnSpc>
                <a:spcPct val="150000"/>
              </a:lnSpc>
              <a:spcBef>
                <a:spcPts val="600"/>
              </a:spcBef>
              <a:spcAft>
                <a:spcPts val="0"/>
              </a:spcAft>
              <a:buSzPts val="1800"/>
              <a:buFont typeface="Arial"/>
              <a:buNone/>
            </a:pPr>
            <a:endParaRPr sz="16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9"/>
          <p:cNvSpPr txBox="1">
            <a:spLocks noGrp="1"/>
          </p:cNvSpPr>
          <p:nvPr>
            <p:ph type="title" idx="4294967295"/>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Libre Franklin"/>
              <a:buNone/>
            </a:pPr>
            <a:r>
              <a:rPr lang="en-US" sz="3200" b="1">
                <a:solidFill>
                  <a:srgbClr val="B4E0FF"/>
                </a:solidFill>
                <a:latin typeface="Libre Franklin"/>
                <a:ea typeface="Libre Franklin"/>
                <a:cs typeface="Libre Franklin"/>
                <a:sym typeface="Libre Franklin"/>
              </a:rPr>
              <a:t>Commodities: A Weapon of Mass Production</a:t>
            </a:r>
            <a:endParaRPr sz="3200" b="1">
              <a:solidFill>
                <a:srgbClr val="B4E0FF"/>
              </a:solidFill>
              <a:latin typeface="Libre Franklin"/>
              <a:ea typeface="Libre Franklin"/>
              <a:cs typeface="Libre Franklin"/>
              <a:sym typeface="Libre Franklin"/>
            </a:endParaRPr>
          </a:p>
        </p:txBody>
      </p:sp>
      <p:sp>
        <p:nvSpPr>
          <p:cNvPr id="399" name="Google Shape;399;p49"/>
          <p:cNvSpPr txBox="1">
            <a:spLocks noGrp="1"/>
          </p:cNvSpPr>
          <p:nvPr>
            <p:ph type="body" idx="2"/>
          </p:nvPr>
        </p:nvSpPr>
        <p:spPr>
          <a:xfrm>
            <a:off x="661773" y="1634561"/>
            <a:ext cx="5131808" cy="371679"/>
          </a:xfrm>
          <a:prstGeom prst="rect">
            <a:avLst/>
          </a:prstGeom>
          <a:noFill/>
          <a:ln>
            <a:noFill/>
          </a:ln>
        </p:spPr>
        <p:txBody>
          <a:bodyPr spcFirstLastPara="1" wrap="square" lIns="91425" tIns="45700" rIns="91425" bIns="45700" anchor="b" anchorCtr="0">
            <a:noAutofit/>
          </a:bodyPr>
          <a:lstStyle/>
          <a:p>
            <a:pPr marL="0" lvl="0" indent="0" algn="l" rtl="0">
              <a:lnSpc>
                <a:spcPct val="92857"/>
              </a:lnSpc>
              <a:spcBef>
                <a:spcPts val="0"/>
              </a:spcBef>
              <a:spcAft>
                <a:spcPts val="0"/>
              </a:spcAft>
              <a:buSzPts val="2800"/>
              <a:buNone/>
            </a:pPr>
            <a:r>
              <a:rPr lang="en-US" sz="3000">
                <a:latin typeface="Libre Franklin"/>
                <a:ea typeface="Libre Franklin"/>
                <a:cs typeface="Libre Franklin"/>
                <a:sym typeface="Libre Franklin"/>
              </a:rPr>
              <a:t>A Band-Aid Solution</a:t>
            </a:r>
            <a:endParaRPr sz="3000">
              <a:latin typeface="Libre Franklin"/>
              <a:ea typeface="Libre Franklin"/>
              <a:cs typeface="Libre Franklin"/>
              <a:sym typeface="Libre Franklin"/>
            </a:endParaRPr>
          </a:p>
        </p:txBody>
      </p:sp>
      <p:sp>
        <p:nvSpPr>
          <p:cNvPr id="400" name="Google Shape;400;p49"/>
          <p:cNvSpPr txBox="1">
            <a:spLocks noGrp="1"/>
          </p:cNvSpPr>
          <p:nvPr>
            <p:ph type="body" idx="1"/>
          </p:nvPr>
        </p:nvSpPr>
        <p:spPr>
          <a:xfrm>
            <a:off x="688767" y="2154312"/>
            <a:ext cx="5129793" cy="3473276"/>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110000"/>
              </a:lnSpc>
              <a:spcBef>
                <a:spcPts val="0"/>
              </a:spcBef>
              <a:spcAft>
                <a:spcPts val="0"/>
              </a:spcAft>
              <a:buSzPts val="2000"/>
              <a:buChar char="▪"/>
            </a:pPr>
            <a:r>
              <a:rPr lang="en-US" sz="2200">
                <a:latin typeface="Libre Franklin"/>
                <a:ea typeface="Libre Franklin"/>
                <a:cs typeface="Libre Franklin"/>
                <a:sym typeface="Libre Franklin"/>
              </a:rPr>
              <a:t>Food Distribution Program on Indian Reservations (FDPIR)</a:t>
            </a:r>
            <a:endParaRPr/>
          </a:p>
          <a:p>
            <a:pPr marL="800100" lvl="1" indent="-342900" algn="l" rtl="0">
              <a:lnSpc>
                <a:spcPct val="110000"/>
              </a:lnSpc>
              <a:spcBef>
                <a:spcPts val="600"/>
              </a:spcBef>
              <a:spcAft>
                <a:spcPts val="0"/>
              </a:spcAft>
              <a:buSzPts val="2000"/>
              <a:buChar char="▪"/>
            </a:pPr>
            <a:r>
              <a:rPr lang="en-US" sz="2000">
                <a:latin typeface="Libre Franklin"/>
                <a:ea typeface="Libre Franklin"/>
                <a:cs typeface="Libre Franklin"/>
                <a:sym typeface="Libre Franklin"/>
              </a:rPr>
              <a:t>Starting in the 1960s, commodity foods were distributed to Indigenous Communities to curb malnutrition.</a:t>
            </a:r>
            <a:endParaRPr/>
          </a:p>
          <a:p>
            <a:pPr marL="800100" lvl="1" indent="-342900" algn="l" rtl="0">
              <a:lnSpc>
                <a:spcPct val="110000"/>
              </a:lnSpc>
              <a:spcBef>
                <a:spcPts val="600"/>
              </a:spcBef>
              <a:spcAft>
                <a:spcPts val="0"/>
              </a:spcAft>
              <a:buSzPts val="2000"/>
              <a:buChar char="▪"/>
            </a:pPr>
            <a:r>
              <a:rPr lang="en-US" sz="2000">
                <a:latin typeface="Libre Franklin"/>
                <a:ea typeface="Libre Franklin"/>
                <a:cs typeface="Libre Franklin"/>
                <a:sym typeface="Libre Franklin"/>
              </a:rPr>
              <a:t>Foods were usually cheap, packaged, and processed for preservation measures.</a:t>
            </a:r>
            <a:endParaRPr/>
          </a:p>
          <a:p>
            <a:pPr marL="800100" lvl="1" indent="-342900" algn="l" rtl="0">
              <a:lnSpc>
                <a:spcPct val="110000"/>
              </a:lnSpc>
              <a:spcBef>
                <a:spcPts val="600"/>
              </a:spcBef>
              <a:spcAft>
                <a:spcPts val="0"/>
              </a:spcAft>
              <a:buSzPts val="2000"/>
              <a:buChar char="▪"/>
            </a:pPr>
            <a:r>
              <a:rPr lang="en-US" sz="2000">
                <a:latin typeface="Libre Franklin"/>
                <a:ea typeface="Libre Franklin"/>
                <a:cs typeface="Libre Franklin"/>
                <a:sym typeface="Libre Franklin"/>
              </a:rPr>
              <a:t>Known as the “Commodity Diet”</a:t>
            </a:r>
            <a:endParaRPr/>
          </a:p>
          <a:p>
            <a:pPr marL="342900" lvl="0" indent="-215900" algn="l" rtl="0">
              <a:lnSpc>
                <a:spcPct val="120000"/>
              </a:lnSpc>
              <a:spcBef>
                <a:spcPts val="600"/>
              </a:spcBef>
              <a:spcAft>
                <a:spcPts val="0"/>
              </a:spcAft>
              <a:buSzPts val="2000"/>
              <a:buNone/>
            </a:pPr>
            <a:endParaRPr/>
          </a:p>
          <a:p>
            <a:pPr marL="342900" lvl="0" indent="-215900" algn="l" rtl="0">
              <a:lnSpc>
                <a:spcPct val="120000"/>
              </a:lnSpc>
              <a:spcBef>
                <a:spcPts val="0"/>
              </a:spcBef>
              <a:spcAft>
                <a:spcPts val="0"/>
              </a:spcAft>
              <a:buSzPts val="2000"/>
              <a:buNone/>
            </a:pPr>
            <a:endParaRPr/>
          </a:p>
        </p:txBody>
      </p:sp>
      <p:sp>
        <p:nvSpPr>
          <p:cNvPr id="401" name="Google Shape;401;p49"/>
          <p:cNvSpPr txBox="1">
            <a:spLocks noGrp="1"/>
          </p:cNvSpPr>
          <p:nvPr>
            <p:ph type="body" idx="4"/>
          </p:nvPr>
        </p:nvSpPr>
        <p:spPr>
          <a:xfrm>
            <a:off x="6398421" y="1634560"/>
            <a:ext cx="5131808" cy="371679"/>
          </a:xfrm>
          <a:prstGeom prst="rect">
            <a:avLst/>
          </a:prstGeom>
          <a:noFill/>
          <a:ln>
            <a:noFill/>
          </a:ln>
        </p:spPr>
        <p:txBody>
          <a:bodyPr spcFirstLastPara="1" wrap="square" lIns="91425" tIns="45700" rIns="91425" bIns="45700" anchor="b" anchorCtr="0">
            <a:noAutofit/>
          </a:bodyPr>
          <a:lstStyle/>
          <a:p>
            <a:pPr marL="0" lvl="0" indent="0" algn="l" rtl="0">
              <a:lnSpc>
                <a:spcPct val="92857"/>
              </a:lnSpc>
              <a:spcBef>
                <a:spcPts val="0"/>
              </a:spcBef>
              <a:spcAft>
                <a:spcPts val="0"/>
              </a:spcAft>
              <a:buSzPts val="2800"/>
              <a:buNone/>
            </a:pPr>
            <a:r>
              <a:rPr lang="en-US" sz="3000">
                <a:latin typeface="Libre Franklin"/>
                <a:ea typeface="Libre Franklin"/>
                <a:cs typeface="Libre Franklin"/>
                <a:sym typeface="Libre Franklin"/>
              </a:rPr>
              <a:t>Lasting Community Effects</a:t>
            </a:r>
            <a:endParaRPr sz="3000">
              <a:latin typeface="Libre Franklin"/>
              <a:ea typeface="Libre Franklin"/>
              <a:cs typeface="Libre Franklin"/>
              <a:sym typeface="Libre Franklin"/>
            </a:endParaRPr>
          </a:p>
        </p:txBody>
      </p:sp>
      <p:sp>
        <p:nvSpPr>
          <p:cNvPr id="402" name="Google Shape;402;p49"/>
          <p:cNvSpPr txBox="1">
            <a:spLocks noGrp="1"/>
          </p:cNvSpPr>
          <p:nvPr>
            <p:ph type="body" idx="3"/>
          </p:nvPr>
        </p:nvSpPr>
        <p:spPr>
          <a:xfrm>
            <a:off x="6524630" y="2039143"/>
            <a:ext cx="5129793" cy="3784890"/>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0"/>
              </a:spcBef>
              <a:spcAft>
                <a:spcPts val="0"/>
              </a:spcAft>
              <a:buSzPts val="2000"/>
              <a:buChar char="▪"/>
            </a:pPr>
            <a:r>
              <a:rPr lang="en-US" sz="2200">
                <a:latin typeface="Libre Franklin"/>
                <a:ea typeface="Libre Franklin"/>
                <a:cs typeface="Libre Franklin"/>
                <a:sym typeface="Libre Franklin"/>
              </a:rPr>
              <a:t>American Indians &amp; Alaska Natives (AI/AN) disproportionately suffer from:</a:t>
            </a:r>
            <a:endParaRPr sz="2200">
              <a:latin typeface="Libre Franklin"/>
              <a:ea typeface="Libre Franklin"/>
              <a:cs typeface="Libre Franklin"/>
              <a:sym typeface="Libre Franklin"/>
            </a:endParaRPr>
          </a:p>
          <a:p>
            <a:pPr marL="742950" lvl="1" indent="-285750" algn="l" rtl="0">
              <a:lnSpc>
                <a:spcPct val="110000"/>
              </a:lnSpc>
              <a:spcBef>
                <a:spcPts val="600"/>
              </a:spcBef>
              <a:spcAft>
                <a:spcPts val="0"/>
              </a:spcAft>
              <a:buSzPts val="900"/>
              <a:buChar char="◻"/>
            </a:pPr>
            <a:r>
              <a:rPr lang="en-US" sz="2000">
                <a:latin typeface="Libre Franklin"/>
                <a:ea typeface="Libre Franklin"/>
                <a:cs typeface="Libre Franklin"/>
                <a:sym typeface="Libre Franklin"/>
              </a:rPr>
              <a:t>Diabetes</a:t>
            </a:r>
            <a:endParaRPr/>
          </a:p>
          <a:p>
            <a:pPr marL="742950" lvl="1" indent="-285750" algn="l" rtl="0">
              <a:lnSpc>
                <a:spcPct val="110000"/>
              </a:lnSpc>
              <a:spcBef>
                <a:spcPts val="600"/>
              </a:spcBef>
              <a:spcAft>
                <a:spcPts val="0"/>
              </a:spcAft>
              <a:buSzPts val="900"/>
              <a:buChar char="◻"/>
            </a:pPr>
            <a:r>
              <a:rPr lang="en-US" sz="2000">
                <a:latin typeface="Libre Franklin"/>
                <a:ea typeface="Libre Franklin"/>
                <a:cs typeface="Libre Franklin"/>
                <a:sym typeface="Libre Franklin"/>
              </a:rPr>
              <a:t>Heart Disease</a:t>
            </a:r>
            <a:endParaRPr/>
          </a:p>
          <a:p>
            <a:pPr marL="742950" lvl="1" indent="-285750" algn="l" rtl="0">
              <a:lnSpc>
                <a:spcPct val="110000"/>
              </a:lnSpc>
              <a:spcBef>
                <a:spcPts val="600"/>
              </a:spcBef>
              <a:spcAft>
                <a:spcPts val="0"/>
              </a:spcAft>
              <a:buSzPts val="900"/>
              <a:buChar char="◻"/>
            </a:pPr>
            <a:r>
              <a:rPr lang="en-US" sz="2000">
                <a:latin typeface="Libre Franklin"/>
                <a:ea typeface="Libre Franklin"/>
                <a:cs typeface="Libre Franklin"/>
                <a:sym typeface="Libre Franklin"/>
              </a:rPr>
              <a:t>Obesity</a:t>
            </a:r>
            <a:endParaRPr/>
          </a:p>
          <a:p>
            <a:pPr marL="285750" lvl="0" indent="-285750" algn="l" rtl="0">
              <a:lnSpc>
                <a:spcPct val="110000"/>
              </a:lnSpc>
              <a:spcBef>
                <a:spcPts val="600"/>
              </a:spcBef>
              <a:spcAft>
                <a:spcPts val="0"/>
              </a:spcAft>
              <a:buSzPts val="900"/>
              <a:buChar char="◻"/>
            </a:pPr>
            <a:r>
              <a:rPr lang="en-US" sz="2200">
                <a:latin typeface="Libre Franklin"/>
                <a:ea typeface="Libre Franklin"/>
                <a:cs typeface="Libre Franklin"/>
                <a:sym typeface="Libre Franklin"/>
              </a:rPr>
              <a:t>Exposure to commodity foods have left lasting negative impacts on Native youth perceptions of traditional foods.</a:t>
            </a:r>
            <a:endParaRPr/>
          </a:p>
          <a:p>
            <a:pPr marL="742950" lvl="1" indent="-285750" algn="l" rtl="0">
              <a:lnSpc>
                <a:spcPct val="110000"/>
              </a:lnSpc>
              <a:spcBef>
                <a:spcPts val="600"/>
              </a:spcBef>
              <a:spcAft>
                <a:spcPts val="600"/>
              </a:spcAft>
              <a:buSzPts val="900"/>
              <a:buChar char="◻"/>
            </a:pPr>
            <a:r>
              <a:rPr lang="en-US" sz="2000" u="sng">
                <a:solidFill>
                  <a:srgbClr val="BBEBFF"/>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Mihesuah 2016</a:t>
            </a:r>
            <a:endParaRPr sz="2000">
              <a:solidFill>
                <a:srgbClr val="BBEBFF"/>
              </a:solidFill>
              <a:latin typeface="Libre Franklin"/>
              <a:ea typeface="Libre Franklin"/>
              <a:cs typeface="Libre Franklin"/>
              <a:sym typeface="Libre Franklin"/>
            </a:endParaRPr>
          </a:p>
        </p:txBody>
      </p:sp>
      <p:sp>
        <p:nvSpPr>
          <p:cNvPr id="404" name="Google Shape;404;p49"/>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000"/>
              <a:buNone/>
            </a:pPr>
            <a:fld id="{00000000-1234-1234-1234-123412341234}" type="slidenum">
              <a:rPr lang="en-US"/>
              <a:t>16</a:t>
            </a:fld>
            <a:endParaRPr/>
          </a:p>
        </p:txBody>
      </p:sp>
      <p:sp>
        <p:nvSpPr>
          <p:cNvPr id="405" name="Google Shape;405;p49"/>
          <p:cNvSpPr txBox="1"/>
          <p:nvPr/>
        </p:nvSpPr>
        <p:spPr>
          <a:xfrm>
            <a:off x="0" y="6119336"/>
            <a:ext cx="235513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Salvation Army USA West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Flickr, 2013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0"/>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000"/>
              <a:buNone/>
            </a:pPr>
            <a:fld id="{00000000-1234-1234-1234-123412341234}" type="slidenum">
              <a:rPr lang="en-US"/>
              <a:t>17</a:t>
            </a:fld>
            <a:endParaRPr/>
          </a:p>
        </p:txBody>
      </p:sp>
      <p:sp>
        <p:nvSpPr>
          <p:cNvPr id="412" name="Google Shape;412;p50"/>
          <p:cNvSpPr txBox="1">
            <a:spLocks noGrp="1"/>
          </p:cNvSpPr>
          <p:nvPr>
            <p:ph type="body" idx="4294967295"/>
          </p:nvPr>
        </p:nvSpPr>
        <p:spPr>
          <a:xfrm>
            <a:off x="688767" y="2154312"/>
            <a:ext cx="10792043" cy="3473276"/>
          </a:xfrm>
          <a:prstGeom prst="rect">
            <a:avLst/>
          </a:prstGeom>
          <a:noFill/>
          <a:ln>
            <a:noFill/>
          </a:ln>
        </p:spPr>
        <p:txBody>
          <a:bodyPr spcFirstLastPara="1" wrap="square" lIns="91425" tIns="45700" rIns="91425" bIns="45700" anchor="t" anchorCtr="0">
            <a:normAutofit fontScale="92500"/>
          </a:bodyPr>
          <a:lstStyle/>
          <a:p>
            <a:pPr marL="457200" marR="0" lvl="0" indent="-368300" algn="l" rtl="0">
              <a:lnSpc>
                <a:spcPct val="118181"/>
              </a:lnSpc>
              <a:spcBef>
                <a:spcPts val="1000"/>
              </a:spcBef>
              <a:spcAft>
                <a:spcPts val="0"/>
              </a:spcAft>
              <a:buClr>
                <a:srgbClr val="8A8B8F"/>
              </a:buClr>
              <a:buSzPct val="108108"/>
              <a:buFont typeface="Noto Sans Symbols"/>
              <a:buChar char="▪"/>
            </a:pPr>
            <a:r>
              <a:rPr lang="en-US" dirty="0">
                <a:solidFill>
                  <a:schemeClr val="lt1"/>
                </a:solidFill>
                <a:latin typeface="Libre Franklin"/>
                <a:ea typeface="Libre Franklin"/>
                <a:cs typeface="Libre Franklin"/>
                <a:sym typeface="Libre Franklin"/>
              </a:rPr>
              <a:t>More Processing &amp; Packaging = More Waste and Pollution</a:t>
            </a:r>
            <a:endParaRPr dirty="0"/>
          </a:p>
          <a:p>
            <a:pPr marL="457200" marR="0" lvl="0" indent="-368300" algn="l" rtl="0">
              <a:lnSpc>
                <a:spcPct val="118181"/>
              </a:lnSpc>
              <a:spcBef>
                <a:spcPts val="1000"/>
              </a:spcBef>
              <a:spcAft>
                <a:spcPts val="0"/>
              </a:spcAft>
              <a:buClr>
                <a:srgbClr val="8A8B8F"/>
              </a:buClr>
              <a:buSzPct val="108108"/>
              <a:buFont typeface="Noto Sans Symbols"/>
              <a:buChar char="▪"/>
            </a:pPr>
            <a:r>
              <a:rPr lang="en-US" dirty="0">
                <a:solidFill>
                  <a:schemeClr val="lt1"/>
                </a:solidFill>
                <a:latin typeface="Libre Franklin"/>
                <a:ea typeface="Libre Franklin"/>
                <a:cs typeface="Libre Franklin"/>
                <a:sym typeface="Libre Franklin"/>
              </a:rPr>
              <a:t>In 2014:</a:t>
            </a:r>
            <a:endParaRPr dirty="0"/>
          </a:p>
          <a:p>
            <a:pPr marL="914400" lvl="1" indent="-292100" algn="l" rtl="0">
              <a:lnSpc>
                <a:spcPct val="100000"/>
              </a:lnSpc>
              <a:spcBef>
                <a:spcPts val="1000"/>
              </a:spcBef>
              <a:spcAft>
                <a:spcPts val="0"/>
              </a:spcAft>
              <a:buSzPct val="54054"/>
              <a:buChar char="◻"/>
            </a:pPr>
            <a:r>
              <a:rPr lang="en-US" dirty="0" err="1">
                <a:solidFill>
                  <a:schemeClr val="lt1"/>
                </a:solidFill>
                <a:latin typeface="Libre Franklin"/>
                <a:ea typeface="Libre Franklin"/>
                <a:cs typeface="Libre Franklin"/>
                <a:sym typeface="Libre Franklin"/>
              </a:rPr>
              <a:t>FoodPrint</a:t>
            </a:r>
            <a:r>
              <a:rPr lang="en-US" dirty="0">
                <a:solidFill>
                  <a:schemeClr val="lt1"/>
                </a:solidFill>
                <a:latin typeface="Libre Franklin"/>
                <a:ea typeface="Libre Franklin"/>
                <a:cs typeface="Libre Franklin"/>
                <a:sym typeface="Libre Franklin"/>
              </a:rPr>
              <a:t> reported, “out of the </a:t>
            </a:r>
            <a:r>
              <a:rPr lang="en-US" u="sng" dirty="0">
                <a:solidFill>
                  <a:schemeClr val="lt1"/>
                </a:solidFill>
                <a:latin typeface="Libre Franklin"/>
                <a:ea typeface="Libre Franklin"/>
                <a:cs typeface="Libre Franklin"/>
                <a:sym typeface="Libre Franklin"/>
              </a:rPr>
              <a:t>258 million tons </a:t>
            </a:r>
            <a:r>
              <a:rPr lang="en-US" dirty="0">
                <a:solidFill>
                  <a:schemeClr val="lt1"/>
                </a:solidFill>
                <a:latin typeface="Libre Franklin"/>
                <a:ea typeface="Libre Franklin"/>
                <a:cs typeface="Libre Franklin"/>
                <a:sym typeface="Libre Franklin"/>
              </a:rPr>
              <a:t>of municipal solid waste generated in the US, more than </a:t>
            </a:r>
            <a:r>
              <a:rPr lang="en-US" u="sng" dirty="0">
                <a:solidFill>
                  <a:schemeClr val="lt1"/>
                </a:solidFill>
                <a:latin typeface="Libre Franklin"/>
                <a:ea typeface="Libre Franklin"/>
                <a:cs typeface="Libre Franklin"/>
                <a:sym typeface="Libre Franklin"/>
              </a:rPr>
              <a:t>63 percent </a:t>
            </a:r>
            <a:r>
              <a:rPr lang="en-US" dirty="0">
                <a:solidFill>
                  <a:schemeClr val="lt1"/>
                </a:solidFill>
                <a:latin typeface="Libre Franklin"/>
                <a:ea typeface="Libre Franklin"/>
                <a:cs typeface="Libre Franklin"/>
                <a:sym typeface="Libre Franklin"/>
              </a:rPr>
              <a:t>was of packaging materials (for food and other purposes) and, overall, only </a:t>
            </a:r>
            <a:r>
              <a:rPr lang="en-US" u="sng" dirty="0">
                <a:solidFill>
                  <a:schemeClr val="lt1"/>
                </a:solidFill>
                <a:latin typeface="Libre Franklin"/>
                <a:ea typeface="Libre Franklin"/>
                <a:cs typeface="Libre Franklin"/>
                <a:sym typeface="Libre Franklin"/>
              </a:rPr>
              <a:t>35 percent </a:t>
            </a:r>
            <a:r>
              <a:rPr lang="en-US" dirty="0">
                <a:solidFill>
                  <a:schemeClr val="lt1"/>
                </a:solidFill>
                <a:latin typeface="Libre Franklin"/>
                <a:ea typeface="Libre Franklin"/>
                <a:cs typeface="Libre Franklin"/>
                <a:sym typeface="Libre Franklin"/>
              </a:rPr>
              <a:t>(89 million tons) was recycled or composted.” </a:t>
            </a:r>
            <a:endParaRPr dirty="0"/>
          </a:p>
          <a:p>
            <a:pPr marL="914400" lvl="1" indent="-292100" algn="l" rtl="0">
              <a:lnSpc>
                <a:spcPct val="100000"/>
              </a:lnSpc>
              <a:spcBef>
                <a:spcPts val="1000"/>
              </a:spcBef>
              <a:spcAft>
                <a:spcPts val="0"/>
              </a:spcAft>
              <a:buSzPct val="54054"/>
              <a:buChar char="◻"/>
            </a:pPr>
            <a:r>
              <a:rPr lang="en-US" dirty="0">
                <a:solidFill>
                  <a:schemeClr val="lt1"/>
                </a:solidFill>
                <a:latin typeface="Libre Franklin"/>
                <a:ea typeface="Libre Franklin"/>
                <a:cs typeface="Libre Franklin"/>
                <a:sym typeface="Libre Franklin"/>
              </a:rPr>
              <a:t>View the 2020 report on waste attributed to food packaging </a:t>
            </a:r>
            <a:r>
              <a:rPr lang="en-US" u="sng" dirty="0">
                <a:solidFill>
                  <a:srgbClr val="BBEBFF"/>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here</a:t>
            </a:r>
            <a:r>
              <a:rPr lang="en-US" dirty="0">
                <a:solidFill>
                  <a:schemeClr val="lt1"/>
                </a:solidFill>
                <a:latin typeface="Libre Franklin"/>
                <a:ea typeface="Libre Franklin"/>
                <a:cs typeface="Libre Franklin"/>
                <a:sym typeface="Libre Franklin"/>
              </a:rPr>
              <a:t>.</a:t>
            </a:r>
            <a:endParaRPr dirty="0"/>
          </a:p>
          <a:p>
            <a:pPr marL="628650" lvl="1" indent="0" algn="l" rtl="0">
              <a:lnSpc>
                <a:spcPct val="100000"/>
              </a:lnSpc>
              <a:spcBef>
                <a:spcPts val="1000"/>
              </a:spcBef>
              <a:spcAft>
                <a:spcPts val="0"/>
              </a:spcAft>
              <a:buSzPct val="54054"/>
              <a:buNone/>
            </a:pPr>
            <a:endParaRPr dirty="0">
              <a:solidFill>
                <a:schemeClr val="lt1"/>
              </a:solidFill>
              <a:latin typeface="Libre Franklin"/>
              <a:ea typeface="Libre Franklin"/>
              <a:cs typeface="Libre Franklin"/>
              <a:sym typeface="Libre Franklin"/>
            </a:endParaRPr>
          </a:p>
          <a:p>
            <a:pPr marL="457200" marR="0" lvl="0" indent="-368300" algn="l" rtl="0">
              <a:lnSpc>
                <a:spcPct val="118181"/>
              </a:lnSpc>
              <a:spcBef>
                <a:spcPts val="1000"/>
              </a:spcBef>
              <a:spcAft>
                <a:spcPts val="0"/>
              </a:spcAft>
              <a:buClr>
                <a:srgbClr val="8A8B8F"/>
              </a:buClr>
              <a:buSzPct val="108108"/>
              <a:buFont typeface="Noto Sans Symbols"/>
              <a:buChar char="▪"/>
            </a:pPr>
            <a:r>
              <a:rPr lang="en-US" dirty="0">
                <a:solidFill>
                  <a:schemeClr val="lt1"/>
                </a:solidFill>
                <a:latin typeface="Libre Franklin"/>
                <a:ea typeface="Libre Franklin"/>
                <a:cs typeface="Libre Franklin"/>
                <a:sym typeface="Libre Franklin"/>
              </a:rPr>
              <a:t>Top 3 Food Profiteers In </a:t>
            </a:r>
            <a:r>
              <a:rPr lang="en-US" u="sng" dirty="0">
                <a:solidFill>
                  <a:srgbClr val="FFFFFF"/>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2020</a:t>
            </a:r>
            <a:r>
              <a:rPr lang="en-US" dirty="0">
                <a:solidFill>
                  <a:schemeClr val="lt1"/>
                </a:solidFill>
                <a:latin typeface="Libre Franklin"/>
                <a:ea typeface="Libre Franklin"/>
                <a:cs typeface="Libre Franklin"/>
                <a:sym typeface="Libre Franklin"/>
              </a:rPr>
              <a:t>: PepsiCo. </a:t>
            </a:r>
            <a:r>
              <a:rPr lang="en-US" dirty="0" err="1">
                <a:solidFill>
                  <a:schemeClr val="lt1"/>
                </a:solidFill>
                <a:latin typeface="Libre Franklin"/>
                <a:ea typeface="Libre Franklin"/>
                <a:cs typeface="Libre Franklin"/>
                <a:sym typeface="Libre Franklin"/>
              </a:rPr>
              <a:t>Inc</a:t>
            </a:r>
            <a:r>
              <a:rPr lang="en-US" dirty="0">
                <a:solidFill>
                  <a:schemeClr val="lt1"/>
                </a:solidFill>
                <a:latin typeface="Libre Franklin"/>
                <a:ea typeface="Libre Franklin"/>
                <a:cs typeface="Libre Franklin"/>
                <a:sym typeface="Libre Franklin"/>
              </a:rPr>
              <a:t>, Tyson Foods </a:t>
            </a:r>
            <a:r>
              <a:rPr lang="en-US" dirty="0" err="1">
                <a:solidFill>
                  <a:schemeClr val="lt1"/>
                </a:solidFill>
                <a:latin typeface="Libre Franklin"/>
                <a:ea typeface="Libre Franklin"/>
                <a:cs typeface="Libre Franklin"/>
                <a:sym typeface="Libre Franklin"/>
              </a:rPr>
              <a:t>Inc</a:t>
            </a:r>
            <a:r>
              <a:rPr lang="en-US" dirty="0">
                <a:solidFill>
                  <a:schemeClr val="lt1"/>
                </a:solidFill>
                <a:latin typeface="Libre Franklin"/>
                <a:ea typeface="Libre Franklin"/>
                <a:cs typeface="Libre Franklin"/>
                <a:sym typeface="Libre Franklin"/>
              </a:rPr>
              <a:t>, Nestle</a:t>
            </a:r>
            <a:endParaRPr dirty="0"/>
          </a:p>
        </p:txBody>
      </p:sp>
      <p:sp>
        <p:nvSpPr>
          <p:cNvPr id="413" name="Google Shape;413;p50"/>
          <p:cNvSpPr txBox="1">
            <a:spLocks noGrp="1"/>
          </p:cNvSpPr>
          <p:nvPr>
            <p:ph type="body" idx="4294967295"/>
          </p:nvPr>
        </p:nvSpPr>
        <p:spPr>
          <a:xfrm>
            <a:off x="738189" y="1317789"/>
            <a:ext cx="10792043" cy="714521"/>
          </a:xfrm>
          <a:prstGeom prst="rect">
            <a:avLst/>
          </a:prstGeom>
          <a:noFill/>
          <a:ln>
            <a:noFill/>
          </a:ln>
        </p:spPr>
        <p:txBody>
          <a:bodyPr spcFirstLastPara="1" wrap="square" lIns="91425" tIns="45700" rIns="91425" bIns="45700" anchor="t" anchorCtr="0">
            <a:noAutofit/>
          </a:bodyPr>
          <a:lstStyle/>
          <a:p>
            <a:pPr marL="88900" lvl="0" indent="0" algn="ctr" rtl="0">
              <a:lnSpc>
                <a:spcPct val="118181"/>
              </a:lnSpc>
              <a:spcBef>
                <a:spcPts val="0"/>
              </a:spcBef>
              <a:spcAft>
                <a:spcPts val="0"/>
              </a:spcAft>
              <a:buSzPts val="2200"/>
              <a:buNone/>
            </a:pPr>
            <a:r>
              <a:rPr lang="en-US" sz="3200">
                <a:solidFill>
                  <a:schemeClr val="lt1"/>
                </a:solidFill>
                <a:latin typeface="Libre Franklin"/>
                <a:ea typeface="Libre Franklin"/>
                <a:cs typeface="Libre Franklin"/>
                <a:sym typeface="Libre Franklin"/>
              </a:rPr>
              <a:t>Climate Impacts</a:t>
            </a:r>
            <a:endParaRPr/>
          </a:p>
        </p:txBody>
      </p:sp>
      <p:sp>
        <p:nvSpPr>
          <p:cNvPr id="414" name="Google Shape;414;p50"/>
          <p:cNvSpPr txBox="1"/>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800"/>
              <a:buFont typeface="Libre Franklin"/>
              <a:buNone/>
            </a:pPr>
            <a:r>
              <a:rPr lang="en-US" sz="3600" b="1" i="0" u="none" strike="noStrike" cap="none">
                <a:solidFill>
                  <a:srgbClr val="B4E0FF"/>
                </a:solidFill>
                <a:latin typeface="Libre Franklin"/>
                <a:ea typeface="Libre Franklin"/>
                <a:cs typeface="Libre Franklin"/>
                <a:sym typeface="Libre Franklin"/>
              </a:rPr>
              <a:t>Commodities: A Weapon of Mass Production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1"/>
          <p:cNvSpPr txBox="1">
            <a:spLocks noGrp="1"/>
          </p:cNvSpPr>
          <p:nvPr>
            <p:ph type="title" idx="4294967295"/>
          </p:nvPr>
        </p:nvSpPr>
        <p:spPr>
          <a:xfrm>
            <a:off x="2088503" y="134816"/>
            <a:ext cx="8014993" cy="13778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800"/>
              <a:buNone/>
            </a:pPr>
            <a:r>
              <a:rPr lang="en-US" sz="5700">
                <a:solidFill>
                  <a:schemeClr val="lt1"/>
                </a:solidFill>
                <a:latin typeface="Libre Franklin"/>
                <a:ea typeface="Libre Franklin"/>
                <a:cs typeface="Libre Franklin"/>
                <a:sym typeface="Libre Franklin"/>
              </a:rPr>
              <a:t>FDPIR Boxes Today</a:t>
            </a:r>
            <a:endParaRPr/>
          </a:p>
        </p:txBody>
      </p:sp>
      <p:sp>
        <p:nvSpPr>
          <p:cNvPr id="420" name="Google Shape;420;p51"/>
          <p:cNvSpPr txBox="1"/>
          <p:nvPr/>
        </p:nvSpPr>
        <p:spPr>
          <a:xfrm>
            <a:off x="1577650" y="5498075"/>
            <a:ext cx="9036697" cy="1377863"/>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4000"/>
              <a:buFont typeface="Libre Franklin"/>
              <a:buNone/>
            </a:pPr>
            <a:r>
              <a:rPr lang="en-US" sz="2400" b="0" i="0" u="none" strike="noStrike" cap="none">
                <a:solidFill>
                  <a:schemeClr val="lt1"/>
                </a:solidFill>
                <a:latin typeface="Libre Franklin"/>
                <a:ea typeface="Libre Franklin"/>
                <a:cs typeface="Libre Franklin"/>
                <a:sym typeface="Libre Franklin"/>
              </a:rPr>
              <a:t>Traditional foods and other healthy options are now periodically available, but there are still many commodity foods included.</a:t>
            </a:r>
            <a:endParaRPr sz="1400" b="0" i="0" u="none" strike="noStrike" cap="none">
              <a:solidFill>
                <a:srgbClr val="000000"/>
              </a:solidFill>
              <a:latin typeface="Arial"/>
              <a:ea typeface="Arial"/>
              <a:cs typeface="Arial"/>
              <a:sym typeface="Arial"/>
            </a:endParaRPr>
          </a:p>
        </p:txBody>
      </p:sp>
      <p:pic>
        <p:nvPicPr>
          <p:cNvPr id="421" name="Google Shape;421;p51"/>
          <p:cNvPicPr preferRelativeResize="0"/>
          <p:nvPr/>
        </p:nvPicPr>
        <p:blipFill rotWithShape="1">
          <a:blip r:embed="rId3">
            <a:alphaModFix/>
          </a:blip>
          <a:srcRect/>
          <a:stretch/>
        </p:blipFill>
        <p:spPr>
          <a:xfrm>
            <a:off x="343648" y="1359925"/>
            <a:ext cx="8463791" cy="3444322"/>
          </a:xfrm>
          <a:prstGeom prst="rect">
            <a:avLst/>
          </a:prstGeom>
          <a:noFill/>
          <a:ln>
            <a:noFill/>
          </a:ln>
        </p:spPr>
      </p:pic>
      <p:pic>
        <p:nvPicPr>
          <p:cNvPr id="422" name="Google Shape;422;p51"/>
          <p:cNvPicPr preferRelativeResize="0"/>
          <p:nvPr/>
        </p:nvPicPr>
        <p:blipFill rotWithShape="1">
          <a:blip r:embed="rId4">
            <a:alphaModFix/>
          </a:blip>
          <a:srcRect/>
          <a:stretch/>
        </p:blipFill>
        <p:spPr>
          <a:xfrm>
            <a:off x="7023418" y="3643875"/>
            <a:ext cx="4864100" cy="1854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2"/>
          <p:cNvSpPr txBox="1">
            <a:spLocks noGrp="1"/>
          </p:cNvSpPr>
          <p:nvPr>
            <p:ph type="title" idx="4294967295"/>
          </p:nvPr>
        </p:nvSpPr>
        <p:spPr>
          <a:xfrm>
            <a:off x="671807" y="3429000"/>
            <a:ext cx="10848386" cy="13778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2800"/>
              <a:buFont typeface="Libre Franklin"/>
              <a:buNone/>
            </a:pPr>
            <a:r>
              <a:rPr lang="en-US" sz="6500">
                <a:solidFill>
                  <a:schemeClr val="lt1"/>
                </a:solidFill>
              </a:rPr>
              <a:t>Healthcare</a:t>
            </a:r>
            <a:endParaRPr/>
          </a:p>
        </p:txBody>
      </p:sp>
      <p:sp>
        <p:nvSpPr>
          <p:cNvPr id="428" name="Google Shape;428;p52"/>
          <p:cNvSpPr txBox="1"/>
          <p:nvPr/>
        </p:nvSpPr>
        <p:spPr>
          <a:xfrm>
            <a:off x="10716916" y="6119336"/>
            <a:ext cx="1475084" cy="7386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Caleb Pudewell</a:t>
            </a:r>
            <a:endParaRPr sz="1400" b="0" i="1" u="none" strike="noStrike" cap="none">
              <a:solidFill>
                <a:schemeClr val="lt1"/>
              </a:solidFill>
              <a:latin typeface="Libre Franklin"/>
              <a:ea typeface="Libre Franklin"/>
              <a:cs typeface="Libre Franklin"/>
              <a:sym typeface="Libre Franklin"/>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May 26, 2020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
          <p:cNvSpPr txBox="1">
            <a:spLocks noGrp="1"/>
          </p:cNvSpPr>
          <p:nvPr>
            <p:ph type="title" idx="4294967295"/>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sz="3000">
                <a:solidFill>
                  <a:schemeClr val="dk2"/>
                </a:solidFill>
                <a:latin typeface="Libre Franklin"/>
                <a:ea typeface="Libre Franklin"/>
                <a:cs typeface="Libre Franklin"/>
                <a:sym typeface="Libre Franklin"/>
              </a:rPr>
              <a:t>Learning Outcomes</a:t>
            </a:r>
            <a:endParaRPr sz="3000">
              <a:solidFill>
                <a:schemeClr val="dk2"/>
              </a:solidFill>
              <a:latin typeface="Libre Franklin"/>
              <a:ea typeface="Libre Franklin"/>
              <a:cs typeface="Libre Franklin"/>
              <a:sym typeface="Libre Franklin"/>
            </a:endParaRPr>
          </a:p>
        </p:txBody>
      </p:sp>
      <p:sp>
        <p:nvSpPr>
          <p:cNvPr id="261" name="Google Shape;261;p5"/>
          <p:cNvSpPr txBox="1">
            <a:spLocks noGrp="1"/>
          </p:cNvSpPr>
          <p:nvPr>
            <p:ph type="body" idx="4294967295"/>
          </p:nvPr>
        </p:nvSpPr>
        <p:spPr>
          <a:xfrm>
            <a:off x="738189" y="1524000"/>
            <a:ext cx="10715627" cy="4106412"/>
          </a:xfrm>
          <a:prstGeom prst="rect">
            <a:avLst/>
          </a:prstGeom>
          <a:noFill/>
          <a:ln>
            <a:noFill/>
          </a:ln>
        </p:spPr>
        <p:txBody>
          <a:bodyPr spcFirstLastPara="1" wrap="square" lIns="91425" tIns="45700" rIns="91425" bIns="45700" anchor="t" anchorCtr="0">
            <a:normAutofit/>
          </a:bodyPr>
          <a:lstStyle/>
          <a:p>
            <a:pPr marL="457200" lvl="0" indent="-457200" algn="l" rtl="0">
              <a:lnSpc>
                <a:spcPct val="118000"/>
              </a:lnSpc>
              <a:spcBef>
                <a:spcPts val="0"/>
              </a:spcBef>
              <a:spcAft>
                <a:spcPts val="0"/>
              </a:spcAft>
              <a:buSzPts val="2200"/>
              <a:buFont typeface="Arial"/>
              <a:buAutoNum type="arabicPeriod"/>
            </a:pPr>
            <a:r>
              <a:rPr lang="en-US" sz="2400" dirty="0">
                <a:latin typeface="Libre Franklin"/>
                <a:ea typeface="Libre Franklin"/>
                <a:cs typeface="Libre Franklin"/>
                <a:sym typeface="Libre Franklin"/>
              </a:rPr>
              <a:t>To lay a foundation of knowledge regarding core colonial systems and their combined influences on Indigenous communities.</a:t>
            </a:r>
            <a:endParaRPr sz="2400" dirty="0">
              <a:latin typeface="Libre Franklin"/>
              <a:ea typeface="Libre Franklin"/>
              <a:cs typeface="Libre Franklin"/>
              <a:sym typeface="Libre Franklin"/>
            </a:endParaRPr>
          </a:p>
          <a:p>
            <a:pPr marL="457200" lvl="0" indent="-457200" algn="l" rtl="0">
              <a:lnSpc>
                <a:spcPct val="118000"/>
              </a:lnSpc>
              <a:spcBef>
                <a:spcPts val="3400"/>
              </a:spcBef>
              <a:spcAft>
                <a:spcPts val="0"/>
              </a:spcAft>
              <a:buSzPts val="2200"/>
              <a:buFont typeface="Arial"/>
              <a:buAutoNum type="arabicPeriod"/>
            </a:pPr>
            <a:r>
              <a:rPr lang="en-US" sz="2400" dirty="0">
                <a:latin typeface="Libre Franklin"/>
                <a:ea typeface="Libre Franklin"/>
                <a:cs typeface="Libre Franklin"/>
                <a:sym typeface="Libre Franklin"/>
              </a:rPr>
              <a:t>To build a contextual understanding of historical intersections of said systems, which have led to climate emergencies.</a:t>
            </a:r>
            <a:endParaRPr sz="2400" dirty="0">
              <a:latin typeface="Libre Franklin"/>
              <a:ea typeface="Libre Franklin"/>
              <a:cs typeface="Libre Franklin"/>
              <a:sym typeface="Libre Franklin"/>
            </a:endParaRPr>
          </a:p>
          <a:p>
            <a:pPr marL="457200" lvl="0" indent="-457200" algn="l" rtl="0">
              <a:lnSpc>
                <a:spcPct val="118000"/>
              </a:lnSpc>
              <a:spcBef>
                <a:spcPts val="3400"/>
              </a:spcBef>
              <a:spcAft>
                <a:spcPts val="0"/>
              </a:spcAft>
              <a:buSzPts val="2200"/>
              <a:buFont typeface="Arial"/>
              <a:buAutoNum type="arabicPeriod"/>
            </a:pPr>
            <a:r>
              <a:rPr lang="en-US" sz="2400" dirty="0">
                <a:latin typeface="Libre Franklin"/>
                <a:ea typeface="Libre Franklin"/>
                <a:cs typeface="Libre Franklin"/>
                <a:sym typeface="Libre Franklin"/>
              </a:rPr>
              <a:t>To identify the ways in which these systems interact against climate justice during the COVID-19 pandemic</a:t>
            </a:r>
            <a:endParaRPr sz="2400" dirty="0">
              <a:latin typeface="Libre Franklin"/>
              <a:ea typeface="Libre Franklin"/>
              <a:cs typeface="Libre Franklin"/>
              <a:sym typeface="Libre Franklin"/>
            </a:endParaRPr>
          </a:p>
          <a:p>
            <a:pPr marL="342900" lvl="0" indent="-203200" algn="l" rtl="0">
              <a:lnSpc>
                <a:spcPct val="118181"/>
              </a:lnSpc>
              <a:spcBef>
                <a:spcPts val="3400"/>
              </a:spcBef>
              <a:spcAft>
                <a:spcPts val="0"/>
              </a:spcAft>
              <a:buSzPts val="2200"/>
              <a:buNone/>
            </a:pPr>
            <a:endParaRPr dirty="0"/>
          </a:p>
          <a:p>
            <a:pPr marL="342900" lvl="0" indent="-203200" algn="l" rtl="0">
              <a:lnSpc>
                <a:spcPct val="118181"/>
              </a:lnSpc>
              <a:spcBef>
                <a:spcPts val="1000"/>
              </a:spcBef>
              <a:spcAft>
                <a:spcPts val="0"/>
              </a:spcAft>
              <a:buSzPts val="2200"/>
              <a:buNone/>
            </a:pPr>
            <a:endParaRPr dirty="0"/>
          </a:p>
          <a:p>
            <a:pPr marL="342900" lvl="0" indent="-203200" algn="l" rtl="0">
              <a:lnSpc>
                <a:spcPct val="118181"/>
              </a:lnSpc>
              <a:spcBef>
                <a:spcPts val="1000"/>
              </a:spcBef>
              <a:spcAft>
                <a:spcPts val="0"/>
              </a:spcAft>
              <a:buSzPts val="2200"/>
              <a:buNone/>
            </a:pPr>
            <a:endParaRPr dirty="0"/>
          </a:p>
          <a:p>
            <a:pPr marL="342900" lvl="0" indent="-203200" algn="l" rtl="0">
              <a:lnSpc>
                <a:spcPct val="118181"/>
              </a:lnSpc>
              <a:spcBef>
                <a:spcPts val="1000"/>
              </a:spcBef>
              <a:spcAft>
                <a:spcPts val="0"/>
              </a:spcAft>
              <a:buSzPts val="2200"/>
              <a:buNone/>
            </a:pPr>
            <a:endParaRPr dirty="0"/>
          </a:p>
        </p:txBody>
      </p:sp>
      <p:sp>
        <p:nvSpPr>
          <p:cNvPr id="263" name="Google Shape;263;p5"/>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3"/>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t>The Road to Healthcare Is Riddled With Barriers</a:t>
            </a:r>
            <a:endParaRPr/>
          </a:p>
        </p:txBody>
      </p:sp>
      <p:sp>
        <p:nvSpPr>
          <p:cNvPr id="435" name="Google Shape;435;p53"/>
          <p:cNvSpPr txBox="1">
            <a:spLocks noGrp="1"/>
          </p:cNvSpPr>
          <p:nvPr>
            <p:ph type="body" idx="2"/>
          </p:nvPr>
        </p:nvSpPr>
        <p:spPr>
          <a:xfrm>
            <a:off x="711200" y="1579099"/>
            <a:ext cx="5384800" cy="371679"/>
          </a:xfrm>
          <a:prstGeom prst="rect">
            <a:avLst/>
          </a:prstGeom>
          <a:noFill/>
          <a:ln>
            <a:noFill/>
          </a:ln>
        </p:spPr>
        <p:txBody>
          <a:bodyPr spcFirstLastPara="1" wrap="square" lIns="91425" tIns="45700" rIns="91425" bIns="45700" anchor="b" anchorCtr="0">
            <a:noAutofit/>
          </a:bodyPr>
          <a:lstStyle/>
          <a:p>
            <a:pPr marL="0" lvl="0" indent="0" algn="l" rtl="0">
              <a:lnSpc>
                <a:spcPct val="130000"/>
              </a:lnSpc>
              <a:spcBef>
                <a:spcPts val="0"/>
              </a:spcBef>
              <a:spcAft>
                <a:spcPts val="0"/>
              </a:spcAft>
              <a:buSzPts val="2000"/>
              <a:buNone/>
            </a:pPr>
            <a:r>
              <a:rPr lang="en-US" sz="2000"/>
              <a:t>Chronic Underfunding of Indian Health Service</a:t>
            </a:r>
            <a:endParaRPr sz="2000"/>
          </a:p>
        </p:txBody>
      </p:sp>
      <p:sp>
        <p:nvSpPr>
          <p:cNvPr id="436" name="Google Shape;436;p53"/>
          <p:cNvSpPr txBox="1">
            <a:spLocks noGrp="1"/>
          </p:cNvSpPr>
          <p:nvPr>
            <p:ph type="body" idx="1"/>
          </p:nvPr>
        </p:nvSpPr>
        <p:spPr>
          <a:xfrm>
            <a:off x="738194" y="2098850"/>
            <a:ext cx="5129793" cy="3473276"/>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1000"/>
              </a:spcBef>
              <a:spcAft>
                <a:spcPts val="0"/>
              </a:spcAft>
              <a:buSzPts val="2000"/>
              <a:buChar char="▪"/>
            </a:pPr>
            <a:r>
              <a:rPr lang="en-US" sz="2000"/>
              <a:t>Leads to a severe lack of medical technology on reservations:</a:t>
            </a:r>
            <a:endParaRPr/>
          </a:p>
          <a:p>
            <a:pPr marL="800100" lvl="1" indent="-342900" algn="l" rtl="0">
              <a:lnSpc>
                <a:spcPct val="110000"/>
              </a:lnSpc>
              <a:spcBef>
                <a:spcPts val="1600"/>
              </a:spcBef>
              <a:spcAft>
                <a:spcPts val="0"/>
              </a:spcAft>
              <a:buSzPts val="2000"/>
              <a:buFont typeface="Noto Sans Symbols"/>
              <a:buChar char="▪"/>
            </a:pPr>
            <a:r>
              <a:rPr lang="en-US" sz="1800"/>
              <a:t>“IHS facilities often don't have services that people elsewhere expect, such as emergency departments or MRI machines. And those limited facilities can be hours away by car” (Friedman 2016).</a:t>
            </a:r>
            <a:endParaRPr/>
          </a:p>
          <a:p>
            <a:pPr marL="342900" lvl="0" indent="-342900" algn="l" rtl="0">
              <a:lnSpc>
                <a:spcPct val="110000"/>
              </a:lnSpc>
              <a:spcBef>
                <a:spcPts val="1600"/>
              </a:spcBef>
              <a:spcAft>
                <a:spcPts val="600"/>
              </a:spcAft>
              <a:buSzPts val="2000"/>
              <a:buChar char="▪"/>
            </a:pPr>
            <a:r>
              <a:rPr lang="en-US" sz="2000"/>
              <a:t>Of 567 tribes, there are </a:t>
            </a:r>
            <a:r>
              <a:rPr lang="en-US" sz="2000" u="sng">
                <a:solidFill>
                  <a:schemeClr val="hlink"/>
                </a:solidFill>
                <a:hlinkClick r:id="rId3"/>
              </a:rPr>
              <a:t>28 acute-care hospitals</a:t>
            </a:r>
            <a:r>
              <a:rPr lang="en-US" sz="2000"/>
              <a:t> that IHS directly operates.</a:t>
            </a:r>
            <a:endParaRPr sz="2000"/>
          </a:p>
        </p:txBody>
      </p:sp>
      <p:sp>
        <p:nvSpPr>
          <p:cNvPr id="437" name="Google Shape;437;p53"/>
          <p:cNvSpPr txBox="1">
            <a:spLocks noGrp="1"/>
          </p:cNvSpPr>
          <p:nvPr>
            <p:ph type="body" idx="4294967295"/>
          </p:nvPr>
        </p:nvSpPr>
        <p:spPr>
          <a:xfrm>
            <a:off x="6322005" y="1579099"/>
            <a:ext cx="5131808" cy="371679"/>
          </a:xfrm>
          <a:prstGeom prst="rect">
            <a:avLst/>
          </a:prstGeom>
          <a:noFill/>
          <a:ln>
            <a:noFill/>
          </a:ln>
        </p:spPr>
        <p:txBody>
          <a:bodyPr spcFirstLastPara="1" wrap="square" lIns="91425" tIns="45700" rIns="91425" bIns="45700" anchor="b" anchorCtr="0">
            <a:noAutofit/>
          </a:bodyPr>
          <a:lstStyle/>
          <a:p>
            <a:pPr marL="0" lvl="0" indent="0" algn="l" rtl="0">
              <a:lnSpc>
                <a:spcPct val="130000"/>
              </a:lnSpc>
              <a:spcBef>
                <a:spcPts val="0"/>
              </a:spcBef>
              <a:spcAft>
                <a:spcPts val="0"/>
              </a:spcAft>
              <a:buSzPts val="2000"/>
              <a:buNone/>
            </a:pPr>
            <a:r>
              <a:rPr lang="en-US" sz="2000" b="1">
                <a:latin typeface="Libre Franklin"/>
                <a:ea typeface="Libre Franklin"/>
                <a:cs typeface="Libre Franklin"/>
                <a:sym typeface="Libre Franklin"/>
              </a:rPr>
              <a:t>Historical Distrust of US Provided Services</a:t>
            </a:r>
            <a:endParaRPr sz="2000" b="1">
              <a:latin typeface="Libre Franklin"/>
              <a:ea typeface="Libre Franklin"/>
              <a:cs typeface="Libre Franklin"/>
              <a:sym typeface="Libre Franklin"/>
            </a:endParaRPr>
          </a:p>
        </p:txBody>
      </p:sp>
      <p:sp>
        <p:nvSpPr>
          <p:cNvPr id="438" name="Google Shape;438;p53"/>
          <p:cNvSpPr txBox="1">
            <a:spLocks noGrp="1"/>
          </p:cNvSpPr>
          <p:nvPr>
            <p:ph type="body" idx="4294967295"/>
          </p:nvPr>
        </p:nvSpPr>
        <p:spPr>
          <a:xfrm>
            <a:off x="6322005" y="2098850"/>
            <a:ext cx="5131808" cy="3715796"/>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0"/>
              </a:spcBef>
              <a:spcAft>
                <a:spcPts val="0"/>
              </a:spcAft>
              <a:buSzPts val="2000"/>
              <a:buChar char="▪"/>
            </a:pPr>
            <a:r>
              <a:rPr lang="en-US" sz="1800">
                <a:latin typeface="Libre Franklin"/>
                <a:ea typeface="Libre Franklin"/>
                <a:cs typeface="Libre Franklin"/>
                <a:sym typeface="Libre Franklin"/>
              </a:rPr>
              <a:t>1973-1976: </a:t>
            </a:r>
            <a:r>
              <a:rPr lang="en-US" sz="1800"/>
              <a:t>US</a:t>
            </a:r>
            <a:r>
              <a:rPr lang="en-US" sz="1800">
                <a:latin typeface="Libre Franklin"/>
                <a:ea typeface="Libre Franklin"/>
                <a:cs typeface="Libre Franklin"/>
                <a:sym typeface="Libre Franklin"/>
              </a:rPr>
              <a:t> Government forced sterilization on 3,406 Indigenous women (Torpy 2000)</a:t>
            </a:r>
            <a:endParaRPr/>
          </a:p>
          <a:p>
            <a:pPr marL="342900" lvl="0" indent="-342900" algn="l" rtl="0">
              <a:lnSpc>
                <a:spcPct val="110000"/>
              </a:lnSpc>
              <a:spcBef>
                <a:spcPts val="600"/>
              </a:spcBef>
              <a:spcAft>
                <a:spcPts val="0"/>
              </a:spcAft>
              <a:buSzPts val="2000"/>
              <a:buChar char="▪"/>
            </a:pPr>
            <a:r>
              <a:rPr lang="en-US" sz="1800">
                <a:latin typeface="Libre Franklin"/>
                <a:ea typeface="Libre Franklin"/>
                <a:cs typeface="Libre Franklin"/>
                <a:sym typeface="Libre Franklin"/>
              </a:rPr>
              <a:t>AI/AN Communities were stripped of traditional medicines until August 1978</a:t>
            </a:r>
            <a:endParaRPr/>
          </a:p>
          <a:p>
            <a:pPr marL="800100" lvl="1" indent="-342900" algn="l" rtl="0">
              <a:lnSpc>
                <a:spcPct val="110000"/>
              </a:lnSpc>
              <a:spcBef>
                <a:spcPts val="600"/>
              </a:spcBef>
              <a:spcAft>
                <a:spcPts val="0"/>
              </a:spcAft>
              <a:buSzPts val="2000"/>
              <a:buFont typeface="Noto Sans Symbols"/>
              <a:buChar char="▪"/>
            </a:pPr>
            <a:r>
              <a:rPr lang="en-US" sz="1600" u="sng">
                <a:solidFill>
                  <a:schemeClr val="hlink"/>
                </a:solidFill>
                <a:latin typeface="Libre Franklin"/>
                <a:ea typeface="Libre Franklin"/>
                <a:cs typeface="Libre Franklin"/>
                <a:sym typeface="Libre Franklin"/>
                <a:hlinkClick r:id="rId4"/>
              </a:rPr>
              <a:t>American Indian Religious Freedom Act</a:t>
            </a:r>
            <a:endParaRPr sz="1600">
              <a:latin typeface="Libre Franklin"/>
              <a:ea typeface="Libre Franklin"/>
              <a:cs typeface="Libre Franklin"/>
              <a:sym typeface="Libre Franklin"/>
            </a:endParaRPr>
          </a:p>
          <a:p>
            <a:pPr marL="342900" lvl="0" indent="-342900" algn="l" rtl="0">
              <a:lnSpc>
                <a:spcPct val="110000"/>
              </a:lnSpc>
              <a:spcBef>
                <a:spcPts val="600"/>
              </a:spcBef>
              <a:spcAft>
                <a:spcPts val="0"/>
              </a:spcAft>
              <a:buSzPts val="2000"/>
              <a:buChar char="▪"/>
            </a:pPr>
            <a:r>
              <a:rPr lang="en-US" sz="1800" u="sng">
                <a:solidFill>
                  <a:schemeClr val="hlink"/>
                </a:solidFill>
                <a:latin typeface="Libre Franklin"/>
                <a:ea typeface="Libre Franklin"/>
                <a:cs typeface="Libre Franklin"/>
                <a:sym typeface="Libre Franklin"/>
                <a:hlinkClick r:id="rId5"/>
              </a:rPr>
              <a:t>Today</a:t>
            </a:r>
            <a:r>
              <a:rPr lang="en-US" sz="1800">
                <a:latin typeface="Libre Franklin"/>
                <a:ea typeface="Libre Franklin"/>
                <a:cs typeface="Libre Franklin"/>
                <a:sym typeface="Libre Franklin"/>
              </a:rPr>
              <a:t>: Nonconsensual sterilization alleged in for-profit ICE Detention Centers</a:t>
            </a:r>
            <a:endParaRPr/>
          </a:p>
          <a:p>
            <a:pPr marL="342900" lvl="0" indent="-342900" algn="l" rtl="0">
              <a:lnSpc>
                <a:spcPct val="110000"/>
              </a:lnSpc>
              <a:spcBef>
                <a:spcPts val="600"/>
              </a:spcBef>
              <a:spcAft>
                <a:spcPts val="0"/>
              </a:spcAft>
              <a:buSzPts val="2000"/>
              <a:buChar char="▪"/>
            </a:pPr>
            <a:r>
              <a:rPr lang="en-US" sz="1800">
                <a:latin typeface="Libre Franklin"/>
                <a:ea typeface="Libre Franklin"/>
                <a:cs typeface="Libre Franklin"/>
                <a:sym typeface="Libre Franklin"/>
              </a:rPr>
              <a:t>Hospital and clinic personnel continue to perpetuate racism against Indigenous Peoples, sometimes leading to </a:t>
            </a:r>
            <a:r>
              <a:rPr lang="en-US" sz="1800" u="sng">
                <a:solidFill>
                  <a:schemeClr val="hlink"/>
                </a:solidFill>
                <a:latin typeface="Libre Franklin"/>
                <a:ea typeface="Libre Franklin"/>
                <a:cs typeface="Libre Franklin"/>
                <a:sym typeface="Libre Franklin"/>
                <a:hlinkClick r:id="rId6"/>
              </a:rPr>
              <a:t>death</a:t>
            </a:r>
            <a:r>
              <a:rPr lang="en-US" sz="1800">
                <a:latin typeface="Libre Franklin"/>
                <a:ea typeface="Libre Franklin"/>
                <a:cs typeface="Libre Franklin"/>
                <a:sym typeface="Libre Franklin"/>
              </a:rPr>
              <a:t>.</a:t>
            </a:r>
            <a:endParaRPr sz="1800">
              <a:latin typeface="Libre Franklin"/>
              <a:ea typeface="Libre Franklin"/>
              <a:cs typeface="Libre Franklin"/>
              <a:sym typeface="Libre Franklin"/>
            </a:endParaRPr>
          </a:p>
          <a:p>
            <a:pPr marL="0" lvl="0" indent="0" algn="l" rtl="0">
              <a:lnSpc>
                <a:spcPct val="120000"/>
              </a:lnSpc>
              <a:spcBef>
                <a:spcPts val="1600"/>
              </a:spcBef>
              <a:spcAft>
                <a:spcPts val="0"/>
              </a:spcAft>
              <a:buSzPts val="2000"/>
              <a:buNone/>
            </a:pPr>
            <a:endParaRPr>
              <a:latin typeface="Libre Franklin"/>
              <a:ea typeface="Libre Franklin"/>
              <a:cs typeface="Libre Franklin"/>
              <a:sym typeface="Libre Franklin"/>
            </a:endParaRPr>
          </a:p>
        </p:txBody>
      </p:sp>
      <p:sp>
        <p:nvSpPr>
          <p:cNvPr id="440" name="Google Shape;440;p53"/>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
          <p:cNvSpPr txBox="1">
            <a:spLocks noGrp="1"/>
          </p:cNvSpPr>
          <p:nvPr>
            <p:ph type="title"/>
          </p:nvPr>
        </p:nvSpPr>
        <p:spPr>
          <a:xfrm>
            <a:off x="6619773" y="216214"/>
            <a:ext cx="4999203" cy="159353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5288"/>
              </a:buClr>
              <a:buSzPts val="3200"/>
              <a:buFont typeface="Libre Franklin"/>
              <a:buNone/>
            </a:pPr>
            <a:r>
              <a:rPr lang="en-US"/>
              <a:t>To Indigenous Communities, Yet Another Pandemic</a:t>
            </a:r>
            <a:endParaRPr/>
          </a:p>
        </p:txBody>
      </p:sp>
      <p:sp>
        <p:nvSpPr>
          <p:cNvPr id="447" name="Google Shape;447;p6"/>
          <p:cNvSpPr txBox="1">
            <a:spLocks noGrp="1"/>
          </p:cNvSpPr>
          <p:nvPr>
            <p:ph type="body" idx="1"/>
          </p:nvPr>
        </p:nvSpPr>
        <p:spPr>
          <a:xfrm>
            <a:off x="6619773" y="1826768"/>
            <a:ext cx="5438877" cy="4132072"/>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0"/>
              </a:spcBef>
              <a:spcAft>
                <a:spcPts val="0"/>
              </a:spcAft>
              <a:buSzPts val="2000"/>
              <a:buChar char="▪"/>
            </a:pPr>
            <a:r>
              <a:rPr lang="en-US" sz="2000"/>
              <a:t>August 2020: Centers for Disease Control and Prevention (CDC) reported AI/AN communities were disproportionately affected by COVID-19</a:t>
            </a:r>
            <a:endParaRPr/>
          </a:p>
          <a:p>
            <a:pPr marL="342900" lvl="0" indent="-342900" algn="l" rtl="0">
              <a:lnSpc>
                <a:spcPct val="110000"/>
              </a:lnSpc>
              <a:spcBef>
                <a:spcPts val="600"/>
              </a:spcBef>
              <a:spcAft>
                <a:spcPts val="0"/>
              </a:spcAft>
              <a:buSzPts val="2000"/>
              <a:buChar char="▪"/>
            </a:pPr>
            <a:r>
              <a:rPr lang="en-US" sz="2000"/>
              <a:t>Indigenous Health Clinics Faced Neglect:</a:t>
            </a:r>
            <a:endParaRPr/>
          </a:p>
          <a:p>
            <a:pPr marL="800100" lvl="1" indent="-342900" algn="l" rtl="0">
              <a:lnSpc>
                <a:spcPct val="110000"/>
              </a:lnSpc>
              <a:spcBef>
                <a:spcPts val="600"/>
              </a:spcBef>
              <a:spcAft>
                <a:spcPts val="0"/>
              </a:spcAft>
              <a:buSzPts val="1800"/>
              <a:buChar char="▪"/>
            </a:pPr>
            <a:r>
              <a:rPr lang="en-US">
                <a:latin typeface="Libre Franklin"/>
                <a:ea typeface="Libre Franklin"/>
                <a:cs typeface="Libre Franklin"/>
                <a:sym typeface="Libre Franklin"/>
              </a:rPr>
              <a:t>Seattle Indian Health Board received body bags instead of personal protective equipment (PPE).</a:t>
            </a:r>
            <a:endParaRPr/>
          </a:p>
          <a:p>
            <a:pPr marL="800100" lvl="1" indent="-342900" algn="l" rtl="0">
              <a:lnSpc>
                <a:spcPct val="110000"/>
              </a:lnSpc>
              <a:spcBef>
                <a:spcPts val="600"/>
              </a:spcBef>
              <a:spcAft>
                <a:spcPts val="0"/>
              </a:spcAft>
              <a:buSzPts val="1800"/>
              <a:buChar char="▪"/>
            </a:pPr>
            <a:r>
              <a:rPr lang="en-US">
                <a:latin typeface="Libre Franklin"/>
                <a:ea typeface="Libre Franklin"/>
                <a:cs typeface="Libre Franklin"/>
                <a:sym typeface="Libre Franklin"/>
              </a:rPr>
              <a:t>Navajo Nation reported receiving broken PPE and insufficient funding (‘</a:t>
            </a:r>
            <a:r>
              <a:rPr lang="en-US" u="sng">
                <a:solidFill>
                  <a:schemeClr val="hlink"/>
                </a:solidFill>
                <a:latin typeface="Libre Franklin"/>
                <a:ea typeface="Libre Franklin"/>
                <a:cs typeface="Libre Franklin"/>
                <a:sym typeface="Libre Franklin"/>
                <a:hlinkClick r:id="rId3"/>
              </a:rPr>
              <a:t>Still killing us</a:t>
            </a:r>
            <a:r>
              <a:rPr lang="en-US">
                <a:latin typeface="Libre Franklin"/>
                <a:ea typeface="Libre Franklin"/>
                <a:cs typeface="Libre Franklin"/>
                <a:sym typeface="Libre Franklin"/>
              </a:rPr>
              <a:t>’).</a:t>
            </a:r>
            <a:endParaRPr/>
          </a:p>
          <a:p>
            <a:pPr marL="342900" lvl="0" indent="-342900" algn="l" rtl="0">
              <a:lnSpc>
                <a:spcPct val="110000"/>
              </a:lnSpc>
              <a:spcBef>
                <a:spcPts val="600"/>
              </a:spcBef>
              <a:spcAft>
                <a:spcPts val="600"/>
              </a:spcAft>
              <a:buSzPts val="2000"/>
              <a:buChar char="▪"/>
            </a:pPr>
            <a:r>
              <a:rPr lang="en-US" sz="2000"/>
              <a:t>Native Hawaiian/Pacific Islanders hardest hit on West Coast (</a:t>
            </a:r>
            <a:r>
              <a:rPr lang="en-US" sz="2000" u="sng">
                <a:solidFill>
                  <a:schemeClr val="hlink"/>
                </a:solidFill>
                <a:hlinkClick r:id="rId4"/>
              </a:rPr>
              <a:t>Kaholokua et. Al. 2020</a:t>
            </a:r>
            <a:r>
              <a:rPr lang="en-US" sz="2000"/>
              <a:t>)</a:t>
            </a:r>
            <a:endParaRPr sz="2000"/>
          </a:p>
        </p:txBody>
      </p:sp>
      <p:sp>
        <p:nvSpPr>
          <p:cNvPr id="449" name="Google Shape;449;p6"/>
          <p:cNvSpPr txBox="1">
            <a:spLocks noGrp="1"/>
          </p:cNvSpPr>
          <p:nvPr>
            <p:ph type="sldNum" idx="12"/>
          </p:nvPr>
        </p:nvSpPr>
        <p:spPr>
          <a:xfrm>
            <a:off x="10973753" y="627666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450" name="Google Shape;450;p6"/>
          <p:cNvSpPr txBox="1"/>
          <p:nvPr/>
        </p:nvSpPr>
        <p:spPr>
          <a:xfrm>
            <a:off x="164593" y="6353372"/>
            <a:ext cx="6095999" cy="43088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100" b="0" i="1" u="none" strike="noStrike" cap="none">
                <a:solidFill>
                  <a:schemeClr val="lt1"/>
                </a:solidFill>
                <a:latin typeface="Libre Franklin"/>
                <a:ea typeface="Libre Franklin"/>
                <a:cs typeface="Libre Franklin"/>
                <a:sym typeface="Libre Franklin"/>
              </a:rPr>
              <a:t>https://i0.wp.com/thebfd.co.nz/wp-content/uploads/2020/04/GettyImages-1209679043-scaled.jpg?fit=2560%2C1440&amp;ssl=1</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4"/>
          <p:cNvSpPr txBox="1">
            <a:spLocks noGrp="1"/>
          </p:cNvSpPr>
          <p:nvPr>
            <p:ph type="title" idx="4294967295"/>
          </p:nvPr>
        </p:nvSpPr>
        <p:spPr>
          <a:xfrm>
            <a:off x="738185" y="421500"/>
            <a:ext cx="10715627" cy="7433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800"/>
              <a:buNone/>
            </a:pPr>
            <a:r>
              <a:rPr lang="en-US" sz="3200">
                <a:solidFill>
                  <a:srgbClr val="B4E0FF"/>
                </a:solidFill>
                <a:latin typeface="Libre Franklin"/>
                <a:ea typeface="Libre Franklin"/>
                <a:cs typeface="Libre Franklin"/>
                <a:sym typeface="Libre Franklin"/>
              </a:rPr>
              <a:t>Beyond the Pandemic</a:t>
            </a:r>
            <a:endParaRPr/>
          </a:p>
        </p:txBody>
      </p:sp>
      <p:sp>
        <p:nvSpPr>
          <p:cNvPr id="457" name="Google Shape;457;p54"/>
          <p:cNvSpPr txBox="1">
            <a:spLocks noGrp="1"/>
          </p:cNvSpPr>
          <p:nvPr>
            <p:ph type="body" idx="4294967295"/>
          </p:nvPr>
        </p:nvSpPr>
        <p:spPr>
          <a:xfrm>
            <a:off x="631224" y="1318562"/>
            <a:ext cx="10929550" cy="3473276"/>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2000"/>
              <a:buChar char="▪"/>
            </a:pPr>
            <a:r>
              <a:rPr lang="en-US">
                <a:solidFill>
                  <a:schemeClr val="lt1"/>
                </a:solidFill>
                <a:latin typeface="Libre Franklin"/>
                <a:ea typeface="Libre Franklin"/>
                <a:cs typeface="Libre Franklin"/>
                <a:sym typeface="Libre Franklin"/>
              </a:rPr>
              <a:t>Native communities will continue to lose ancestral lands or access to clean air, water, fields, etc. This </a:t>
            </a:r>
            <a:r>
              <a:rPr lang="en-US" u="sng">
                <a:solidFill>
                  <a:srgbClr val="B4E0FF"/>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2016 EPA Report</a:t>
            </a:r>
            <a:r>
              <a:rPr lang="en-US">
                <a:solidFill>
                  <a:srgbClr val="B4E0FF"/>
                </a:solidFill>
                <a:latin typeface="Libre Franklin"/>
                <a:ea typeface="Libre Franklin"/>
                <a:cs typeface="Libre Franklin"/>
                <a:sym typeface="Libre Franklin"/>
              </a:rPr>
              <a:t> </a:t>
            </a:r>
            <a:r>
              <a:rPr lang="en-US">
                <a:solidFill>
                  <a:schemeClr val="lt1"/>
                </a:solidFill>
                <a:latin typeface="Libre Franklin"/>
                <a:ea typeface="Libre Franklin"/>
                <a:cs typeface="Libre Franklin"/>
                <a:sym typeface="Libre Franklin"/>
              </a:rPr>
              <a:t>gives an insight to these climate crises.</a:t>
            </a:r>
            <a:endParaRPr>
              <a:solidFill>
                <a:schemeClr val="lt1"/>
              </a:solidFill>
              <a:latin typeface="Libre Franklin"/>
              <a:ea typeface="Libre Franklin"/>
              <a:cs typeface="Libre Franklin"/>
              <a:sym typeface="Libre Franklin"/>
            </a:endParaRPr>
          </a:p>
        </p:txBody>
      </p:sp>
      <p:pic>
        <p:nvPicPr>
          <p:cNvPr id="458" name="Google Shape;458;p54"/>
          <p:cNvPicPr preferRelativeResize="0"/>
          <p:nvPr/>
        </p:nvPicPr>
        <p:blipFill rotWithShape="1">
          <a:blip r:embed="rId4">
            <a:alphaModFix/>
          </a:blip>
          <a:srcRect/>
          <a:stretch/>
        </p:blipFill>
        <p:spPr>
          <a:xfrm>
            <a:off x="815482" y="2184116"/>
            <a:ext cx="10561032" cy="44788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idx="4294967295"/>
          </p:nvPr>
        </p:nvSpPr>
        <p:spPr>
          <a:xfrm>
            <a:off x="671807" y="3429000"/>
            <a:ext cx="10848386" cy="13778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2800"/>
              <a:buFont typeface="Libre Franklin"/>
              <a:buNone/>
            </a:pPr>
            <a:r>
              <a:rPr lang="en-US" sz="6500">
                <a:solidFill>
                  <a:schemeClr val="lt1"/>
                </a:solidFill>
              </a:rPr>
              <a:t>Indigenous Sovereignty</a:t>
            </a:r>
            <a:endParaRPr/>
          </a:p>
        </p:txBody>
      </p:sp>
      <p:sp>
        <p:nvSpPr>
          <p:cNvPr id="464" name="Google Shape;464;p55"/>
          <p:cNvSpPr txBox="1"/>
          <p:nvPr/>
        </p:nvSpPr>
        <p:spPr>
          <a:xfrm>
            <a:off x="10849966" y="6119336"/>
            <a:ext cx="1342034" cy="7386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Sam Bark</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Oct. 23, 2017</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6"/>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
        <p:nvSpPr>
          <p:cNvPr id="471" name="Google Shape;471;p56"/>
          <p:cNvSpPr txBox="1">
            <a:spLocks noGrp="1"/>
          </p:cNvSpPr>
          <p:nvPr>
            <p:ph type="body" idx="4294967295"/>
          </p:nvPr>
        </p:nvSpPr>
        <p:spPr>
          <a:xfrm>
            <a:off x="725837" y="1789284"/>
            <a:ext cx="5129793" cy="3473276"/>
          </a:xfrm>
          <a:prstGeom prst="rect">
            <a:avLst/>
          </a:prstGeom>
          <a:noFill/>
          <a:ln>
            <a:noFill/>
          </a:ln>
        </p:spPr>
        <p:txBody>
          <a:bodyPr spcFirstLastPara="1" wrap="square" lIns="91425" tIns="45700" rIns="91425" bIns="45700" anchor="t" anchorCtr="0">
            <a:normAutofit lnSpcReduction="10000"/>
          </a:bodyPr>
          <a:lstStyle/>
          <a:p>
            <a:pPr marL="457200" marR="0" lvl="0" indent="-368300" algn="l" rtl="0">
              <a:lnSpc>
                <a:spcPct val="118181"/>
              </a:lnSpc>
              <a:spcBef>
                <a:spcPts val="1000"/>
              </a:spcBef>
              <a:spcAft>
                <a:spcPts val="0"/>
              </a:spcAft>
              <a:buClr>
                <a:srgbClr val="8A8B8F"/>
              </a:buClr>
              <a:buSzPts val="2200"/>
              <a:buFont typeface="Noto Sans Symbols"/>
              <a:buChar char="▪"/>
            </a:pPr>
            <a:r>
              <a:rPr lang="en-US">
                <a:latin typeface="Libre Franklin"/>
                <a:ea typeface="Libre Franklin"/>
                <a:cs typeface="Libre Franklin"/>
                <a:sym typeface="Libre Franklin"/>
              </a:rPr>
              <a:t>1777 – 1868: Approx. 368 Treaties Signed Between </a:t>
            </a:r>
            <a:r>
              <a:rPr lang="en-US"/>
              <a:t>US</a:t>
            </a:r>
            <a:r>
              <a:rPr lang="en-US">
                <a:latin typeface="Libre Franklin"/>
                <a:ea typeface="Libre Franklin"/>
                <a:cs typeface="Libre Franklin"/>
                <a:sym typeface="Libre Franklin"/>
              </a:rPr>
              <a:t> and Indigenous Nations.</a:t>
            </a:r>
            <a:endParaRPr/>
          </a:p>
          <a:p>
            <a:pPr marL="914400" lvl="1" indent="-292100" algn="l" rtl="0">
              <a:lnSpc>
                <a:spcPct val="100000"/>
              </a:lnSpc>
              <a:spcBef>
                <a:spcPts val="1000"/>
              </a:spcBef>
              <a:spcAft>
                <a:spcPts val="0"/>
              </a:spcAft>
              <a:buSzPts val="1000"/>
              <a:buChar char="◻"/>
            </a:pPr>
            <a:r>
              <a:rPr lang="en-US">
                <a:latin typeface="Libre Franklin"/>
                <a:ea typeface="Libre Franklin"/>
                <a:cs typeface="Libre Franklin"/>
                <a:sym typeface="Libre Franklin"/>
              </a:rPr>
              <a:t>Many were:</a:t>
            </a:r>
            <a:endParaRPr/>
          </a:p>
          <a:p>
            <a:pPr marL="1371600" lvl="2" indent="-342900" algn="l" rtl="0">
              <a:lnSpc>
                <a:spcPct val="100000"/>
              </a:lnSpc>
              <a:spcBef>
                <a:spcPts val="1000"/>
              </a:spcBef>
              <a:spcAft>
                <a:spcPts val="0"/>
              </a:spcAft>
              <a:buSzPts val="1800"/>
              <a:buChar char="•"/>
            </a:pPr>
            <a:r>
              <a:rPr lang="en-US">
                <a:latin typeface="Libre Franklin"/>
                <a:ea typeface="Libre Franklin"/>
                <a:cs typeface="Libre Franklin"/>
                <a:sym typeface="Libre Franklin"/>
              </a:rPr>
              <a:t>Improperly translated</a:t>
            </a:r>
            <a:endParaRPr/>
          </a:p>
          <a:p>
            <a:pPr marL="1371600" lvl="2" indent="-342900" algn="l" rtl="0">
              <a:lnSpc>
                <a:spcPct val="100000"/>
              </a:lnSpc>
              <a:spcBef>
                <a:spcPts val="1000"/>
              </a:spcBef>
              <a:spcAft>
                <a:spcPts val="0"/>
              </a:spcAft>
              <a:buSzPts val="1800"/>
              <a:buChar char="•"/>
            </a:pPr>
            <a:r>
              <a:rPr lang="en-US">
                <a:latin typeface="Libre Franklin"/>
                <a:ea typeface="Libre Franklin"/>
                <a:cs typeface="Libre Franklin"/>
                <a:sym typeface="Libre Franklin"/>
              </a:rPr>
              <a:t>Signed by unauthorized tribal members</a:t>
            </a:r>
            <a:endParaRPr/>
          </a:p>
          <a:p>
            <a:pPr marL="1371600" lvl="2" indent="-342900" algn="l" rtl="0">
              <a:lnSpc>
                <a:spcPct val="100000"/>
              </a:lnSpc>
              <a:spcBef>
                <a:spcPts val="1000"/>
              </a:spcBef>
              <a:spcAft>
                <a:spcPts val="0"/>
              </a:spcAft>
              <a:buSzPts val="1800"/>
              <a:buChar char="•"/>
            </a:pPr>
            <a:r>
              <a:rPr lang="en-US">
                <a:latin typeface="Libre Franklin"/>
                <a:ea typeface="Libre Franklin"/>
                <a:cs typeface="Libre Franklin"/>
                <a:sym typeface="Libre Franklin"/>
              </a:rPr>
              <a:t>Violated by the </a:t>
            </a:r>
            <a:r>
              <a:rPr lang="en-US"/>
              <a:t>US</a:t>
            </a:r>
            <a:r>
              <a:rPr lang="en-US">
                <a:latin typeface="Libre Franklin"/>
                <a:ea typeface="Libre Franklin"/>
                <a:cs typeface="Libre Franklin"/>
                <a:sym typeface="Libre Franklin"/>
              </a:rPr>
              <a:t> time and time again</a:t>
            </a:r>
            <a:endParaRPr/>
          </a:p>
        </p:txBody>
      </p:sp>
      <p:sp>
        <p:nvSpPr>
          <p:cNvPr id="472" name="Google Shape;472;p56"/>
          <p:cNvSpPr txBox="1">
            <a:spLocks noGrp="1"/>
          </p:cNvSpPr>
          <p:nvPr>
            <p:ph type="title"/>
          </p:nvPr>
        </p:nvSpPr>
        <p:spPr>
          <a:xfrm>
            <a:off x="725837" y="894402"/>
            <a:ext cx="5117441"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t>The American Empire</a:t>
            </a:r>
            <a:endParaRPr/>
          </a:p>
        </p:txBody>
      </p:sp>
      <p:sp>
        <p:nvSpPr>
          <p:cNvPr id="473" name="Google Shape;473;p56"/>
          <p:cNvSpPr txBox="1">
            <a:spLocks noGrp="1"/>
          </p:cNvSpPr>
          <p:nvPr>
            <p:ph type="body" idx="4294967295"/>
          </p:nvPr>
        </p:nvSpPr>
        <p:spPr>
          <a:xfrm>
            <a:off x="6815513" y="675193"/>
            <a:ext cx="5129793" cy="4975799"/>
          </a:xfrm>
          <a:prstGeom prst="rect">
            <a:avLst/>
          </a:prstGeom>
          <a:noFill/>
          <a:ln>
            <a:noFill/>
          </a:ln>
        </p:spPr>
        <p:txBody>
          <a:bodyPr spcFirstLastPara="1" wrap="square" lIns="91425" tIns="45700" rIns="91425" bIns="45700" anchor="t" anchorCtr="0">
            <a:noAutofit/>
          </a:bodyPr>
          <a:lstStyle/>
          <a:p>
            <a:pPr marL="101600" lvl="0" indent="0" algn="ctr" rtl="0">
              <a:lnSpc>
                <a:spcPct val="118181"/>
              </a:lnSpc>
              <a:spcBef>
                <a:spcPts val="1000"/>
              </a:spcBef>
              <a:spcAft>
                <a:spcPts val="0"/>
              </a:spcAft>
              <a:buSzPts val="2200"/>
              <a:buNone/>
            </a:pPr>
            <a:r>
              <a:rPr lang="en-US">
                <a:solidFill>
                  <a:schemeClr val="lt1"/>
                </a:solidFill>
                <a:latin typeface="Libre Franklin"/>
                <a:ea typeface="Libre Franklin"/>
                <a:cs typeface="Libre Franklin"/>
                <a:sym typeface="Libre Franklin"/>
              </a:rPr>
              <a:t>“This Constitution, and the laws of the United States which shall be made in pursuance thereof; and all treaties made, or which shall be made, under the authority of the United States, shall be the supreme law of the land; and the judges in every state shall be bound thereby, anything in the Constitution or laws of any State to the contrary notwithstanding” (Article VI of the </a:t>
            </a:r>
            <a:r>
              <a:rPr lang="en-US">
                <a:solidFill>
                  <a:schemeClr val="lt1"/>
                </a:solidFill>
              </a:rPr>
              <a:t>US</a:t>
            </a:r>
            <a:r>
              <a:rPr lang="en-US">
                <a:solidFill>
                  <a:schemeClr val="lt1"/>
                </a:solidFill>
                <a:latin typeface="Libre Franklin"/>
                <a:ea typeface="Libre Franklin"/>
                <a:cs typeface="Libre Franklin"/>
                <a:sym typeface="Libre Franklin"/>
              </a:rPr>
              <a:t> Constitution).</a:t>
            </a:r>
            <a:endParaRPr/>
          </a:p>
        </p:txBody>
      </p:sp>
      <p:sp>
        <p:nvSpPr>
          <p:cNvPr id="474" name="Google Shape;474;p56"/>
          <p:cNvSpPr txBox="1"/>
          <p:nvPr/>
        </p:nvSpPr>
        <p:spPr>
          <a:xfrm>
            <a:off x="6096000" y="6112751"/>
            <a:ext cx="134203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Jeff Finley</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Mar. 2, 2018</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7"/>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
        <p:nvSpPr>
          <p:cNvPr id="481" name="Google Shape;481;p57"/>
          <p:cNvSpPr txBox="1">
            <a:spLocks noGrp="1"/>
          </p:cNvSpPr>
          <p:nvPr>
            <p:ph type="title"/>
          </p:nvPr>
        </p:nvSpPr>
        <p:spPr>
          <a:xfrm>
            <a:off x="725837" y="894402"/>
            <a:ext cx="5117441" cy="74334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005288"/>
              </a:buClr>
              <a:buSzPts val="2800"/>
              <a:buFont typeface="Libre Franklin"/>
              <a:buNone/>
            </a:pPr>
            <a:r>
              <a:rPr lang="en-US"/>
              <a:t>The Illegal Occupation of a Sovereign Nation</a:t>
            </a:r>
            <a:endParaRPr/>
          </a:p>
        </p:txBody>
      </p:sp>
      <p:sp>
        <p:nvSpPr>
          <p:cNvPr id="482" name="Google Shape;482;p57"/>
          <p:cNvSpPr txBox="1">
            <a:spLocks noGrp="1"/>
          </p:cNvSpPr>
          <p:nvPr>
            <p:ph type="body" idx="1"/>
          </p:nvPr>
        </p:nvSpPr>
        <p:spPr>
          <a:xfrm>
            <a:off x="725488" y="2143125"/>
            <a:ext cx="5118100" cy="3473450"/>
          </a:xfrm>
          <a:prstGeom prst="rect">
            <a:avLst/>
          </a:prstGeom>
          <a:noFill/>
          <a:ln>
            <a:noFill/>
          </a:ln>
        </p:spPr>
        <p:txBody>
          <a:bodyPr spcFirstLastPara="1" wrap="square" lIns="91425" tIns="45700" rIns="91425" bIns="45700" anchor="t" anchorCtr="0">
            <a:normAutofit/>
          </a:bodyPr>
          <a:lstStyle/>
          <a:p>
            <a:pPr marL="457200" lvl="0" indent="-368300" algn="l" rtl="0">
              <a:lnSpc>
                <a:spcPct val="118181"/>
              </a:lnSpc>
              <a:spcBef>
                <a:spcPts val="1000"/>
              </a:spcBef>
              <a:spcAft>
                <a:spcPts val="0"/>
              </a:spcAft>
              <a:buSzPts val="2200"/>
              <a:buChar char="▪"/>
            </a:pPr>
            <a:r>
              <a:rPr lang="en-US"/>
              <a:t>1810: The 9 main Hawaiian islands were united.</a:t>
            </a:r>
            <a:endParaRPr/>
          </a:p>
          <a:p>
            <a:pPr marL="457200" lvl="0" indent="-368300" algn="l" rtl="0">
              <a:lnSpc>
                <a:spcPct val="118181"/>
              </a:lnSpc>
              <a:spcBef>
                <a:spcPts val="1000"/>
              </a:spcBef>
              <a:spcAft>
                <a:spcPts val="0"/>
              </a:spcAft>
              <a:buSzPts val="2200"/>
              <a:buChar char="▪"/>
            </a:pPr>
            <a:r>
              <a:rPr lang="en-US"/>
              <a:t>1840: The first Constitution of Hawaiʻi was established and internationally recognized.</a:t>
            </a:r>
            <a:endParaRPr/>
          </a:p>
          <a:p>
            <a:pPr marL="457200" lvl="0" indent="-368300" algn="l" rtl="0">
              <a:lnSpc>
                <a:spcPct val="118181"/>
              </a:lnSpc>
              <a:spcBef>
                <a:spcPts val="1000"/>
              </a:spcBef>
              <a:spcAft>
                <a:spcPts val="0"/>
              </a:spcAft>
              <a:buSzPts val="2200"/>
              <a:buChar char="▪"/>
            </a:pPr>
            <a:r>
              <a:rPr lang="en-US"/>
              <a:t>1887: Illegal Bayonet Constitution</a:t>
            </a:r>
            <a:endParaRPr/>
          </a:p>
          <a:p>
            <a:pPr marL="457200" lvl="0" indent="-368300" algn="l" rtl="0">
              <a:lnSpc>
                <a:spcPct val="118181"/>
              </a:lnSpc>
              <a:spcBef>
                <a:spcPts val="1000"/>
              </a:spcBef>
              <a:spcAft>
                <a:spcPts val="0"/>
              </a:spcAft>
              <a:buSzPts val="2200"/>
              <a:buChar char="▪"/>
            </a:pPr>
            <a:r>
              <a:rPr lang="en-US"/>
              <a:t>1893-1898: Illegal Annexation</a:t>
            </a:r>
            <a:endParaRPr/>
          </a:p>
        </p:txBody>
      </p:sp>
      <p:sp>
        <p:nvSpPr>
          <p:cNvPr id="483" name="Google Shape;483;p57"/>
          <p:cNvSpPr txBox="1">
            <a:spLocks noGrp="1"/>
          </p:cNvSpPr>
          <p:nvPr>
            <p:ph type="body" idx="2"/>
          </p:nvPr>
        </p:nvSpPr>
        <p:spPr>
          <a:xfrm>
            <a:off x="6587490" y="894402"/>
            <a:ext cx="5118100" cy="4950586"/>
          </a:xfrm>
          <a:prstGeom prst="rect">
            <a:avLst/>
          </a:prstGeom>
          <a:noFill/>
          <a:ln>
            <a:noFill/>
          </a:ln>
        </p:spPr>
        <p:txBody>
          <a:bodyPr spcFirstLastPara="1" wrap="square" lIns="91425" tIns="45700" rIns="91425" bIns="45700" anchor="t" anchorCtr="0">
            <a:noAutofit/>
          </a:bodyPr>
          <a:lstStyle/>
          <a:p>
            <a:pPr marL="88900" lvl="0" indent="0" algn="l" rtl="0">
              <a:lnSpc>
                <a:spcPct val="118181"/>
              </a:lnSpc>
              <a:spcBef>
                <a:spcPts val="1000"/>
              </a:spcBef>
              <a:spcAft>
                <a:spcPts val="0"/>
              </a:spcAft>
              <a:buSzPts val="2200"/>
              <a:buNone/>
            </a:pPr>
            <a:r>
              <a:rPr lang="en-US"/>
              <a:t>To enact cession of powers over a territory from one government to another, there must be:</a:t>
            </a:r>
            <a:endParaRPr/>
          </a:p>
          <a:p>
            <a:pPr marL="457200" lvl="0" indent="-368300" algn="l" rtl="0">
              <a:lnSpc>
                <a:spcPct val="118181"/>
              </a:lnSpc>
              <a:spcBef>
                <a:spcPts val="1000"/>
              </a:spcBef>
              <a:spcAft>
                <a:spcPts val="0"/>
              </a:spcAft>
              <a:buSzPts val="2200"/>
              <a:buChar char="▪"/>
            </a:pPr>
            <a:r>
              <a:rPr lang="en-US"/>
              <a:t>A </a:t>
            </a:r>
            <a:r>
              <a:rPr lang="en-US" u="sng"/>
              <a:t>legal</a:t>
            </a:r>
            <a:r>
              <a:rPr lang="en-US"/>
              <a:t> treaty signing the cession of an entire territory</a:t>
            </a:r>
            <a:endParaRPr/>
          </a:p>
          <a:p>
            <a:pPr marL="457200" lvl="0" indent="-368300" algn="l" rtl="0">
              <a:lnSpc>
                <a:spcPct val="118181"/>
              </a:lnSpc>
              <a:spcBef>
                <a:spcPts val="1000"/>
              </a:spcBef>
              <a:spcAft>
                <a:spcPts val="0"/>
              </a:spcAft>
              <a:buSzPts val="2200"/>
              <a:buChar char="▪"/>
            </a:pPr>
            <a:r>
              <a:rPr lang="en-US"/>
              <a:t>A </a:t>
            </a:r>
            <a:r>
              <a:rPr lang="en-US" u="sng"/>
              <a:t>legal</a:t>
            </a:r>
            <a:r>
              <a:rPr lang="en-US"/>
              <a:t> treaty signing of a portion of a territory.</a:t>
            </a:r>
            <a:endParaRPr/>
          </a:p>
          <a:p>
            <a:pPr marL="88900" lvl="0" indent="0" algn="l" rtl="0">
              <a:lnSpc>
                <a:spcPct val="118181"/>
              </a:lnSpc>
              <a:spcBef>
                <a:spcPts val="1000"/>
              </a:spcBef>
              <a:spcAft>
                <a:spcPts val="0"/>
              </a:spcAft>
              <a:buSzPts val="2200"/>
              <a:buNone/>
            </a:pPr>
            <a:r>
              <a:rPr lang="en-US"/>
              <a:t>The annexation of Hawaiʻi was illegal because there was no treaty signing. There was only a Joint Resolution between the United States and itself.</a:t>
            </a:r>
            <a:endParaRPr/>
          </a:p>
        </p:txBody>
      </p:sp>
      <p:sp>
        <p:nvSpPr>
          <p:cNvPr id="484" name="Google Shape;484;p57"/>
          <p:cNvSpPr txBox="1"/>
          <p:nvPr/>
        </p:nvSpPr>
        <p:spPr>
          <a:xfrm>
            <a:off x="6096000" y="6112751"/>
            <a:ext cx="134203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Ansel Adams</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flickr</a:t>
            </a:r>
            <a:endParaRPr sz="1400" b="0" i="1" u="none" strike="noStrike" cap="none">
              <a:solidFill>
                <a:schemeClr val="lt1"/>
              </a:solidFill>
              <a:latin typeface="Libre Franklin"/>
              <a:ea typeface="Libre Franklin"/>
              <a:cs typeface="Libre Franklin"/>
              <a:sym typeface="Libre Frankli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8"/>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t>US Systemic Strategies of Community Disruption</a:t>
            </a:r>
            <a:endParaRPr/>
          </a:p>
        </p:txBody>
      </p:sp>
      <p:sp>
        <p:nvSpPr>
          <p:cNvPr id="491" name="Google Shape;491;p58"/>
          <p:cNvSpPr txBox="1">
            <a:spLocks noGrp="1"/>
          </p:cNvSpPr>
          <p:nvPr>
            <p:ph type="body" idx="2"/>
          </p:nvPr>
        </p:nvSpPr>
        <p:spPr>
          <a:xfrm>
            <a:off x="4641846" y="4989691"/>
            <a:ext cx="3232153" cy="743347"/>
          </a:xfrm>
          <a:prstGeom prst="rect">
            <a:avLst/>
          </a:prstGeom>
          <a:noFill/>
          <a:ln>
            <a:noFill/>
          </a:ln>
        </p:spPr>
        <p:txBody>
          <a:bodyPr spcFirstLastPara="1" wrap="square" lIns="91425" tIns="45700" rIns="91425" bIns="45700" anchor="b" anchorCtr="0">
            <a:noAutofit/>
          </a:bodyPr>
          <a:lstStyle/>
          <a:p>
            <a:pPr marL="0" lvl="0" indent="0" algn="l" rtl="0">
              <a:lnSpc>
                <a:spcPct val="130000"/>
              </a:lnSpc>
              <a:spcBef>
                <a:spcPts val="0"/>
              </a:spcBef>
              <a:spcAft>
                <a:spcPts val="0"/>
              </a:spcAft>
              <a:buSzPts val="2000"/>
              <a:buNone/>
            </a:pPr>
            <a:r>
              <a:rPr lang="en-US" sz="2400" dirty="0"/>
              <a:t>Just to name a few.</a:t>
            </a:r>
            <a:endParaRPr sz="2400" dirty="0"/>
          </a:p>
        </p:txBody>
      </p:sp>
      <p:sp>
        <p:nvSpPr>
          <p:cNvPr id="492" name="Google Shape;492;p58"/>
          <p:cNvSpPr txBox="1">
            <a:spLocks noGrp="1"/>
          </p:cNvSpPr>
          <p:nvPr>
            <p:ph type="body" idx="1"/>
          </p:nvPr>
        </p:nvSpPr>
        <p:spPr>
          <a:xfrm>
            <a:off x="738189" y="1481198"/>
            <a:ext cx="10688632" cy="3776602"/>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1000"/>
              </a:spcBef>
              <a:spcAft>
                <a:spcPts val="0"/>
              </a:spcAft>
              <a:buSzPts val="2000"/>
              <a:buChar char="▪"/>
            </a:pPr>
            <a:r>
              <a:rPr lang="en-US"/>
              <a:t>Extermination of Resources</a:t>
            </a:r>
            <a:endParaRPr/>
          </a:p>
          <a:p>
            <a:pPr marL="800100" lvl="1" indent="-342900" algn="l" rtl="0">
              <a:lnSpc>
                <a:spcPct val="100000"/>
              </a:lnSpc>
              <a:spcBef>
                <a:spcPts val="1000"/>
              </a:spcBef>
              <a:spcAft>
                <a:spcPts val="0"/>
              </a:spcAft>
              <a:buSzPts val="900"/>
              <a:buChar char="◻"/>
            </a:pPr>
            <a:r>
              <a:rPr lang="en-US"/>
              <a:t>In the Plains, this looked like the mass hunting of buffalo, from about 30 million bison, to a few hundred left in the wild by the end of the 19th century.</a:t>
            </a:r>
            <a:endParaRPr/>
          </a:p>
          <a:p>
            <a:pPr marL="1257300" lvl="2" indent="-342900" algn="l" rtl="0">
              <a:lnSpc>
                <a:spcPct val="100000"/>
              </a:lnSpc>
              <a:spcBef>
                <a:spcPts val="1000"/>
              </a:spcBef>
              <a:spcAft>
                <a:spcPts val="0"/>
              </a:spcAft>
              <a:buSzPts val="1800"/>
              <a:buChar char="•"/>
            </a:pPr>
            <a:r>
              <a:rPr lang="en-US"/>
              <a:t>“The Army wasn’t in the business of guiding hunting trips for soft-skinned Wall Streeters, but it was in the business of controlling the Native Americans in the area, and that meant killing buffalo” (Phippen 2016)</a:t>
            </a:r>
            <a:endParaRPr/>
          </a:p>
          <a:p>
            <a:pPr marL="342900" lvl="0" indent="-342900" algn="l" rtl="0">
              <a:lnSpc>
                <a:spcPct val="120000"/>
              </a:lnSpc>
              <a:spcBef>
                <a:spcPts val="1000"/>
              </a:spcBef>
              <a:spcAft>
                <a:spcPts val="0"/>
              </a:spcAft>
              <a:buSzPts val="2000"/>
              <a:buChar char="▪"/>
            </a:pPr>
            <a:r>
              <a:rPr lang="en-US"/>
              <a:t>Relocation from Ancestral Homelands</a:t>
            </a:r>
            <a:endParaRPr/>
          </a:p>
          <a:p>
            <a:pPr marL="800100" lvl="1" indent="-285750" algn="l" rtl="0">
              <a:lnSpc>
                <a:spcPct val="100000"/>
              </a:lnSpc>
              <a:spcBef>
                <a:spcPts val="1000"/>
              </a:spcBef>
              <a:spcAft>
                <a:spcPts val="0"/>
              </a:spcAft>
              <a:buSzPts val="900"/>
              <a:buChar char="◻"/>
            </a:pPr>
            <a:r>
              <a:rPr lang="en-US"/>
              <a:t>The Long Walk, briefly summarized by TikTok creator Chad Lorenzo in </a:t>
            </a:r>
            <a:r>
              <a:rPr lang="en-US" u="sng">
                <a:solidFill>
                  <a:schemeClr val="hlink"/>
                </a:solidFill>
                <a:hlinkClick r:id="rId3"/>
              </a:rPr>
              <a:t>this video</a:t>
            </a:r>
            <a:endParaRPr/>
          </a:p>
          <a:p>
            <a:pPr marL="342900" lvl="0" indent="-342900" algn="l" rtl="0">
              <a:lnSpc>
                <a:spcPct val="120000"/>
              </a:lnSpc>
              <a:spcBef>
                <a:spcPts val="1000"/>
              </a:spcBef>
              <a:spcAft>
                <a:spcPts val="0"/>
              </a:spcAft>
              <a:buSzPts val="2000"/>
              <a:buChar char="▪"/>
            </a:pPr>
            <a:r>
              <a:rPr lang="en-US"/>
              <a:t>Unlawful Arrests of Tribal Members Exercising Treaty Rights...</a:t>
            </a:r>
            <a:endParaRPr/>
          </a:p>
        </p:txBody>
      </p:sp>
      <p:sp>
        <p:nvSpPr>
          <p:cNvPr id="494" name="Google Shape;494;p58"/>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9"/>
          <p:cNvSpPr txBox="1">
            <a:spLocks noGrp="1"/>
          </p:cNvSpPr>
          <p:nvPr>
            <p:ph type="title" idx="4294967295"/>
          </p:nvPr>
        </p:nvSpPr>
        <p:spPr>
          <a:xfrm>
            <a:off x="671807" y="2740068"/>
            <a:ext cx="10848386" cy="13778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47863"/>
              <a:buNone/>
            </a:pPr>
            <a:r>
              <a:rPr lang="en-US" sz="6500" u="sng">
                <a:solidFill>
                  <a:srgbClr val="B4E0FF"/>
                </a:solidFill>
                <a:hlinkClick r:id="rId3">
                  <a:extLst>
                    <a:ext uri="{A12FA001-AC4F-418D-AE19-62706E023703}">
                      <ahyp:hlinkClr xmlns:ahyp="http://schemas.microsoft.com/office/drawing/2018/hyperlinkcolor" val="tx"/>
                    </a:ext>
                  </a:extLst>
                </a:hlinkClick>
              </a:rPr>
              <a:t>The Fish Wars (1950s-1974)</a:t>
            </a:r>
            <a:endParaRPr sz="6500">
              <a:solidFill>
                <a:srgbClr val="B4E0FF"/>
              </a:solidFill>
            </a:endParaRPr>
          </a:p>
        </p:txBody>
      </p:sp>
      <p:sp>
        <p:nvSpPr>
          <p:cNvPr id="501" name="Google Shape;501;p59"/>
          <p:cNvSpPr txBox="1"/>
          <p:nvPr/>
        </p:nvSpPr>
        <p:spPr>
          <a:xfrm>
            <a:off x="0" y="6295631"/>
            <a:ext cx="773582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https://www.nceas.ucsb.edu/news/disentangling-effects-competition-and-warming-ocean-sockeye-salmon-across-northeast-pacific</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0"/>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000"/>
              <a:buNone/>
            </a:pPr>
            <a:fld id="{00000000-1234-1234-1234-123412341234}" type="slidenum">
              <a:rPr lang="en-US"/>
              <a:t>28</a:t>
            </a:fld>
            <a:endParaRPr/>
          </a:p>
        </p:txBody>
      </p:sp>
      <p:sp>
        <p:nvSpPr>
          <p:cNvPr id="508" name="Google Shape;508;p60"/>
          <p:cNvSpPr txBox="1">
            <a:spLocks noGrp="1"/>
          </p:cNvSpPr>
          <p:nvPr>
            <p:ph type="body" idx="4294967295"/>
          </p:nvPr>
        </p:nvSpPr>
        <p:spPr>
          <a:xfrm>
            <a:off x="750832" y="1917098"/>
            <a:ext cx="5131808" cy="1215524"/>
          </a:xfrm>
          <a:prstGeom prst="rect">
            <a:avLst/>
          </a:prstGeom>
          <a:noFill/>
          <a:ln>
            <a:noFill/>
          </a:ln>
        </p:spPr>
        <p:txBody>
          <a:bodyPr spcFirstLastPara="1" wrap="square" lIns="91425" tIns="45700" rIns="91425" bIns="45700" anchor="t" anchorCtr="0">
            <a:noAutofit/>
          </a:bodyPr>
          <a:lstStyle/>
          <a:p>
            <a:pPr marL="457200" lvl="0" indent="-368300" algn="l" rtl="0">
              <a:lnSpc>
                <a:spcPct val="114000"/>
              </a:lnSpc>
              <a:spcBef>
                <a:spcPts val="0"/>
              </a:spcBef>
              <a:spcAft>
                <a:spcPts val="600"/>
              </a:spcAft>
              <a:buSzPts val="2200"/>
              <a:buChar char="▪"/>
            </a:pPr>
            <a:r>
              <a:rPr lang="en-US" sz="2100">
                <a:solidFill>
                  <a:schemeClr val="lt1"/>
                </a:solidFill>
                <a:latin typeface="Libre Franklin"/>
                <a:ea typeface="Libre Franklin"/>
                <a:cs typeface="Libre Franklin"/>
                <a:sym typeface="Libre Franklin"/>
              </a:rPr>
              <a:t>1. Find an example of public/private development or imposition on Indigenous lands/sovereignty.</a:t>
            </a:r>
            <a:endParaRPr/>
          </a:p>
        </p:txBody>
      </p:sp>
      <p:sp>
        <p:nvSpPr>
          <p:cNvPr id="509" name="Google Shape;509;p60"/>
          <p:cNvSpPr txBox="1">
            <a:spLocks noGrp="1"/>
          </p:cNvSpPr>
          <p:nvPr>
            <p:ph type="body" idx="4294967295"/>
          </p:nvPr>
        </p:nvSpPr>
        <p:spPr>
          <a:xfrm>
            <a:off x="1443580" y="3513468"/>
            <a:ext cx="4010066" cy="712157"/>
          </a:xfrm>
          <a:prstGeom prst="rect">
            <a:avLst/>
          </a:prstGeom>
          <a:noFill/>
          <a:ln>
            <a:noFill/>
          </a:ln>
        </p:spPr>
        <p:txBody>
          <a:bodyPr spcFirstLastPara="1" wrap="square" lIns="91425" tIns="45700" rIns="91425" bIns="45700" anchor="t" anchorCtr="0">
            <a:normAutofit/>
          </a:bodyPr>
          <a:lstStyle/>
          <a:p>
            <a:pPr marL="457200" marR="0" lvl="0" indent="-368300" algn="l" rtl="0">
              <a:lnSpc>
                <a:spcPct val="118181"/>
              </a:lnSpc>
              <a:spcBef>
                <a:spcPts val="1000"/>
              </a:spcBef>
              <a:spcAft>
                <a:spcPts val="0"/>
              </a:spcAft>
              <a:buClr>
                <a:srgbClr val="8A8B8F"/>
              </a:buClr>
              <a:buSzPts val="2200"/>
              <a:buFont typeface="Noto Sans Symbols"/>
              <a:buChar char="▪"/>
            </a:pPr>
            <a:r>
              <a:rPr lang="en-US" sz="2100">
                <a:solidFill>
                  <a:schemeClr val="lt1"/>
                </a:solidFill>
                <a:latin typeface="Libre Franklin"/>
                <a:ea typeface="Libre Franklin"/>
                <a:cs typeface="Libre Franklin"/>
                <a:sym typeface="Libre Franklin"/>
              </a:rPr>
              <a:t>DAPL &amp; The Keystone XL</a:t>
            </a:r>
            <a:endParaRPr/>
          </a:p>
        </p:txBody>
      </p:sp>
      <p:sp>
        <p:nvSpPr>
          <p:cNvPr id="510" name="Google Shape;510;p60"/>
          <p:cNvSpPr txBox="1">
            <a:spLocks noGrp="1"/>
          </p:cNvSpPr>
          <p:nvPr>
            <p:ph type="body" idx="4294967295"/>
          </p:nvPr>
        </p:nvSpPr>
        <p:spPr>
          <a:xfrm>
            <a:off x="6489929" y="1999529"/>
            <a:ext cx="5131808" cy="897652"/>
          </a:xfrm>
          <a:prstGeom prst="rect">
            <a:avLst/>
          </a:prstGeom>
          <a:noFill/>
          <a:ln>
            <a:noFill/>
          </a:ln>
        </p:spPr>
        <p:txBody>
          <a:bodyPr spcFirstLastPara="1" wrap="square" lIns="91425" tIns="45700" rIns="91425" bIns="45700" anchor="t" anchorCtr="0">
            <a:noAutofit/>
          </a:bodyPr>
          <a:lstStyle/>
          <a:p>
            <a:pPr marL="457200" lvl="0" indent="-368300" algn="l" rtl="0">
              <a:lnSpc>
                <a:spcPct val="114000"/>
              </a:lnSpc>
              <a:spcBef>
                <a:spcPts val="0"/>
              </a:spcBef>
              <a:spcAft>
                <a:spcPts val="600"/>
              </a:spcAft>
              <a:buSzPts val="2200"/>
              <a:buChar char="▪"/>
            </a:pPr>
            <a:r>
              <a:rPr lang="en-US" sz="2100">
                <a:solidFill>
                  <a:schemeClr val="lt1"/>
                </a:solidFill>
                <a:latin typeface="Libre Franklin"/>
                <a:ea typeface="Libre Franklin"/>
                <a:cs typeface="Libre Franklin"/>
                <a:sym typeface="Libre Franklin"/>
              </a:rPr>
              <a:t>2. Research Indigenous perspectives of the situation.</a:t>
            </a:r>
            <a:endParaRPr/>
          </a:p>
        </p:txBody>
      </p:sp>
      <p:sp>
        <p:nvSpPr>
          <p:cNvPr id="511" name="Google Shape;511;p60"/>
          <p:cNvSpPr txBox="1"/>
          <p:nvPr/>
        </p:nvSpPr>
        <p:spPr>
          <a:xfrm>
            <a:off x="570262" y="487065"/>
            <a:ext cx="11051475" cy="74334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Libre Franklin"/>
              <a:buNone/>
            </a:pPr>
            <a:r>
              <a:rPr lang="en-US" sz="3200" b="1" i="0" u="none" strike="noStrike" cap="none">
                <a:solidFill>
                  <a:srgbClr val="B4E0FF"/>
                </a:solidFill>
                <a:latin typeface="Libre Franklin"/>
                <a:ea typeface="Libre Franklin"/>
                <a:cs typeface="Libre Franklin"/>
                <a:sym typeface="Libre Franklin"/>
              </a:rPr>
              <a:t>The </a:t>
            </a:r>
            <a:r>
              <a:rPr lang="en-US" sz="3200" b="1">
                <a:solidFill>
                  <a:srgbClr val="B4E0FF"/>
                </a:solidFill>
                <a:latin typeface="Libre Franklin"/>
                <a:ea typeface="Libre Franklin"/>
                <a:cs typeface="Libre Franklin"/>
                <a:sym typeface="Libre Franklin"/>
              </a:rPr>
              <a:t>US</a:t>
            </a:r>
            <a:r>
              <a:rPr lang="en-US" sz="3200" b="1" i="0" u="none" strike="noStrike" cap="none">
                <a:solidFill>
                  <a:srgbClr val="B4E0FF"/>
                </a:solidFill>
                <a:latin typeface="Libre Franklin"/>
                <a:ea typeface="Libre Franklin"/>
                <a:cs typeface="Libre Franklin"/>
                <a:sym typeface="Libre Franklin"/>
              </a:rPr>
              <a:t> Onslaught Against Indigenous Sovereignty Continues</a:t>
            </a:r>
            <a:endParaRPr sz="1400" b="0" i="0" u="none" strike="noStrike" cap="none">
              <a:solidFill>
                <a:srgbClr val="000000"/>
              </a:solidFill>
              <a:latin typeface="Arial"/>
              <a:ea typeface="Arial"/>
              <a:cs typeface="Arial"/>
              <a:sym typeface="Arial"/>
            </a:endParaRPr>
          </a:p>
        </p:txBody>
      </p:sp>
      <p:sp>
        <p:nvSpPr>
          <p:cNvPr id="512" name="Google Shape;512;p60"/>
          <p:cNvSpPr txBox="1"/>
          <p:nvPr/>
        </p:nvSpPr>
        <p:spPr>
          <a:xfrm>
            <a:off x="570262" y="1216306"/>
            <a:ext cx="11051475" cy="743347"/>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800"/>
              <a:buFont typeface="Libre Franklin"/>
              <a:buNone/>
            </a:pPr>
            <a:r>
              <a:rPr lang="en-US" sz="3000" b="1" i="0" u="none" strike="noStrike" cap="none">
                <a:solidFill>
                  <a:srgbClr val="B4E0FF"/>
                </a:solidFill>
                <a:latin typeface="Libre Franklin"/>
                <a:ea typeface="Libre Franklin"/>
                <a:cs typeface="Libre Franklin"/>
                <a:sym typeface="Libre Franklin"/>
              </a:rPr>
              <a:t>Activity: Debunking Development</a:t>
            </a:r>
            <a:endParaRPr sz="1400" b="0" i="0" u="none" strike="noStrike" cap="none">
              <a:solidFill>
                <a:srgbClr val="000000"/>
              </a:solidFill>
              <a:latin typeface="Arial"/>
              <a:ea typeface="Arial"/>
              <a:cs typeface="Arial"/>
              <a:sym typeface="Arial"/>
            </a:endParaRPr>
          </a:p>
        </p:txBody>
      </p:sp>
      <p:sp>
        <p:nvSpPr>
          <p:cNvPr id="513" name="Google Shape;513;p60"/>
          <p:cNvSpPr txBox="1"/>
          <p:nvPr/>
        </p:nvSpPr>
        <p:spPr>
          <a:xfrm>
            <a:off x="2642525" y="4295583"/>
            <a:ext cx="4966997" cy="855233"/>
          </a:xfrm>
          <a:prstGeom prst="rect">
            <a:avLst/>
          </a:prstGeom>
          <a:noFill/>
          <a:ln>
            <a:noFill/>
          </a:ln>
        </p:spPr>
        <p:txBody>
          <a:bodyPr spcFirstLastPara="1" wrap="square" lIns="91425" tIns="45700" rIns="91425" bIns="45700" anchor="t" anchorCtr="0">
            <a:noAutofit/>
          </a:bodyPr>
          <a:lstStyle/>
          <a:p>
            <a:pPr marL="457200" marR="0" lvl="0" indent="-355600" algn="l" rtl="0">
              <a:lnSpc>
                <a:spcPct val="120000"/>
              </a:lnSpc>
              <a:spcBef>
                <a:spcPts val="1000"/>
              </a:spcBef>
              <a:spcAft>
                <a:spcPts val="0"/>
              </a:spcAft>
              <a:buClr>
                <a:srgbClr val="8A8B8F"/>
              </a:buClr>
              <a:buSzPts val="2000"/>
              <a:buFont typeface="Noto Sans Symbols"/>
              <a:buChar char="▪"/>
            </a:pPr>
            <a:r>
              <a:rPr lang="en-US" sz="2100" b="0" i="0" u="none" strike="noStrike" cap="none">
                <a:solidFill>
                  <a:schemeClr val="lt1"/>
                </a:solidFill>
                <a:latin typeface="Libre Franklin"/>
                <a:ea typeface="Libre Franklin"/>
                <a:cs typeface="Libre Franklin"/>
                <a:sym typeface="Libre Franklin"/>
              </a:rPr>
              <a:t>Responses to the Sioux COVID-19 Checkpoints</a:t>
            </a:r>
            <a:endParaRPr sz="1400" b="0" i="0" u="none" strike="noStrike" cap="none">
              <a:solidFill>
                <a:srgbClr val="000000"/>
              </a:solidFill>
              <a:latin typeface="Arial"/>
              <a:ea typeface="Arial"/>
              <a:cs typeface="Arial"/>
              <a:sym typeface="Arial"/>
            </a:endParaRPr>
          </a:p>
        </p:txBody>
      </p:sp>
      <p:sp>
        <p:nvSpPr>
          <p:cNvPr id="514" name="Google Shape;514;p60"/>
          <p:cNvSpPr txBox="1"/>
          <p:nvPr/>
        </p:nvSpPr>
        <p:spPr>
          <a:xfrm>
            <a:off x="570262" y="5398594"/>
            <a:ext cx="4010067" cy="663837"/>
          </a:xfrm>
          <a:prstGeom prst="rect">
            <a:avLst/>
          </a:prstGeom>
          <a:noFill/>
          <a:ln>
            <a:noFill/>
          </a:ln>
        </p:spPr>
        <p:txBody>
          <a:bodyPr spcFirstLastPara="1" wrap="square" lIns="91425" tIns="45700" rIns="91425" bIns="45700" anchor="t" anchorCtr="0">
            <a:noAutofit/>
          </a:bodyPr>
          <a:lstStyle/>
          <a:p>
            <a:pPr marL="457200" marR="0" lvl="0" indent="-355600" algn="l" rtl="0">
              <a:lnSpc>
                <a:spcPct val="120000"/>
              </a:lnSpc>
              <a:spcBef>
                <a:spcPts val="1000"/>
              </a:spcBef>
              <a:spcAft>
                <a:spcPts val="0"/>
              </a:spcAft>
              <a:buClr>
                <a:srgbClr val="8A8B8F"/>
              </a:buClr>
              <a:buSzPts val="2000"/>
              <a:buFont typeface="Noto Sans Symbols"/>
              <a:buChar char="▪"/>
            </a:pPr>
            <a:r>
              <a:rPr lang="en-US" sz="2100" b="0" i="0" u="none" strike="noStrike" cap="none">
                <a:solidFill>
                  <a:schemeClr val="lt1"/>
                </a:solidFill>
                <a:latin typeface="Libre Franklin"/>
                <a:ea typeface="Libre Franklin"/>
                <a:cs typeface="Libre Franklin"/>
                <a:sym typeface="Libre Franklin"/>
              </a:rPr>
              <a:t>Thirty-Meter Telescope</a:t>
            </a:r>
            <a:endParaRPr sz="1400" b="0" i="0" u="none" strike="noStrike" cap="none">
              <a:solidFill>
                <a:srgbClr val="000000"/>
              </a:solidFill>
              <a:latin typeface="Arial"/>
              <a:ea typeface="Arial"/>
              <a:cs typeface="Arial"/>
              <a:sym typeface="Arial"/>
            </a:endParaRPr>
          </a:p>
        </p:txBody>
      </p:sp>
      <p:sp>
        <p:nvSpPr>
          <p:cNvPr id="515" name="Google Shape;515;p60"/>
          <p:cNvSpPr txBox="1"/>
          <p:nvPr/>
        </p:nvSpPr>
        <p:spPr>
          <a:xfrm>
            <a:off x="3928402" y="5931438"/>
            <a:ext cx="4010067" cy="663837"/>
          </a:xfrm>
          <a:prstGeom prst="rect">
            <a:avLst/>
          </a:prstGeom>
          <a:noFill/>
          <a:ln>
            <a:noFill/>
          </a:ln>
        </p:spPr>
        <p:txBody>
          <a:bodyPr spcFirstLastPara="1" wrap="square" lIns="91425" tIns="45700" rIns="91425" bIns="45700" anchor="t" anchorCtr="0">
            <a:noAutofit/>
          </a:bodyPr>
          <a:lstStyle/>
          <a:p>
            <a:pPr marL="457200" marR="0" lvl="0" indent="-355600" algn="l" rtl="0">
              <a:lnSpc>
                <a:spcPct val="120000"/>
              </a:lnSpc>
              <a:spcBef>
                <a:spcPts val="1000"/>
              </a:spcBef>
              <a:spcAft>
                <a:spcPts val="0"/>
              </a:spcAft>
              <a:buClr>
                <a:srgbClr val="8A8B8F"/>
              </a:buClr>
              <a:buSzPts val="2000"/>
              <a:buFont typeface="Noto Sans Symbols"/>
              <a:buChar char="▪"/>
            </a:pPr>
            <a:r>
              <a:rPr lang="en-US" sz="2100">
                <a:solidFill>
                  <a:schemeClr val="lt1"/>
                </a:solidFill>
                <a:latin typeface="Libre Franklin"/>
                <a:ea typeface="Libre Franklin"/>
                <a:cs typeface="Libre Franklin"/>
                <a:sym typeface="Libre Franklin"/>
              </a:rPr>
              <a:t>US</a:t>
            </a:r>
            <a:r>
              <a:rPr lang="en-US" sz="2100" b="0" i="0" u="none" strike="noStrike" cap="none">
                <a:solidFill>
                  <a:schemeClr val="lt1"/>
                </a:solidFill>
                <a:latin typeface="Libre Franklin"/>
                <a:ea typeface="Libre Franklin"/>
                <a:cs typeface="Libre Franklin"/>
                <a:sym typeface="Libre Franklin"/>
              </a:rPr>
              <a:t>-Mexico “Border Wall”</a:t>
            </a:r>
            <a:endParaRPr sz="1400" b="0" i="0" u="none" strike="noStrike" cap="none">
              <a:solidFill>
                <a:srgbClr val="000000"/>
              </a:solidFill>
              <a:latin typeface="Arial"/>
              <a:ea typeface="Arial"/>
              <a:cs typeface="Arial"/>
              <a:sym typeface="Arial"/>
            </a:endParaRPr>
          </a:p>
        </p:txBody>
      </p:sp>
      <p:sp>
        <p:nvSpPr>
          <p:cNvPr id="516" name="Google Shape;516;p60"/>
          <p:cNvSpPr txBox="1"/>
          <p:nvPr/>
        </p:nvSpPr>
        <p:spPr>
          <a:xfrm>
            <a:off x="5732817" y="2937448"/>
            <a:ext cx="4010067" cy="897652"/>
          </a:xfrm>
          <a:prstGeom prst="rect">
            <a:avLst/>
          </a:prstGeom>
          <a:noFill/>
          <a:ln>
            <a:noFill/>
          </a:ln>
        </p:spPr>
        <p:txBody>
          <a:bodyPr spcFirstLastPara="1" wrap="square" lIns="91425" tIns="45700" rIns="91425" bIns="45700" anchor="t" anchorCtr="0">
            <a:noAutofit/>
          </a:bodyPr>
          <a:lstStyle/>
          <a:p>
            <a:pPr marL="457200" marR="0" lvl="0" indent="-355600" algn="l" rtl="0">
              <a:lnSpc>
                <a:spcPct val="120000"/>
              </a:lnSpc>
              <a:spcBef>
                <a:spcPts val="1000"/>
              </a:spcBef>
              <a:spcAft>
                <a:spcPts val="0"/>
              </a:spcAft>
              <a:buClr>
                <a:srgbClr val="8A8B8F"/>
              </a:buClr>
              <a:buSzPts val="2000"/>
              <a:buFont typeface="Noto Sans Symbols"/>
              <a:buChar char="▪"/>
            </a:pPr>
            <a:r>
              <a:rPr lang="en-US" sz="2100" b="0" i="0" u="none" strike="noStrike" cap="none">
                <a:solidFill>
                  <a:schemeClr val="lt1"/>
                </a:solidFill>
                <a:latin typeface="Libre Franklin"/>
                <a:ea typeface="Libre Franklin"/>
                <a:cs typeface="Libre Franklin"/>
                <a:sym typeface="Libre Franklin"/>
              </a:rPr>
              <a:t>Trump Admin Opened Arctic National Wildlife Refuge</a:t>
            </a:r>
            <a:endParaRPr sz="1400" b="0" i="0" u="none" strike="noStrike" cap="none">
              <a:solidFill>
                <a:srgbClr val="000000"/>
              </a:solidFill>
              <a:latin typeface="Arial"/>
              <a:ea typeface="Arial"/>
              <a:cs typeface="Arial"/>
              <a:sym typeface="Arial"/>
            </a:endParaRPr>
          </a:p>
        </p:txBody>
      </p:sp>
      <p:sp>
        <p:nvSpPr>
          <p:cNvPr id="517" name="Google Shape;517;p60"/>
          <p:cNvSpPr txBox="1"/>
          <p:nvPr/>
        </p:nvSpPr>
        <p:spPr>
          <a:xfrm>
            <a:off x="6399078" y="5033786"/>
            <a:ext cx="4294164" cy="897652"/>
          </a:xfrm>
          <a:prstGeom prst="rect">
            <a:avLst/>
          </a:prstGeom>
          <a:noFill/>
          <a:ln>
            <a:noFill/>
          </a:ln>
        </p:spPr>
        <p:txBody>
          <a:bodyPr spcFirstLastPara="1" wrap="square" lIns="91425" tIns="45700" rIns="91425" bIns="45700" anchor="t" anchorCtr="0">
            <a:noAutofit/>
          </a:bodyPr>
          <a:lstStyle/>
          <a:p>
            <a:pPr marL="457200" marR="0" lvl="0" indent="-355600" algn="l" rtl="0">
              <a:lnSpc>
                <a:spcPct val="120000"/>
              </a:lnSpc>
              <a:spcBef>
                <a:spcPts val="1000"/>
              </a:spcBef>
              <a:spcAft>
                <a:spcPts val="0"/>
              </a:spcAft>
              <a:buClr>
                <a:srgbClr val="8A8B8F"/>
              </a:buClr>
              <a:buSzPts val="2000"/>
              <a:buFont typeface="Noto Sans Symbols"/>
              <a:buChar char="▪"/>
            </a:pPr>
            <a:r>
              <a:rPr lang="en-US" sz="2100" b="0" i="0" u="none" strike="noStrike" cap="none">
                <a:solidFill>
                  <a:schemeClr val="lt1"/>
                </a:solidFill>
                <a:latin typeface="Libre Franklin"/>
                <a:ea typeface="Libre Franklin"/>
                <a:cs typeface="Libre Franklin"/>
                <a:sym typeface="Libre Franklin"/>
              </a:rPr>
              <a:t>Rosemont Copper Mine and Other Mineral Mines in the SW</a:t>
            </a:r>
            <a:endParaRPr sz="1400" b="0" i="0" u="none" strike="noStrike" cap="none">
              <a:solidFill>
                <a:srgbClr val="000000"/>
              </a:solidFill>
              <a:latin typeface="Arial"/>
              <a:ea typeface="Arial"/>
              <a:cs typeface="Arial"/>
              <a:sym typeface="Arial"/>
            </a:endParaRPr>
          </a:p>
        </p:txBody>
      </p:sp>
      <p:sp>
        <p:nvSpPr>
          <p:cNvPr id="518" name="Google Shape;518;p60"/>
          <p:cNvSpPr txBox="1"/>
          <p:nvPr/>
        </p:nvSpPr>
        <p:spPr>
          <a:xfrm>
            <a:off x="7737850" y="3960820"/>
            <a:ext cx="4294164" cy="897652"/>
          </a:xfrm>
          <a:prstGeom prst="rect">
            <a:avLst/>
          </a:prstGeom>
          <a:noFill/>
          <a:ln>
            <a:noFill/>
          </a:ln>
        </p:spPr>
        <p:txBody>
          <a:bodyPr spcFirstLastPara="1" wrap="square" lIns="91425" tIns="45700" rIns="91425" bIns="45700" anchor="t" anchorCtr="0">
            <a:noAutofit/>
          </a:bodyPr>
          <a:lstStyle/>
          <a:p>
            <a:pPr marL="457200" marR="0" lvl="0" indent="-355600" algn="l" rtl="0">
              <a:lnSpc>
                <a:spcPct val="120000"/>
              </a:lnSpc>
              <a:spcBef>
                <a:spcPts val="1000"/>
              </a:spcBef>
              <a:spcAft>
                <a:spcPts val="0"/>
              </a:spcAft>
              <a:buClr>
                <a:srgbClr val="8A8B8F"/>
              </a:buClr>
              <a:buSzPts val="2000"/>
              <a:buFont typeface="Noto Sans Symbols"/>
              <a:buChar char="▪"/>
            </a:pPr>
            <a:r>
              <a:rPr lang="en-US" sz="2100" b="0" i="0" u="none" strike="noStrike" cap="none">
                <a:solidFill>
                  <a:schemeClr val="lt1"/>
                </a:solidFill>
                <a:latin typeface="Libre Franklin"/>
                <a:ea typeface="Libre Franklin"/>
                <a:cs typeface="Libre Franklin"/>
                <a:sym typeface="Libre Franklin"/>
              </a:rPr>
              <a:t>Trump Admin Revoked Mashpee Wampanoag Reservation Status</a:t>
            </a:r>
            <a:endParaRPr sz="1400" b="0" i="0" u="none" strike="noStrike" cap="none">
              <a:solidFill>
                <a:srgbClr val="000000"/>
              </a:solidFill>
              <a:latin typeface="Arial"/>
              <a:ea typeface="Arial"/>
              <a:cs typeface="Arial"/>
              <a:sym typeface="Arial"/>
            </a:endParaRPr>
          </a:p>
        </p:txBody>
      </p:sp>
      <p:sp>
        <p:nvSpPr>
          <p:cNvPr id="519" name="Google Shape;519;p60"/>
          <p:cNvSpPr txBox="1"/>
          <p:nvPr/>
        </p:nvSpPr>
        <p:spPr>
          <a:xfrm>
            <a:off x="0" y="6062431"/>
            <a:ext cx="174759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Benjamin Massello</a:t>
            </a:r>
            <a:endParaRPr sz="1400" b="0" i="1"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Apr. 28, 2019</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1"/>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t>Environmental Impacts of “Development”</a:t>
            </a:r>
            <a:endParaRPr/>
          </a:p>
        </p:txBody>
      </p:sp>
      <p:sp>
        <p:nvSpPr>
          <p:cNvPr id="526" name="Google Shape;526;p61"/>
          <p:cNvSpPr txBox="1">
            <a:spLocks noGrp="1"/>
          </p:cNvSpPr>
          <p:nvPr>
            <p:ph type="body" idx="2"/>
          </p:nvPr>
        </p:nvSpPr>
        <p:spPr>
          <a:xfrm>
            <a:off x="1312671" y="5698306"/>
            <a:ext cx="9566656" cy="371679"/>
          </a:xfrm>
          <a:prstGeom prst="rect">
            <a:avLst/>
          </a:prstGeom>
          <a:noFill/>
          <a:ln>
            <a:noFill/>
          </a:ln>
        </p:spPr>
        <p:txBody>
          <a:bodyPr spcFirstLastPara="1" wrap="square" lIns="91425" tIns="45700" rIns="91425" bIns="45700" anchor="b" anchorCtr="0">
            <a:noAutofit/>
          </a:bodyPr>
          <a:lstStyle/>
          <a:p>
            <a:pPr marL="0" lvl="0" indent="0" algn="ctr" rtl="0">
              <a:lnSpc>
                <a:spcPct val="130000"/>
              </a:lnSpc>
              <a:spcBef>
                <a:spcPts val="0"/>
              </a:spcBef>
              <a:spcAft>
                <a:spcPts val="0"/>
              </a:spcAft>
              <a:buSzPts val="2000"/>
              <a:buNone/>
            </a:pPr>
            <a:r>
              <a:rPr lang="en-US"/>
              <a:t>These are just 4 examples from </a:t>
            </a:r>
            <a:r>
              <a:rPr lang="en-US" i="1"/>
              <a:t>this</a:t>
            </a:r>
            <a:r>
              <a:rPr lang="en-US"/>
              <a:t> century. </a:t>
            </a:r>
            <a:endParaRPr/>
          </a:p>
        </p:txBody>
      </p:sp>
      <p:sp>
        <p:nvSpPr>
          <p:cNvPr id="527" name="Google Shape;527;p61"/>
          <p:cNvSpPr txBox="1">
            <a:spLocks noGrp="1"/>
          </p:cNvSpPr>
          <p:nvPr>
            <p:ph type="body" idx="4294967295"/>
          </p:nvPr>
        </p:nvSpPr>
        <p:spPr>
          <a:xfrm>
            <a:off x="738186" y="1353974"/>
            <a:ext cx="10715627" cy="3855668"/>
          </a:xfrm>
          <a:prstGeom prst="rect">
            <a:avLst/>
          </a:prstGeom>
          <a:noFill/>
          <a:ln>
            <a:noFill/>
          </a:ln>
        </p:spPr>
        <p:txBody>
          <a:bodyPr spcFirstLastPara="1" wrap="square" lIns="91425" tIns="45700" rIns="91425" bIns="45700" anchor="t" anchorCtr="0">
            <a:noAutofit/>
          </a:bodyPr>
          <a:lstStyle/>
          <a:p>
            <a:pPr marL="457200" lvl="0" indent="-368300" algn="l" rtl="0">
              <a:lnSpc>
                <a:spcPct val="118181"/>
              </a:lnSpc>
              <a:spcBef>
                <a:spcPts val="0"/>
              </a:spcBef>
              <a:spcAft>
                <a:spcPts val="0"/>
              </a:spcAft>
              <a:buSzPts val="2200"/>
              <a:buChar char="▪"/>
            </a:pPr>
            <a:r>
              <a:rPr lang="en-US">
                <a:latin typeface="Libre Franklin"/>
                <a:ea typeface="Libre Franklin"/>
                <a:cs typeface="Libre Franklin"/>
                <a:sym typeface="Libre Franklin"/>
              </a:rPr>
              <a:t>Since the construction of the Keystone XL Pipeline:</a:t>
            </a:r>
            <a:endParaRPr/>
          </a:p>
          <a:p>
            <a:pPr marL="914400" lvl="1" indent="-292100" algn="l" rtl="0">
              <a:lnSpc>
                <a:spcPct val="100000"/>
              </a:lnSpc>
              <a:spcBef>
                <a:spcPts val="0"/>
              </a:spcBef>
              <a:spcAft>
                <a:spcPts val="0"/>
              </a:spcAft>
              <a:buSzPts val="1000"/>
              <a:buChar char="◻"/>
            </a:pPr>
            <a:r>
              <a:rPr lang="en-US" sz="1800">
                <a:latin typeface="Libre Franklin"/>
                <a:ea typeface="Libre Franklin"/>
                <a:cs typeface="Libre Franklin"/>
                <a:sym typeface="Libre Franklin"/>
              </a:rPr>
              <a:t>During the most recent oil spill, “an estimated 9,120 barrels of crude oil have spilled… That's equivalent to about 383,000 gallons of oil” (</a:t>
            </a:r>
            <a:r>
              <a:rPr lang="en-US" sz="1800" u="sng">
                <a:solidFill>
                  <a:schemeClr val="hlink"/>
                </a:solidFill>
                <a:latin typeface="Libre Franklin"/>
                <a:ea typeface="Libre Franklin"/>
                <a:cs typeface="Libre Franklin"/>
                <a:sym typeface="Libre Franklin"/>
                <a:hlinkClick r:id="rId3"/>
              </a:rPr>
              <a:t>Winsor 2019</a:t>
            </a:r>
            <a:r>
              <a:rPr lang="en-US" sz="1800">
                <a:latin typeface="Libre Franklin"/>
                <a:ea typeface="Libre Franklin"/>
                <a:cs typeface="Libre Franklin"/>
                <a:sym typeface="Libre Franklin"/>
              </a:rPr>
              <a:t>).</a:t>
            </a:r>
            <a:endParaRPr/>
          </a:p>
          <a:p>
            <a:pPr marL="457200" lvl="0" indent="-368300" algn="l" rtl="0">
              <a:lnSpc>
                <a:spcPct val="118181"/>
              </a:lnSpc>
              <a:spcBef>
                <a:spcPts val="600"/>
              </a:spcBef>
              <a:spcAft>
                <a:spcPts val="0"/>
              </a:spcAft>
              <a:buSzPts val="2200"/>
              <a:buChar char="▪"/>
            </a:pPr>
            <a:r>
              <a:rPr lang="en-US">
                <a:latin typeface="Libre Franklin"/>
                <a:ea typeface="Libre Franklin"/>
                <a:cs typeface="Libre Franklin"/>
                <a:sym typeface="Libre Franklin"/>
              </a:rPr>
              <a:t>The History of Telescope Construction on Mauna Kea:</a:t>
            </a:r>
            <a:endParaRPr/>
          </a:p>
          <a:p>
            <a:pPr marL="914400" lvl="1" indent="-292100" algn="l" rtl="0">
              <a:lnSpc>
                <a:spcPct val="100000"/>
              </a:lnSpc>
              <a:spcBef>
                <a:spcPts val="0"/>
              </a:spcBef>
              <a:spcAft>
                <a:spcPts val="0"/>
              </a:spcAft>
              <a:buSzPts val="1000"/>
              <a:buChar char="◻"/>
            </a:pPr>
            <a:r>
              <a:rPr lang="en-US" sz="1800">
                <a:latin typeface="Libre Franklin"/>
                <a:ea typeface="Libre Franklin"/>
                <a:cs typeface="Libre Franklin"/>
                <a:sym typeface="Libre Franklin"/>
              </a:rPr>
              <a:t>According to the Mauna Kea Comprehensive Management Plan in 2009, there have been 18 instances of hazardous material and sewage spills at the summit, as well as cultural &amp; habitat disturbances due to lack of proper management, among other impacts (</a:t>
            </a:r>
            <a:r>
              <a:rPr lang="en-US" sz="1800" u="sng">
                <a:solidFill>
                  <a:schemeClr val="hlink"/>
                </a:solidFill>
                <a:latin typeface="Libre Franklin"/>
                <a:ea typeface="Libre Franklin"/>
                <a:cs typeface="Libre Franklin"/>
                <a:sym typeface="Libre Franklin"/>
                <a:hlinkClick r:id="rId4"/>
              </a:rPr>
              <a:t>2009, pp. 101-109</a:t>
            </a:r>
            <a:r>
              <a:rPr lang="en-US" sz="1800">
                <a:latin typeface="Libre Franklin"/>
                <a:ea typeface="Libre Franklin"/>
                <a:cs typeface="Libre Franklin"/>
                <a:sym typeface="Libre Franklin"/>
              </a:rPr>
              <a:t>).</a:t>
            </a:r>
            <a:endParaRPr/>
          </a:p>
          <a:p>
            <a:pPr marL="457200" lvl="0" indent="-368300" algn="l" rtl="0">
              <a:lnSpc>
                <a:spcPct val="118181"/>
              </a:lnSpc>
              <a:spcBef>
                <a:spcPts val="600"/>
              </a:spcBef>
              <a:spcAft>
                <a:spcPts val="0"/>
              </a:spcAft>
              <a:buSzPts val="2200"/>
              <a:buChar char="▪"/>
            </a:pPr>
            <a:r>
              <a:rPr lang="en-US">
                <a:latin typeface="Libre Franklin"/>
                <a:ea typeface="Libre Franklin"/>
                <a:cs typeface="Libre Franklin"/>
                <a:sym typeface="Libre Franklin"/>
              </a:rPr>
              <a:t>The Arctic National Wildlife Refuge:</a:t>
            </a:r>
            <a:endParaRPr/>
          </a:p>
          <a:p>
            <a:pPr marL="914400" lvl="1" indent="-292100" algn="l" rtl="0">
              <a:lnSpc>
                <a:spcPct val="100000"/>
              </a:lnSpc>
              <a:spcBef>
                <a:spcPts val="0"/>
              </a:spcBef>
              <a:spcAft>
                <a:spcPts val="0"/>
              </a:spcAft>
              <a:buSzPts val="1000"/>
              <a:buChar char="◻"/>
            </a:pPr>
            <a:r>
              <a:rPr lang="en-US" sz="1800">
                <a:latin typeface="Libre Franklin"/>
                <a:ea typeface="Libre Franklin"/>
                <a:cs typeface="Libre Franklin"/>
                <a:sym typeface="Libre Franklin"/>
              </a:rPr>
              <a:t>Opening the refuge to oil drilling and other development “is anticipated to cause habitat displacement, increased predation, and reduced calf survival rates” (</a:t>
            </a:r>
            <a:r>
              <a:rPr lang="en-US" sz="1800" u="sng">
                <a:solidFill>
                  <a:schemeClr val="hlink"/>
                </a:solidFill>
                <a:latin typeface="Libre Franklin"/>
                <a:ea typeface="Libre Franklin"/>
                <a:cs typeface="Libre Franklin"/>
                <a:sym typeface="Libre Franklin"/>
                <a:hlinkClick r:id="rId5"/>
              </a:rPr>
              <a:t>Zentner et. al. 2019</a:t>
            </a:r>
            <a:r>
              <a:rPr lang="en-US" sz="1800">
                <a:latin typeface="Libre Franklin"/>
                <a:ea typeface="Libre Franklin"/>
                <a:cs typeface="Libre Franklin"/>
                <a:sym typeface="Libre Franklin"/>
              </a:rPr>
              <a:t>)</a:t>
            </a:r>
            <a:endParaRPr/>
          </a:p>
          <a:p>
            <a:pPr marL="457200" lvl="0" indent="-368300" algn="l" rtl="0">
              <a:lnSpc>
                <a:spcPct val="118181"/>
              </a:lnSpc>
              <a:spcBef>
                <a:spcPts val="600"/>
              </a:spcBef>
              <a:spcAft>
                <a:spcPts val="0"/>
              </a:spcAft>
              <a:buSzPts val="2200"/>
              <a:buChar char="▪"/>
            </a:pPr>
            <a:r>
              <a:rPr lang="en-US">
                <a:latin typeface="Libre Franklin"/>
                <a:ea typeface="Libre Franklin"/>
                <a:cs typeface="Libre Franklin"/>
                <a:sym typeface="Libre Franklin"/>
              </a:rPr>
              <a:t>Copper Mining Impacts on Clean Water:</a:t>
            </a:r>
            <a:endParaRPr/>
          </a:p>
          <a:p>
            <a:pPr marL="914400" lvl="1" indent="-292100" algn="l" rtl="0">
              <a:lnSpc>
                <a:spcPct val="100000"/>
              </a:lnSpc>
              <a:spcBef>
                <a:spcPts val="0"/>
              </a:spcBef>
              <a:spcAft>
                <a:spcPts val="0"/>
              </a:spcAft>
              <a:buSzPts val="1000"/>
              <a:buChar char="◻"/>
            </a:pPr>
            <a:r>
              <a:rPr lang="en-US" sz="1800">
                <a:latin typeface="Libre Franklin"/>
                <a:ea typeface="Libre Franklin"/>
                <a:cs typeface="Libre Franklin"/>
                <a:sym typeface="Libre Franklin"/>
              </a:rPr>
              <a:t>Acidification of groundwater occurred in many places, including Gila River (</a:t>
            </a:r>
            <a:r>
              <a:rPr lang="en-US" sz="1800" u="sng">
                <a:solidFill>
                  <a:schemeClr val="hlink"/>
                </a:solidFill>
                <a:latin typeface="Libre Franklin"/>
                <a:ea typeface="Libre Franklin"/>
                <a:cs typeface="Libre Franklin"/>
                <a:sym typeface="Libre Franklin"/>
                <a:hlinkClick r:id="rId6"/>
              </a:rPr>
              <a:t>2019</a:t>
            </a:r>
            <a:r>
              <a:rPr lang="en-US" sz="1800">
                <a:latin typeface="Libre Franklin"/>
                <a:ea typeface="Libre Franklin"/>
                <a:cs typeface="Libre Franklin"/>
                <a:sym typeface="Libre Franklin"/>
              </a:rPr>
              <a:t>)</a:t>
            </a:r>
            <a:endParaRPr sz="1800">
              <a:latin typeface="Libre Franklin"/>
              <a:ea typeface="Libre Franklin"/>
              <a:cs typeface="Libre Franklin"/>
              <a:sym typeface="Libre Franklin"/>
            </a:endParaRPr>
          </a:p>
        </p:txBody>
      </p:sp>
      <p:sp>
        <p:nvSpPr>
          <p:cNvPr id="529" name="Google Shape;529;p61"/>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
          <p:cNvSpPr txBox="1">
            <a:spLocks noGrp="1"/>
          </p:cNvSpPr>
          <p:nvPr>
            <p:ph type="title" idx="4294967295"/>
          </p:nvPr>
        </p:nvSpPr>
        <p:spPr>
          <a:xfrm>
            <a:off x="738186" y="1676807"/>
            <a:ext cx="10715627" cy="7433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Libre Franklin"/>
              <a:buNone/>
            </a:pPr>
            <a:r>
              <a:rPr lang="en-US" sz="4200">
                <a:solidFill>
                  <a:schemeClr val="lt2"/>
                </a:solidFill>
                <a:latin typeface="Libre Franklin"/>
                <a:ea typeface="Libre Franklin"/>
                <a:cs typeface="Libre Franklin"/>
                <a:sym typeface="Libre Franklin"/>
              </a:rPr>
              <a:t>Before diving in, ask yourselves…</a:t>
            </a:r>
            <a:endParaRPr sz="4200">
              <a:solidFill>
                <a:schemeClr val="lt2"/>
              </a:solidFill>
              <a:latin typeface="Libre Franklin"/>
              <a:ea typeface="Libre Franklin"/>
              <a:cs typeface="Libre Franklin"/>
              <a:sym typeface="Libre Franklin"/>
            </a:endParaRPr>
          </a:p>
        </p:txBody>
      </p:sp>
      <p:sp>
        <p:nvSpPr>
          <p:cNvPr id="270" name="Google Shape;270;p4"/>
          <p:cNvSpPr txBox="1">
            <a:spLocks noGrp="1"/>
          </p:cNvSpPr>
          <p:nvPr>
            <p:ph type="body" idx="4294967295"/>
          </p:nvPr>
        </p:nvSpPr>
        <p:spPr>
          <a:xfrm>
            <a:off x="738186" y="2854817"/>
            <a:ext cx="10708748" cy="1148366"/>
          </a:xfrm>
          <a:prstGeom prst="rect">
            <a:avLst/>
          </a:prstGeom>
          <a:noFill/>
          <a:ln>
            <a:noFill/>
          </a:ln>
        </p:spPr>
        <p:txBody>
          <a:bodyPr spcFirstLastPara="1" wrap="square" lIns="91425" tIns="45700" rIns="91425" bIns="45700" anchor="t" anchorCtr="0">
            <a:noAutofit/>
          </a:bodyPr>
          <a:lstStyle/>
          <a:p>
            <a:pPr marL="0" lvl="0" indent="0" algn="ctr" rtl="0">
              <a:lnSpc>
                <a:spcPct val="162500"/>
              </a:lnSpc>
              <a:spcBef>
                <a:spcPts val="0"/>
              </a:spcBef>
              <a:spcAft>
                <a:spcPts val="0"/>
              </a:spcAft>
              <a:buSzPts val="1600"/>
              <a:buNone/>
            </a:pPr>
            <a:r>
              <a:rPr lang="en-US" sz="5200">
                <a:solidFill>
                  <a:schemeClr val="lt2"/>
                </a:solidFill>
                <a:latin typeface="Libre Franklin"/>
                <a:ea typeface="Libre Franklin"/>
                <a:cs typeface="Libre Franklin"/>
                <a:sym typeface="Libre Franklin"/>
              </a:rPr>
              <a:t>Why do we do this work?</a:t>
            </a:r>
            <a:endParaRPr sz="5200">
              <a:solidFill>
                <a:schemeClr val="lt2"/>
              </a:solidFill>
              <a:latin typeface="Libre Franklin"/>
              <a:ea typeface="Libre Franklin"/>
              <a:cs typeface="Libre Franklin"/>
              <a:sym typeface="Libre Franklin"/>
            </a:endParaRPr>
          </a:p>
        </p:txBody>
      </p:sp>
      <p:sp>
        <p:nvSpPr>
          <p:cNvPr id="271" name="Google Shape;271;p4"/>
          <p:cNvSpPr txBox="1"/>
          <p:nvPr/>
        </p:nvSpPr>
        <p:spPr>
          <a:xfrm>
            <a:off x="10631894" y="6119336"/>
            <a:ext cx="1560106" cy="7386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Jonathan Larson</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Apr. 1, 2019</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2"/>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000"/>
              <a:buNone/>
            </a:pPr>
            <a:fld id="{00000000-1234-1234-1234-123412341234}" type="slidenum">
              <a:rPr lang="en-US"/>
              <a:t>30</a:t>
            </a:fld>
            <a:endParaRPr/>
          </a:p>
        </p:txBody>
      </p:sp>
      <p:sp>
        <p:nvSpPr>
          <p:cNvPr id="536" name="Google Shape;536;p62"/>
          <p:cNvSpPr txBox="1"/>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800"/>
              <a:buFont typeface="Libre Franklin"/>
              <a:buNone/>
            </a:pPr>
            <a:r>
              <a:rPr lang="en-US" sz="3200" b="1" i="0" u="none" strike="noStrike" cap="none">
                <a:solidFill>
                  <a:srgbClr val="B4E0FF"/>
                </a:solidFill>
                <a:latin typeface="Libre Franklin"/>
                <a:ea typeface="Libre Franklin"/>
                <a:cs typeface="Libre Franklin"/>
                <a:sym typeface="Libre Franklin"/>
              </a:rPr>
              <a:t>Access to Potable Water in the </a:t>
            </a:r>
            <a:r>
              <a:rPr lang="en-US" sz="3200" b="1">
                <a:solidFill>
                  <a:srgbClr val="B4E0FF"/>
                </a:solidFill>
                <a:latin typeface="Libre Franklin"/>
                <a:ea typeface="Libre Franklin"/>
                <a:cs typeface="Libre Franklin"/>
                <a:sym typeface="Libre Franklin"/>
              </a:rPr>
              <a:t>US</a:t>
            </a:r>
            <a:endParaRPr sz="1400" b="0" i="0" u="none" strike="noStrike" cap="none">
              <a:solidFill>
                <a:srgbClr val="000000"/>
              </a:solidFill>
              <a:latin typeface="Arial"/>
              <a:ea typeface="Arial"/>
              <a:cs typeface="Arial"/>
              <a:sym typeface="Arial"/>
            </a:endParaRPr>
          </a:p>
        </p:txBody>
      </p:sp>
      <p:sp>
        <p:nvSpPr>
          <p:cNvPr id="537" name="Google Shape;537;p62"/>
          <p:cNvSpPr txBox="1">
            <a:spLocks noGrp="1"/>
          </p:cNvSpPr>
          <p:nvPr>
            <p:ph type="body" idx="4294967295"/>
          </p:nvPr>
        </p:nvSpPr>
        <p:spPr>
          <a:xfrm>
            <a:off x="688766" y="2006238"/>
            <a:ext cx="5129793" cy="4399321"/>
          </a:xfrm>
          <a:prstGeom prst="rect">
            <a:avLst/>
          </a:prstGeom>
          <a:noFill/>
          <a:ln>
            <a:noFill/>
          </a:ln>
        </p:spPr>
        <p:txBody>
          <a:bodyPr spcFirstLastPara="1" wrap="square" lIns="91425" tIns="45700" rIns="91425" bIns="45700" anchor="t" anchorCtr="0">
            <a:noAutofit/>
          </a:bodyPr>
          <a:lstStyle/>
          <a:p>
            <a:pPr marL="101600" lvl="0" indent="0" algn="l" rtl="0">
              <a:lnSpc>
                <a:spcPct val="114000"/>
              </a:lnSpc>
              <a:spcBef>
                <a:spcPts val="0"/>
              </a:spcBef>
              <a:spcAft>
                <a:spcPts val="0"/>
              </a:spcAft>
              <a:buSzPts val="2200"/>
              <a:buNone/>
            </a:pPr>
            <a:r>
              <a:rPr lang="en-US">
                <a:solidFill>
                  <a:schemeClr val="lt1"/>
                </a:solidFill>
                <a:latin typeface="Libre Franklin"/>
                <a:ea typeface="Libre Franklin"/>
                <a:cs typeface="Libre Franklin"/>
                <a:sym typeface="Libre Franklin"/>
              </a:rPr>
              <a:t>“This remote and ecologically sensitive semi-arid region has suffered prolonged drought combined with increasing temperatures. These changes, in addition to challenging socioeconomic circumstances, are significantly altering the habitability of a region already characterized by harsh living conditions”</a:t>
            </a:r>
            <a:endParaRPr/>
          </a:p>
          <a:p>
            <a:pPr marL="101600" lvl="0" indent="0" algn="l" rtl="0">
              <a:lnSpc>
                <a:spcPct val="114000"/>
              </a:lnSpc>
              <a:spcBef>
                <a:spcPts val="600"/>
              </a:spcBef>
              <a:spcAft>
                <a:spcPts val="600"/>
              </a:spcAft>
              <a:buSzPts val="2200"/>
              <a:buNone/>
            </a:pPr>
            <a:r>
              <a:rPr lang="en-US">
                <a:solidFill>
                  <a:schemeClr val="lt1"/>
                </a:solidFill>
                <a:latin typeface="Libre Franklin"/>
                <a:ea typeface="Libre Franklin"/>
                <a:cs typeface="Libre Franklin"/>
                <a:sym typeface="Libre Franklin"/>
              </a:rPr>
              <a:t>(Redsteer, Kelley, &amp; Harris 2015).</a:t>
            </a:r>
            <a:endParaRPr/>
          </a:p>
        </p:txBody>
      </p:sp>
      <p:sp>
        <p:nvSpPr>
          <p:cNvPr id="538" name="Google Shape;538;p62"/>
          <p:cNvSpPr txBox="1"/>
          <p:nvPr/>
        </p:nvSpPr>
        <p:spPr>
          <a:xfrm>
            <a:off x="6373441" y="1535723"/>
            <a:ext cx="5129794" cy="470517"/>
          </a:xfrm>
          <a:prstGeom prst="rect">
            <a:avLst/>
          </a:prstGeom>
          <a:noFill/>
          <a:ln>
            <a:noFill/>
          </a:ln>
        </p:spPr>
        <p:txBody>
          <a:bodyPr spcFirstLastPara="1" wrap="square" lIns="91425" tIns="45700" rIns="91425" bIns="45700" anchor="b" anchorCtr="0">
            <a:noAutofit/>
          </a:bodyPr>
          <a:lstStyle/>
          <a:p>
            <a:pPr marL="457200" marR="0" lvl="0" indent="-228600" algn="ctr" rtl="0">
              <a:lnSpc>
                <a:spcPct val="92857"/>
              </a:lnSpc>
              <a:spcBef>
                <a:spcPts val="1000"/>
              </a:spcBef>
              <a:spcAft>
                <a:spcPts val="0"/>
              </a:spcAft>
              <a:buClr>
                <a:srgbClr val="8A8B8F"/>
              </a:buClr>
              <a:buSzPts val="2800"/>
              <a:buFont typeface="Noto Sans Symbols"/>
              <a:buNone/>
            </a:pPr>
            <a:r>
              <a:rPr lang="en-US" sz="3000" b="1" i="0" u="none" strike="noStrike" cap="none">
                <a:solidFill>
                  <a:schemeClr val="lt1"/>
                </a:solidFill>
                <a:latin typeface="Libre Franklin"/>
                <a:ea typeface="Libre Franklin"/>
                <a:cs typeface="Libre Franklin"/>
                <a:sym typeface="Libre Franklin"/>
              </a:rPr>
              <a:t>In the Midst of COVID-19</a:t>
            </a:r>
            <a:endParaRPr sz="1400" b="0" i="0" u="none" strike="noStrike" cap="none">
              <a:solidFill>
                <a:srgbClr val="000000"/>
              </a:solidFill>
              <a:latin typeface="Arial"/>
              <a:ea typeface="Arial"/>
              <a:cs typeface="Arial"/>
              <a:sym typeface="Arial"/>
            </a:endParaRPr>
          </a:p>
        </p:txBody>
      </p:sp>
      <p:sp>
        <p:nvSpPr>
          <p:cNvPr id="539" name="Google Shape;539;p62"/>
          <p:cNvSpPr txBox="1"/>
          <p:nvPr/>
        </p:nvSpPr>
        <p:spPr>
          <a:xfrm>
            <a:off x="6373441" y="2006238"/>
            <a:ext cx="5129793" cy="4251248"/>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4000"/>
              </a:lnSpc>
              <a:spcBef>
                <a:spcPts val="1000"/>
              </a:spcBef>
              <a:spcAft>
                <a:spcPts val="0"/>
              </a:spcAft>
              <a:buClr>
                <a:srgbClr val="8A8B8F"/>
              </a:buClr>
              <a:buSzPts val="2000"/>
              <a:buFont typeface="Noto Sans Symbols"/>
              <a:buChar char="▪"/>
            </a:pPr>
            <a:r>
              <a:rPr lang="en-US" sz="2000" b="0" i="0" u="none" strike="noStrike" cap="none">
                <a:solidFill>
                  <a:schemeClr val="lt1"/>
                </a:solidFill>
                <a:latin typeface="Libre Franklin"/>
                <a:ea typeface="Libre Franklin"/>
                <a:cs typeface="Libre Franklin"/>
                <a:sym typeface="Libre Franklin"/>
              </a:rPr>
              <a:t>+33% of NN residents lack access to running water (Hansman 2020)</a:t>
            </a:r>
            <a:endParaRPr sz="1400" b="0" i="0" u="none" strike="noStrike" cap="none">
              <a:solidFill>
                <a:srgbClr val="000000"/>
              </a:solidFill>
              <a:latin typeface="Arial"/>
              <a:ea typeface="Arial"/>
              <a:cs typeface="Arial"/>
              <a:sym typeface="Arial"/>
            </a:endParaRPr>
          </a:p>
          <a:p>
            <a:pPr marL="914400" marR="0" lvl="1" indent="-285750" algn="l" rtl="0">
              <a:lnSpc>
                <a:spcPct val="114000"/>
              </a:lnSpc>
              <a:spcBef>
                <a:spcPts val="1600"/>
              </a:spcBef>
              <a:spcAft>
                <a:spcPts val="0"/>
              </a:spcAft>
              <a:buClr>
                <a:srgbClr val="8A8B8F"/>
              </a:buClr>
              <a:buSzPts val="900"/>
              <a:buFont typeface="Noto Sans Symbols"/>
              <a:buChar char="◻"/>
            </a:pPr>
            <a:r>
              <a:rPr lang="en-US" sz="1800" b="0" i="0" u="none" strike="noStrike" cap="none">
                <a:solidFill>
                  <a:schemeClr val="lt1"/>
                </a:solidFill>
                <a:latin typeface="Libre Franklin"/>
                <a:ea typeface="Libre Franklin"/>
                <a:cs typeface="Libre Franklin"/>
                <a:sym typeface="Libre Franklin"/>
              </a:rPr>
              <a:t>Some get by on just 2-3 gal./day for eating, cooking, &amp; cleaning</a:t>
            </a:r>
            <a:endParaRPr sz="1400" b="0" i="0" u="none" strike="noStrike" cap="none">
              <a:solidFill>
                <a:srgbClr val="000000"/>
              </a:solidFill>
              <a:latin typeface="Arial"/>
              <a:ea typeface="Arial"/>
              <a:cs typeface="Arial"/>
              <a:sym typeface="Arial"/>
            </a:endParaRPr>
          </a:p>
          <a:p>
            <a:pPr marL="914400" marR="0" lvl="1" indent="-285750" algn="l" rtl="0">
              <a:lnSpc>
                <a:spcPct val="114000"/>
              </a:lnSpc>
              <a:spcBef>
                <a:spcPts val="600"/>
              </a:spcBef>
              <a:spcAft>
                <a:spcPts val="0"/>
              </a:spcAft>
              <a:buClr>
                <a:srgbClr val="8A8B8F"/>
              </a:buClr>
              <a:buSzPts val="900"/>
              <a:buFont typeface="Noto Sans Symbols"/>
              <a:buChar char="◻"/>
            </a:pPr>
            <a:r>
              <a:rPr lang="en-US" sz="1800" b="0" i="0" u="none" strike="noStrike" cap="none">
                <a:solidFill>
                  <a:schemeClr val="lt1"/>
                </a:solidFill>
                <a:latin typeface="Libre Franklin"/>
                <a:ea typeface="Libre Franklin"/>
                <a:cs typeface="Libre Franklin"/>
                <a:sym typeface="Libre Franklin"/>
              </a:rPr>
              <a:t>The average American uses 88 gal./day</a:t>
            </a:r>
            <a:endParaRPr sz="1400" b="0" i="0" u="none" strike="noStrike" cap="none">
              <a:solidFill>
                <a:srgbClr val="000000"/>
              </a:solidFill>
              <a:latin typeface="Arial"/>
              <a:ea typeface="Arial"/>
              <a:cs typeface="Arial"/>
              <a:sym typeface="Arial"/>
            </a:endParaRPr>
          </a:p>
          <a:p>
            <a:pPr marL="457200" marR="0" lvl="0" indent="-355600" algn="l" rtl="0">
              <a:lnSpc>
                <a:spcPct val="114000"/>
              </a:lnSpc>
              <a:spcBef>
                <a:spcPts val="1600"/>
              </a:spcBef>
              <a:spcAft>
                <a:spcPts val="0"/>
              </a:spcAft>
              <a:buClr>
                <a:srgbClr val="8A8B8F"/>
              </a:buClr>
              <a:buSzPts val="2000"/>
              <a:buFont typeface="Noto Sans Symbols"/>
              <a:buChar char="▪"/>
            </a:pPr>
            <a:r>
              <a:rPr lang="en-US" sz="2000" b="0" i="0" u="none" strike="noStrike" cap="none">
                <a:solidFill>
                  <a:schemeClr val="lt1"/>
                </a:solidFill>
                <a:latin typeface="Libre Franklin"/>
                <a:ea typeface="Libre Franklin"/>
                <a:cs typeface="Libre Franklin"/>
                <a:sym typeface="Libre Franklin"/>
              </a:rPr>
              <a:t>Lack of clean water = hindered ability to clean/disinfect = hindered ability to fight COVID-19</a:t>
            </a:r>
            <a:endParaRPr sz="1400" b="0" i="0" u="none" strike="noStrike" cap="none">
              <a:solidFill>
                <a:srgbClr val="000000"/>
              </a:solidFill>
              <a:latin typeface="Arial"/>
              <a:ea typeface="Arial"/>
              <a:cs typeface="Arial"/>
              <a:sym typeface="Arial"/>
            </a:endParaRPr>
          </a:p>
          <a:p>
            <a:pPr marL="457200" marR="0" lvl="0" indent="-355600" algn="l" rtl="0">
              <a:lnSpc>
                <a:spcPct val="114000"/>
              </a:lnSpc>
              <a:spcBef>
                <a:spcPts val="1600"/>
              </a:spcBef>
              <a:spcAft>
                <a:spcPts val="600"/>
              </a:spcAft>
              <a:buClr>
                <a:srgbClr val="8A8B8F"/>
              </a:buClr>
              <a:buSzPts val="2000"/>
              <a:buFont typeface="Noto Sans Symbols"/>
              <a:buChar char="▪"/>
            </a:pPr>
            <a:r>
              <a:rPr lang="en-US" sz="2000" b="0" i="0" u="none" strike="noStrike" cap="none">
                <a:solidFill>
                  <a:schemeClr val="lt1"/>
                </a:solidFill>
                <a:latin typeface="Libre Franklin"/>
                <a:ea typeface="Libre Franklin"/>
                <a:cs typeface="Libre Franklin"/>
                <a:sym typeface="Libre Franklin"/>
              </a:rPr>
              <a:t>Some wells also contain trace amounts of </a:t>
            </a:r>
            <a:r>
              <a:rPr lang="en-US" sz="2000" b="0" i="0" u="sng" strike="noStrike" cap="none">
                <a:solidFill>
                  <a:srgbClr val="B4E0FF"/>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uranium</a:t>
            </a:r>
            <a:endParaRPr sz="2000" b="0" i="0" u="none" strike="noStrike" cap="none">
              <a:solidFill>
                <a:srgbClr val="B4E0FF"/>
              </a:solidFill>
              <a:latin typeface="Libre Franklin"/>
              <a:ea typeface="Libre Franklin"/>
              <a:cs typeface="Libre Franklin"/>
              <a:sym typeface="Libre Franklin"/>
            </a:endParaRPr>
          </a:p>
        </p:txBody>
      </p:sp>
      <p:sp>
        <p:nvSpPr>
          <p:cNvPr id="540" name="Google Shape;540;p62"/>
          <p:cNvSpPr txBox="1"/>
          <p:nvPr/>
        </p:nvSpPr>
        <p:spPr>
          <a:xfrm>
            <a:off x="688765" y="1535722"/>
            <a:ext cx="5129794" cy="470517"/>
          </a:xfrm>
          <a:prstGeom prst="rect">
            <a:avLst/>
          </a:prstGeom>
          <a:noFill/>
          <a:ln>
            <a:noFill/>
          </a:ln>
        </p:spPr>
        <p:txBody>
          <a:bodyPr spcFirstLastPara="1" wrap="square" lIns="91425" tIns="45700" rIns="91425" bIns="45700" anchor="b" anchorCtr="0">
            <a:noAutofit/>
          </a:bodyPr>
          <a:lstStyle/>
          <a:p>
            <a:pPr marL="457200" marR="0" lvl="0" indent="-228600" algn="ctr" rtl="0">
              <a:lnSpc>
                <a:spcPct val="92857"/>
              </a:lnSpc>
              <a:spcBef>
                <a:spcPts val="1000"/>
              </a:spcBef>
              <a:spcAft>
                <a:spcPts val="0"/>
              </a:spcAft>
              <a:buClr>
                <a:srgbClr val="8A8B8F"/>
              </a:buClr>
              <a:buSzPts val="2800"/>
              <a:buFont typeface="Noto Sans Symbols"/>
              <a:buNone/>
            </a:pPr>
            <a:r>
              <a:rPr lang="en-US" sz="3000" b="1" i="0" u="none" strike="noStrike" cap="none">
                <a:solidFill>
                  <a:schemeClr val="lt1"/>
                </a:solidFill>
                <a:latin typeface="Libre Franklin"/>
                <a:ea typeface="Libre Franklin"/>
                <a:cs typeface="Libre Franklin"/>
                <a:sym typeface="Libre Franklin"/>
              </a:rPr>
              <a:t>The Navajo Nation</a:t>
            </a:r>
            <a:endParaRPr sz="1400" b="0" i="0" u="none" strike="noStrike" cap="none">
              <a:solidFill>
                <a:srgbClr val="000000"/>
              </a:solidFill>
              <a:latin typeface="Arial"/>
              <a:ea typeface="Arial"/>
              <a:cs typeface="Arial"/>
              <a:sym typeface="Arial"/>
            </a:endParaRPr>
          </a:p>
        </p:txBody>
      </p:sp>
      <p:sp>
        <p:nvSpPr>
          <p:cNvPr id="541" name="Google Shape;541;p62"/>
          <p:cNvSpPr txBox="1"/>
          <p:nvPr/>
        </p:nvSpPr>
        <p:spPr>
          <a:xfrm>
            <a:off x="10782794" y="74139"/>
            <a:ext cx="1342034" cy="7386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Meg Jerrard</a:t>
            </a:r>
            <a:endParaRPr sz="1400" b="0" i="1" u="none" strike="noStrike" cap="none">
              <a:solidFill>
                <a:schemeClr val="lt1"/>
              </a:solidFill>
              <a:latin typeface="Libre Franklin"/>
              <a:ea typeface="Libre Franklin"/>
              <a:cs typeface="Libre Franklin"/>
              <a:sym typeface="Libre Franklin"/>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Nov. 10, 2020</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3"/>
          <p:cNvSpPr txBox="1"/>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800"/>
              <a:buFont typeface="Libre Franklin"/>
              <a:buNone/>
            </a:pPr>
            <a:r>
              <a:rPr lang="en-US" sz="3200" b="0" i="0" u="none" strike="noStrike" cap="none">
                <a:solidFill>
                  <a:srgbClr val="B4E0FF"/>
                </a:solidFill>
                <a:latin typeface="Libre Franklin"/>
                <a:ea typeface="Libre Franklin"/>
                <a:cs typeface="Libre Franklin"/>
                <a:sym typeface="Libre Franklin"/>
              </a:rPr>
              <a:t>An Indigenous Action for Sovereignty and Nutrition</a:t>
            </a:r>
            <a:endParaRPr sz="1400" b="0" i="0" u="none" strike="noStrike" cap="none">
              <a:solidFill>
                <a:srgbClr val="000000"/>
              </a:solidFill>
              <a:latin typeface="Arial"/>
              <a:ea typeface="Arial"/>
              <a:cs typeface="Arial"/>
              <a:sym typeface="Arial"/>
            </a:endParaRPr>
          </a:p>
        </p:txBody>
      </p:sp>
      <p:sp>
        <p:nvSpPr>
          <p:cNvPr id="547" name="Google Shape;547;p63"/>
          <p:cNvSpPr txBox="1"/>
          <p:nvPr/>
        </p:nvSpPr>
        <p:spPr>
          <a:xfrm>
            <a:off x="3531103" y="1195787"/>
            <a:ext cx="5129794" cy="470517"/>
          </a:xfrm>
          <a:prstGeom prst="rect">
            <a:avLst/>
          </a:prstGeom>
          <a:noFill/>
          <a:ln>
            <a:noFill/>
          </a:ln>
        </p:spPr>
        <p:txBody>
          <a:bodyPr spcFirstLastPara="1" wrap="square" lIns="91425" tIns="45700" rIns="91425" bIns="45700" anchor="b" anchorCtr="0">
            <a:noAutofit/>
          </a:bodyPr>
          <a:lstStyle/>
          <a:p>
            <a:pPr marL="457200" marR="0" lvl="0" indent="-228600" algn="ctr" rtl="0">
              <a:lnSpc>
                <a:spcPct val="92857"/>
              </a:lnSpc>
              <a:spcBef>
                <a:spcPts val="1000"/>
              </a:spcBef>
              <a:spcAft>
                <a:spcPts val="0"/>
              </a:spcAft>
              <a:buClr>
                <a:srgbClr val="8A8B8F"/>
              </a:buClr>
              <a:buSzPts val="2800"/>
              <a:buFont typeface="Noto Sans Symbols"/>
              <a:buNone/>
            </a:pPr>
            <a:r>
              <a:rPr lang="en-US" sz="2800" b="1" i="0" u="none" strike="noStrike" cap="none">
                <a:solidFill>
                  <a:schemeClr val="lt1"/>
                </a:solidFill>
                <a:latin typeface="Libre Franklin"/>
                <a:ea typeface="Libre Franklin"/>
                <a:cs typeface="Libre Franklin"/>
                <a:sym typeface="Libre Franklin"/>
              </a:rPr>
              <a:t>Food Sovereignty!</a:t>
            </a:r>
            <a:endParaRPr sz="1400" b="0" i="0" u="none" strike="noStrike" cap="none">
              <a:solidFill>
                <a:srgbClr val="000000"/>
              </a:solidFill>
              <a:latin typeface="Arial"/>
              <a:ea typeface="Arial"/>
              <a:cs typeface="Arial"/>
              <a:sym typeface="Arial"/>
            </a:endParaRPr>
          </a:p>
        </p:txBody>
      </p:sp>
      <p:pic>
        <p:nvPicPr>
          <p:cNvPr id="548" name="Google Shape;548;p63" descr="Food sovereignty: Valerie Segrest at TEDxRainier"/>
          <p:cNvPicPr preferRelativeResize="0"/>
          <p:nvPr/>
        </p:nvPicPr>
        <p:blipFill rotWithShape="1">
          <a:blip r:embed="rId3">
            <a:alphaModFix/>
          </a:blip>
          <a:srcRect/>
          <a:stretch/>
        </p:blipFill>
        <p:spPr>
          <a:xfrm>
            <a:off x="738189" y="2056620"/>
            <a:ext cx="5056205" cy="2856756"/>
          </a:xfrm>
          <a:prstGeom prst="rect">
            <a:avLst/>
          </a:prstGeom>
          <a:noFill/>
          <a:ln>
            <a:noFill/>
          </a:ln>
        </p:spPr>
      </p:pic>
      <p:pic>
        <p:nvPicPr>
          <p:cNvPr id="549" name="Google Shape;549;p63" descr="GATHER TRAILER 031020"/>
          <p:cNvPicPr preferRelativeResize="0"/>
          <p:nvPr/>
        </p:nvPicPr>
        <p:blipFill rotWithShape="1">
          <a:blip r:embed="rId4">
            <a:alphaModFix/>
          </a:blip>
          <a:srcRect/>
          <a:stretch/>
        </p:blipFill>
        <p:spPr>
          <a:xfrm>
            <a:off x="6558131" y="3310618"/>
            <a:ext cx="5056206" cy="2856756"/>
          </a:xfrm>
          <a:prstGeom prst="rect">
            <a:avLst/>
          </a:prstGeom>
          <a:noFill/>
          <a:ln>
            <a:noFill/>
          </a:ln>
        </p:spPr>
      </p:pic>
      <p:sp>
        <p:nvSpPr>
          <p:cNvPr id="550" name="Google Shape;550;p63"/>
          <p:cNvSpPr txBox="1"/>
          <p:nvPr/>
        </p:nvSpPr>
        <p:spPr>
          <a:xfrm>
            <a:off x="934856" y="5030862"/>
            <a:ext cx="4662870" cy="743347"/>
          </a:xfrm>
          <a:prstGeom prst="rect">
            <a:avLst/>
          </a:prstGeom>
          <a:noFill/>
          <a:ln>
            <a:noFill/>
          </a:ln>
        </p:spPr>
        <p:txBody>
          <a:bodyPr spcFirstLastPara="1" wrap="square" lIns="91425" tIns="45700" rIns="91425" bIns="45700" anchor="b" anchorCtr="0">
            <a:noAutofit/>
          </a:bodyPr>
          <a:lstStyle/>
          <a:p>
            <a:pPr marL="457200" marR="0" lvl="0" indent="-228600" algn="ctr" rtl="0">
              <a:lnSpc>
                <a:spcPct val="114000"/>
              </a:lnSpc>
              <a:spcBef>
                <a:spcPts val="0"/>
              </a:spcBef>
              <a:spcAft>
                <a:spcPts val="0"/>
              </a:spcAft>
              <a:buClr>
                <a:srgbClr val="8A8B8F"/>
              </a:buClr>
              <a:buSzPts val="2800"/>
              <a:buFont typeface="Noto Sans Symbols"/>
              <a:buNone/>
            </a:pPr>
            <a:r>
              <a:rPr lang="en-US" sz="2200" b="0" i="0" u="none" strike="noStrike" cap="none">
                <a:solidFill>
                  <a:schemeClr val="lt1"/>
                </a:solidFill>
                <a:latin typeface="Libre Franklin"/>
                <a:ea typeface="Libre Franklin"/>
                <a:cs typeface="Libre Franklin"/>
                <a:sym typeface="Libre Franklin"/>
              </a:rPr>
              <a:t>“Food sovereignty: Valerie Segrest at TEDxRainier”</a:t>
            </a:r>
            <a:endParaRPr sz="1400" b="0" i="0" u="none" strike="noStrike" cap="none">
              <a:solidFill>
                <a:srgbClr val="000000"/>
              </a:solidFill>
              <a:latin typeface="Arial"/>
              <a:ea typeface="Arial"/>
              <a:cs typeface="Arial"/>
              <a:sym typeface="Arial"/>
            </a:endParaRPr>
          </a:p>
        </p:txBody>
      </p:sp>
      <p:sp>
        <p:nvSpPr>
          <p:cNvPr id="551" name="Google Shape;551;p63"/>
          <p:cNvSpPr txBox="1"/>
          <p:nvPr/>
        </p:nvSpPr>
        <p:spPr>
          <a:xfrm>
            <a:off x="6754799" y="2409651"/>
            <a:ext cx="4662870" cy="743347"/>
          </a:xfrm>
          <a:prstGeom prst="rect">
            <a:avLst/>
          </a:prstGeom>
          <a:noFill/>
          <a:ln>
            <a:noFill/>
          </a:ln>
        </p:spPr>
        <p:txBody>
          <a:bodyPr spcFirstLastPara="1" wrap="square" lIns="91425" tIns="45700" rIns="91425" bIns="45700" anchor="b" anchorCtr="0">
            <a:noAutofit/>
          </a:bodyPr>
          <a:lstStyle/>
          <a:p>
            <a:pPr marL="457200" marR="0" lvl="0" indent="-228600" algn="ctr" rtl="0">
              <a:lnSpc>
                <a:spcPct val="92857"/>
              </a:lnSpc>
              <a:spcBef>
                <a:spcPts val="1000"/>
              </a:spcBef>
              <a:spcAft>
                <a:spcPts val="0"/>
              </a:spcAft>
              <a:buClr>
                <a:srgbClr val="8A8B8F"/>
              </a:buClr>
              <a:buSzPts val="2800"/>
              <a:buFont typeface="Noto Sans Symbols"/>
              <a:buNone/>
            </a:pPr>
            <a:r>
              <a:rPr lang="en-US" sz="2200" b="0" i="0" u="none" strike="noStrike" cap="none">
                <a:solidFill>
                  <a:schemeClr val="lt1"/>
                </a:solidFill>
                <a:latin typeface="Libre Franklin"/>
                <a:ea typeface="Libre Franklin"/>
                <a:cs typeface="Libre Franklin"/>
                <a:sym typeface="Libre Franklin"/>
              </a:rPr>
              <a:t>“GATHER TRAILER 031020”</a:t>
            </a:r>
            <a:endParaRPr sz="1400" b="0" i="0" u="none" strike="noStrike" cap="none">
              <a:solidFill>
                <a:srgbClr val="000000"/>
              </a:solidFill>
              <a:latin typeface="Arial"/>
              <a:ea typeface="Arial"/>
              <a:cs typeface="Arial"/>
              <a:sym typeface="Arial"/>
            </a:endParaRPr>
          </a:p>
          <a:p>
            <a:pPr marL="457200" marR="0" lvl="0" indent="-228600" algn="ctr" rtl="0">
              <a:lnSpc>
                <a:spcPct val="114000"/>
              </a:lnSpc>
              <a:spcBef>
                <a:spcPts val="0"/>
              </a:spcBef>
              <a:spcAft>
                <a:spcPts val="0"/>
              </a:spcAft>
              <a:buClr>
                <a:srgbClr val="8A8B8F"/>
              </a:buClr>
              <a:buSzPts val="2800"/>
              <a:buFont typeface="Noto Sans Symbols"/>
              <a:buNone/>
            </a:pPr>
            <a:r>
              <a:rPr lang="en-US" sz="2200" b="0" i="0" u="none" strike="noStrike" cap="none">
                <a:solidFill>
                  <a:schemeClr val="lt1"/>
                </a:solidFill>
                <a:latin typeface="Libre Franklin"/>
                <a:ea typeface="Libre Franklin"/>
                <a:cs typeface="Libre Franklin"/>
                <a:sym typeface="Libre Franklin"/>
              </a:rPr>
              <a:t>Director: Sanjay Rawal</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1"/>
                                        <p:tgtEl>
                                          <p:spTgt spid="5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9"/>
                                        </p:tgtEl>
                                        <p:attrNameLst>
                                          <p:attrName>style.visibility</p:attrName>
                                        </p:attrNameLst>
                                      </p:cBhvr>
                                      <p:to>
                                        <p:strVal val="visible"/>
                                      </p:to>
                                    </p:set>
                                    <p:animEffect transition="in" filter="fade">
                                      <p:cBhvr>
                                        <p:cTn id="12" dur="1"/>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4"/>
          <p:cNvSpPr txBox="1">
            <a:spLocks noGrp="1"/>
          </p:cNvSpPr>
          <p:nvPr>
            <p:ph type="title" idx="4294967295"/>
          </p:nvPr>
        </p:nvSpPr>
        <p:spPr>
          <a:xfrm>
            <a:off x="671807" y="3429000"/>
            <a:ext cx="10848386" cy="13778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2800"/>
              <a:buFont typeface="Libre Franklin"/>
              <a:buNone/>
            </a:pPr>
            <a:r>
              <a:rPr lang="en-US" sz="6500">
                <a:solidFill>
                  <a:schemeClr val="lt1"/>
                </a:solidFill>
              </a:rPr>
              <a:t>Justice &amp; Imprisonment</a:t>
            </a:r>
            <a:endParaRPr/>
          </a:p>
        </p:txBody>
      </p:sp>
      <p:sp>
        <p:nvSpPr>
          <p:cNvPr id="557" name="Google Shape;557;p64"/>
          <p:cNvSpPr txBox="1"/>
          <p:nvPr/>
        </p:nvSpPr>
        <p:spPr>
          <a:xfrm>
            <a:off x="10802689" y="6119336"/>
            <a:ext cx="1435008" cy="7386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Patrick Hendry</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Nov. 14, 2018</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5"/>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sp>
        <p:nvSpPr>
          <p:cNvPr id="564" name="Google Shape;564;p65"/>
          <p:cNvSpPr txBox="1">
            <a:spLocks noGrp="1"/>
          </p:cNvSpPr>
          <p:nvPr>
            <p:ph type="body" idx="4294967295"/>
          </p:nvPr>
        </p:nvSpPr>
        <p:spPr>
          <a:xfrm>
            <a:off x="713485" y="1692361"/>
            <a:ext cx="5129793" cy="3924553"/>
          </a:xfrm>
          <a:prstGeom prst="rect">
            <a:avLst/>
          </a:prstGeom>
          <a:noFill/>
          <a:ln>
            <a:noFill/>
          </a:ln>
        </p:spPr>
        <p:txBody>
          <a:bodyPr spcFirstLastPara="1" wrap="square" lIns="91425" tIns="45700" rIns="91425" bIns="45700" anchor="t" anchorCtr="0">
            <a:normAutofit/>
          </a:bodyPr>
          <a:lstStyle/>
          <a:p>
            <a:pPr marL="457200" marR="0" lvl="0" indent="-368300" algn="l" rtl="0">
              <a:lnSpc>
                <a:spcPct val="118181"/>
              </a:lnSpc>
              <a:spcBef>
                <a:spcPts val="1000"/>
              </a:spcBef>
              <a:spcAft>
                <a:spcPts val="0"/>
              </a:spcAft>
              <a:buClr>
                <a:srgbClr val="8A8B8F"/>
              </a:buClr>
              <a:buSzPts val="2200"/>
              <a:buFont typeface="Noto Sans Symbols"/>
              <a:buChar char="▪"/>
            </a:pPr>
            <a:r>
              <a:rPr lang="en-US">
                <a:latin typeface="Libre Franklin"/>
                <a:ea typeface="Libre Franklin"/>
                <a:cs typeface="Libre Franklin"/>
                <a:sym typeface="Libre Franklin"/>
              </a:rPr>
              <a:t>Case: Oliphant vs. Suquamish Tribe</a:t>
            </a:r>
            <a:endParaRPr/>
          </a:p>
          <a:p>
            <a:pPr marL="914400" lvl="1" indent="-292100" algn="l" rtl="0">
              <a:lnSpc>
                <a:spcPct val="100000"/>
              </a:lnSpc>
              <a:spcBef>
                <a:spcPts val="1000"/>
              </a:spcBef>
              <a:spcAft>
                <a:spcPts val="0"/>
              </a:spcAft>
              <a:buSzPts val="1000"/>
              <a:buChar char="◻"/>
            </a:pPr>
            <a:r>
              <a:rPr lang="en-US">
                <a:latin typeface="Libre Franklin"/>
                <a:ea typeface="Libre Franklin"/>
                <a:cs typeface="Libre Franklin"/>
                <a:sym typeface="Libre Franklin"/>
              </a:rPr>
              <a:t>1978: Mark David Oliphant was prosecuted for assaulting a Suquamish tribal officer and resisting arrest.</a:t>
            </a:r>
            <a:endParaRPr/>
          </a:p>
          <a:p>
            <a:pPr marL="457200" marR="0" lvl="0" indent="-368300" algn="l" rtl="0">
              <a:lnSpc>
                <a:spcPct val="118181"/>
              </a:lnSpc>
              <a:spcBef>
                <a:spcPts val="1000"/>
              </a:spcBef>
              <a:spcAft>
                <a:spcPts val="0"/>
              </a:spcAft>
              <a:buClr>
                <a:srgbClr val="8A8B8F"/>
              </a:buClr>
              <a:buSzPts val="2200"/>
              <a:buFont typeface="Noto Sans Symbols"/>
              <a:buChar char="▪"/>
            </a:pPr>
            <a:r>
              <a:rPr lang="en-US">
                <a:latin typeface="Libre Franklin"/>
                <a:ea typeface="Libre Franklin"/>
                <a:cs typeface="Libre Franklin"/>
                <a:sym typeface="Libre Franklin"/>
              </a:rPr>
              <a:t>The court decided Oliphant could not be prosecuted by Indian Tribes as a non-Indian because…</a:t>
            </a:r>
            <a:endParaRPr/>
          </a:p>
        </p:txBody>
      </p:sp>
      <p:sp>
        <p:nvSpPr>
          <p:cNvPr id="565" name="Google Shape;565;p65"/>
          <p:cNvSpPr txBox="1">
            <a:spLocks noGrp="1"/>
          </p:cNvSpPr>
          <p:nvPr>
            <p:ph type="title"/>
          </p:nvPr>
        </p:nvSpPr>
        <p:spPr>
          <a:xfrm>
            <a:off x="725837" y="894402"/>
            <a:ext cx="5117441"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t>Tribal Jurisdiction</a:t>
            </a:r>
            <a:endParaRPr/>
          </a:p>
        </p:txBody>
      </p:sp>
      <p:sp>
        <p:nvSpPr>
          <p:cNvPr id="566" name="Google Shape;566;p65"/>
          <p:cNvSpPr txBox="1">
            <a:spLocks noGrp="1"/>
          </p:cNvSpPr>
          <p:nvPr>
            <p:ph type="body" idx="4294967295"/>
          </p:nvPr>
        </p:nvSpPr>
        <p:spPr>
          <a:xfrm>
            <a:off x="6514338" y="882026"/>
            <a:ext cx="5263134" cy="4887076"/>
          </a:xfrm>
          <a:prstGeom prst="rect">
            <a:avLst/>
          </a:prstGeom>
          <a:noFill/>
          <a:ln>
            <a:noFill/>
          </a:ln>
        </p:spPr>
        <p:txBody>
          <a:bodyPr spcFirstLastPara="1" wrap="square" lIns="91425" tIns="45700" rIns="91425" bIns="45700" anchor="t" anchorCtr="0">
            <a:noAutofit/>
          </a:bodyPr>
          <a:lstStyle/>
          <a:p>
            <a:pPr marL="558800" lvl="0" indent="-457200" algn="l" rtl="0">
              <a:lnSpc>
                <a:spcPct val="100000"/>
              </a:lnSpc>
              <a:spcBef>
                <a:spcPts val="0"/>
              </a:spcBef>
              <a:spcAft>
                <a:spcPts val="0"/>
              </a:spcAft>
              <a:buSzPts val="2200"/>
              <a:buFont typeface="Arial"/>
              <a:buAutoNum type="arabicPeriod"/>
            </a:pPr>
            <a:r>
              <a:rPr lang="en-US" sz="1900">
                <a:solidFill>
                  <a:schemeClr val="lt1"/>
                </a:solidFill>
                <a:latin typeface="Libre Franklin"/>
                <a:ea typeface="Libre Franklin"/>
                <a:cs typeface="Libre Franklin"/>
                <a:sym typeface="Libre Franklin"/>
              </a:rPr>
              <a:t>“All three branches of the federal government shared a common historical understanding that tribes could not exercise criminal jurisdiction over non-Indians.”</a:t>
            </a:r>
            <a:endParaRPr/>
          </a:p>
          <a:p>
            <a:pPr marL="558800" lvl="0" indent="-457200" algn="l" rtl="0">
              <a:lnSpc>
                <a:spcPct val="100000"/>
              </a:lnSpc>
              <a:spcBef>
                <a:spcPts val="1000"/>
              </a:spcBef>
              <a:spcAft>
                <a:spcPts val="0"/>
              </a:spcAft>
              <a:buSzPts val="2200"/>
              <a:buFont typeface="Arial"/>
              <a:buAutoNum type="arabicPeriod"/>
            </a:pPr>
            <a:r>
              <a:rPr lang="en-US" sz="1900">
                <a:solidFill>
                  <a:schemeClr val="lt1"/>
                </a:solidFill>
                <a:latin typeface="Libre Franklin"/>
                <a:ea typeface="Libre Franklin"/>
                <a:cs typeface="Libre Franklin"/>
                <a:sym typeface="Libre Franklin"/>
              </a:rPr>
              <a:t>In the Treaty of Point Elliott, the tribe “acknowledged its dependence on the </a:t>
            </a:r>
            <a:r>
              <a:rPr lang="en-US" sz="1900">
                <a:solidFill>
                  <a:schemeClr val="lt1"/>
                </a:solidFill>
              </a:rPr>
              <a:t>US</a:t>
            </a:r>
            <a:r>
              <a:rPr lang="en-US" sz="1900">
                <a:solidFill>
                  <a:schemeClr val="lt1"/>
                </a:solidFill>
                <a:latin typeface="Libre Franklin"/>
                <a:ea typeface="Libre Franklin"/>
                <a:cs typeface="Libre Franklin"/>
                <a:sym typeface="Libre Franklin"/>
              </a:rPr>
              <a:t> Thus, the court at the time recognized the </a:t>
            </a:r>
            <a:r>
              <a:rPr lang="en-US" sz="1900">
                <a:solidFill>
                  <a:schemeClr val="lt1"/>
                </a:solidFill>
              </a:rPr>
              <a:t>US</a:t>
            </a:r>
            <a:r>
              <a:rPr lang="en-US" sz="1900">
                <a:solidFill>
                  <a:schemeClr val="lt1"/>
                </a:solidFill>
                <a:latin typeface="Libre Franklin"/>
                <a:ea typeface="Libre Franklin"/>
                <a:cs typeface="Libre Franklin"/>
                <a:sym typeface="Libre Franklin"/>
              </a:rPr>
              <a:t>” as having exclusive criminal jurisdiction over non-Indians.</a:t>
            </a:r>
            <a:endParaRPr/>
          </a:p>
          <a:p>
            <a:pPr marL="558800" lvl="0" indent="-457200" algn="l" rtl="0">
              <a:lnSpc>
                <a:spcPct val="100000"/>
              </a:lnSpc>
              <a:spcBef>
                <a:spcPts val="1000"/>
              </a:spcBef>
              <a:spcAft>
                <a:spcPts val="0"/>
              </a:spcAft>
              <a:buSzPts val="2200"/>
              <a:buFont typeface="Arial"/>
              <a:buAutoNum type="arabicPeriod"/>
            </a:pPr>
            <a:r>
              <a:rPr lang="en-US" sz="1900">
                <a:solidFill>
                  <a:schemeClr val="lt1"/>
                </a:solidFill>
                <a:latin typeface="Libre Franklin"/>
                <a:ea typeface="Libre Franklin"/>
                <a:cs typeface="Libre Franklin"/>
                <a:sym typeface="Libre Franklin"/>
              </a:rPr>
              <a:t>“Intrinsic Limitations”: By federal law, tribal governments are ”quasi-sovereign” and dependent upon the </a:t>
            </a:r>
            <a:r>
              <a:rPr lang="en-US" sz="1900">
                <a:solidFill>
                  <a:schemeClr val="lt1"/>
                </a:solidFill>
              </a:rPr>
              <a:t>US</a:t>
            </a:r>
            <a:r>
              <a:rPr lang="en-US" sz="1900">
                <a:solidFill>
                  <a:schemeClr val="lt1"/>
                </a:solidFill>
                <a:latin typeface="Libre Franklin"/>
                <a:ea typeface="Libre Franklin"/>
                <a:cs typeface="Libre Franklin"/>
                <a:sym typeface="Libre Franklin"/>
              </a:rPr>
              <a:t> They may exercise only those governmental powers consistent with that dependent status. </a:t>
            </a:r>
            <a:endParaRPr/>
          </a:p>
          <a:p>
            <a:pPr marL="101600" lvl="0" indent="0" algn="r" rtl="0">
              <a:lnSpc>
                <a:spcPct val="100000"/>
              </a:lnSpc>
              <a:spcBef>
                <a:spcPts val="1000"/>
              </a:spcBef>
              <a:spcAft>
                <a:spcPts val="1000"/>
              </a:spcAft>
              <a:buSzPts val="2200"/>
              <a:buNone/>
            </a:pPr>
            <a:r>
              <a:rPr lang="en-US" sz="1900">
                <a:solidFill>
                  <a:schemeClr val="lt1"/>
                </a:solidFill>
                <a:latin typeface="Libre Franklin"/>
                <a:ea typeface="Libre Franklin"/>
                <a:cs typeface="Libre Franklin"/>
                <a:sym typeface="Libre Franklin"/>
              </a:rPr>
              <a:t>Royster 2003</a:t>
            </a:r>
            <a:endParaRPr/>
          </a:p>
        </p:txBody>
      </p:sp>
      <p:sp>
        <p:nvSpPr>
          <p:cNvPr id="567" name="Google Shape;567;p65"/>
          <p:cNvSpPr txBox="1"/>
          <p:nvPr/>
        </p:nvSpPr>
        <p:spPr>
          <a:xfrm>
            <a:off x="6096000" y="6112751"/>
            <a:ext cx="141737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Wesley Tingey</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Apr. 15, 2019</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6"/>
          <p:cNvSpPr txBox="1">
            <a:spLocks noGrp="1"/>
          </p:cNvSpPr>
          <p:nvPr>
            <p:ph type="title" idx="4294967295"/>
          </p:nvPr>
        </p:nvSpPr>
        <p:spPr>
          <a:xfrm>
            <a:off x="671807" y="1136904"/>
            <a:ext cx="10848386" cy="4584192"/>
          </a:xfrm>
          <a:prstGeom prst="rect">
            <a:avLst/>
          </a:prstGeom>
          <a:solidFill>
            <a:schemeClr val="dk2">
              <a:alpha val="56470"/>
            </a:schemeClr>
          </a:solid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r>
              <a:rPr lang="en-US" sz="3500">
                <a:solidFill>
                  <a:schemeClr val="lt1"/>
                </a:solidFill>
              </a:rPr>
              <a:t>“The decision has impacted law enforcement in Indian country, undermined the territorial integrity of tribal governments, and launched the Supreme Court's on-going efforts to sweep away much of tribal civil jurisdiction over non-tribal citizens.”</a:t>
            </a:r>
            <a:br>
              <a:rPr lang="en-US" sz="3500">
                <a:solidFill>
                  <a:schemeClr val="lt1"/>
                </a:solidFill>
              </a:rPr>
            </a:br>
            <a:br>
              <a:rPr lang="en-US" sz="3500">
                <a:solidFill>
                  <a:schemeClr val="lt1"/>
                </a:solidFill>
              </a:rPr>
            </a:br>
            <a:r>
              <a:rPr lang="en-US" sz="3500">
                <a:solidFill>
                  <a:schemeClr val="lt1"/>
                </a:solidFill>
              </a:rPr>
              <a:t>- Judith Royster (2003)</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67"/>
          <p:cNvPicPr preferRelativeResize="0"/>
          <p:nvPr/>
        </p:nvPicPr>
        <p:blipFill rotWithShape="1">
          <a:blip r:embed="rId3">
            <a:alphaModFix/>
          </a:blip>
          <a:srcRect/>
          <a:stretch/>
        </p:blipFill>
        <p:spPr>
          <a:xfrm>
            <a:off x="2009955" y="265176"/>
            <a:ext cx="8172090" cy="63276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8"/>
          <p:cNvSpPr txBox="1">
            <a:spLocks noGrp="1"/>
          </p:cNvSpPr>
          <p:nvPr>
            <p:ph type="body" idx="1"/>
          </p:nvPr>
        </p:nvSpPr>
        <p:spPr>
          <a:xfrm>
            <a:off x="646695" y="1432880"/>
            <a:ext cx="5949177" cy="528224"/>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200"/>
              <a:buNone/>
            </a:pPr>
            <a:r>
              <a:rPr lang="en-US" sz="2500" i="0">
                <a:solidFill>
                  <a:schemeClr val="accent2"/>
                </a:solidFill>
              </a:rPr>
              <a:t>According to Prison Policy Initiative:</a:t>
            </a:r>
            <a:endParaRPr/>
          </a:p>
        </p:txBody>
      </p:sp>
      <p:sp>
        <p:nvSpPr>
          <p:cNvPr id="585" name="Google Shape;585;p68"/>
          <p:cNvSpPr txBox="1">
            <a:spLocks noGrp="1"/>
          </p:cNvSpPr>
          <p:nvPr>
            <p:ph type="body" idx="2"/>
          </p:nvPr>
        </p:nvSpPr>
        <p:spPr>
          <a:xfrm>
            <a:off x="646695" y="517967"/>
            <a:ext cx="10867972" cy="582598"/>
          </a:xfrm>
          <a:prstGeom prst="rect">
            <a:avLst/>
          </a:prstGeom>
          <a:noFill/>
          <a:ln>
            <a:noFill/>
          </a:ln>
        </p:spPr>
        <p:txBody>
          <a:bodyPr spcFirstLastPara="1" wrap="square" lIns="91425" tIns="45700" rIns="91425" bIns="45700" anchor="t" anchorCtr="0">
            <a:noAutofit/>
          </a:bodyPr>
          <a:lstStyle/>
          <a:p>
            <a:pPr marL="457200" lvl="0" indent="-228600" algn="l" rtl="0">
              <a:lnSpc>
                <a:spcPct val="122222"/>
              </a:lnSpc>
              <a:spcBef>
                <a:spcPts val="0"/>
              </a:spcBef>
              <a:spcAft>
                <a:spcPts val="0"/>
              </a:spcAft>
              <a:buSzPts val="1800"/>
              <a:buNone/>
            </a:pPr>
            <a:r>
              <a:rPr lang="en-US" sz="3000">
                <a:solidFill>
                  <a:schemeClr val="dk2"/>
                </a:solidFill>
              </a:rPr>
              <a:t>Incarceration of Indigenous Peoples in the US</a:t>
            </a:r>
            <a:endParaRPr/>
          </a:p>
        </p:txBody>
      </p:sp>
      <p:sp>
        <p:nvSpPr>
          <p:cNvPr id="586" name="Google Shape;586;p68"/>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pic>
        <p:nvPicPr>
          <p:cNvPr id="587" name="Google Shape;587;p68"/>
          <p:cNvPicPr preferRelativeResize="0"/>
          <p:nvPr/>
        </p:nvPicPr>
        <p:blipFill rotWithShape="1">
          <a:blip r:embed="rId3">
            <a:alphaModFix/>
          </a:blip>
          <a:srcRect/>
          <a:stretch/>
        </p:blipFill>
        <p:spPr>
          <a:xfrm>
            <a:off x="1905000" y="2180737"/>
            <a:ext cx="8382000" cy="3556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69"/>
          <p:cNvSpPr txBox="1">
            <a:spLocks noGrp="1"/>
          </p:cNvSpPr>
          <p:nvPr>
            <p:ph type="body" idx="1"/>
          </p:nvPr>
        </p:nvSpPr>
        <p:spPr>
          <a:xfrm>
            <a:off x="738189" y="1917700"/>
            <a:ext cx="5268383" cy="3022600"/>
          </a:xfrm>
          <a:prstGeom prst="rect">
            <a:avLst/>
          </a:prstGeom>
          <a:noFill/>
          <a:ln>
            <a:noFill/>
          </a:ln>
        </p:spPr>
        <p:txBody>
          <a:bodyPr spcFirstLastPara="1" wrap="square" lIns="91425" tIns="45700" rIns="91425" bIns="45700" anchor="t" anchorCtr="0">
            <a:noAutofit/>
          </a:bodyPr>
          <a:lstStyle/>
          <a:p>
            <a:pPr marL="457200" lvl="0" indent="-355600" algn="l" rtl="0">
              <a:lnSpc>
                <a:spcPct val="130000"/>
              </a:lnSpc>
              <a:spcBef>
                <a:spcPts val="1000"/>
              </a:spcBef>
              <a:spcAft>
                <a:spcPts val="0"/>
              </a:spcAft>
              <a:buSzPts val="2000"/>
              <a:buChar char="▪"/>
            </a:pPr>
            <a:r>
              <a:rPr lang="en-US"/>
              <a:t>People under the age of 21 make up 42% of the AI/AN population</a:t>
            </a:r>
            <a:endParaRPr/>
          </a:p>
          <a:p>
            <a:pPr marL="457200" lvl="0" indent="-355600" algn="l" rtl="0">
              <a:lnSpc>
                <a:spcPct val="130000"/>
              </a:lnSpc>
              <a:spcBef>
                <a:spcPts val="1000"/>
              </a:spcBef>
              <a:spcAft>
                <a:spcPts val="0"/>
              </a:spcAft>
              <a:buSzPts val="2000"/>
              <a:buChar char="▪"/>
            </a:pPr>
            <a:r>
              <a:rPr lang="en-US"/>
              <a:t>In 2015: 225 out of everyone 100,000 Indigenous youths were confined</a:t>
            </a:r>
            <a:endParaRPr/>
          </a:p>
          <a:p>
            <a:pPr marL="914400" lvl="1" indent="-285750" algn="l" rtl="0">
              <a:lnSpc>
                <a:spcPct val="100000"/>
              </a:lnSpc>
              <a:spcBef>
                <a:spcPts val="1000"/>
              </a:spcBef>
              <a:spcAft>
                <a:spcPts val="0"/>
              </a:spcAft>
              <a:buSzPts val="900"/>
              <a:buChar char="◻"/>
            </a:pPr>
            <a:r>
              <a:rPr lang="en-US"/>
              <a:t>This rate is 3 times higher than that of white youth</a:t>
            </a:r>
            <a:endParaRPr/>
          </a:p>
        </p:txBody>
      </p:sp>
      <p:sp>
        <p:nvSpPr>
          <p:cNvPr id="594" name="Google Shape;594;p69"/>
          <p:cNvSpPr txBox="1">
            <a:spLocks noGrp="1"/>
          </p:cNvSpPr>
          <p:nvPr>
            <p:ph type="body" idx="2"/>
          </p:nvPr>
        </p:nvSpPr>
        <p:spPr>
          <a:xfrm>
            <a:off x="6314018" y="1733550"/>
            <a:ext cx="5268383" cy="33909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30000"/>
              </a:lnSpc>
              <a:spcBef>
                <a:spcPts val="1000"/>
              </a:spcBef>
              <a:spcAft>
                <a:spcPts val="0"/>
              </a:spcAft>
              <a:buSzPts val="2000"/>
              <a:buChar char="▪"/>
            </a:pPr>
            <a:r>
              <a:rPr lang="en-US"/>
              <a:t>Prison Policy Initiative reports:</a:t>
            </a:r>
            <a:endParaRPr/>
          </a:p>
          <a:p>
            <a:pPr marL="914400" lvl="1" indent="-285750" algn="l" rtl="0">
              <a:lnSpc>
                <a:spcPct val="100000"/>
              </a:lnSpc>
              <a:spcBef>
                <a:spcPts val="1000"/>
              </a:spcBef>
              <a:spcAft>
                <a:spcPts val="0"/>
              </a:spcAft>
              <a:buSzPts val="900"/>
              <a:buChar char="◻"/>
            </a:pPr>
            <a:r>
              <a:rPr lang="en-US" sz="1950">
                <a:latin typeface="Libre Franklin"/>
                <a:ea typeface="Libre Franklin"/>
                <a:cs typeface="Libre Franklin"/>
                <a:sym typeface="Libre Franklin"/>
              </a:rPr>
              <a:t>“Contributing to these confinement rates is disproportionate police contact: Native youth are arrested at a much higher rate than white youth. The 2018 arrest rate for Native youth was </a:t>
            </a:r>
            <a:r>
              <a:rPr lang="en-US" sz="1950" u="sng">
                <a:solidFill>
                  <a:schemeClr val="hlink"/>
                </a:solidFill>
                <a:latin typeface="Libre Franklin"/>
                <a:ea typeface="Libre Franklin"/>
                <a:cs typeface="Libre Franklin"/>
                <a:sym typeface="Libre Franklin"/>
                <a:hlinkClick r:id="rId3"/>
              </a:rPr>
              <a:t>2,251 per 100,000 </a:t>
            </a:r>
            <a:r>
              <a:rPr lang="en-US" sz="1950">
                <a:latin typeface="Libre Franklin"/>
                <a:ea typeface="Libre Franklin"/>
                <a:cs typeface="Libre Franklin"/>
                <a:sym typeface="Libre Franklin"/>
              </a:rPr>
              <a:t>while white youth were arrested at a rate of 1,792 per 100,000” (</a:t>
            </a:r>
            <a:r>
              <a:rPr lang="en-US" sz="1950" u="sng">
                <a:solidFill>
                  <a:schemeClr val="hlink"/>
                </a:solidFill>
                <a:latin typeface="Libre Franklin"/>
                <a:ea typeface="Libre Franklin"/>
                <a:cs typeface="Libre Franklin"/>
                <a:sym typeface="Libre Franklin"/>
                <a:hlinkClick r:id="rId4"/>
              </a:rPr>
              <a:t>PPI 2020</a:t>
            </a:r>
            <a:r>
              <a:rPr lang="en-US" sz="1950">
                <a:latin typeface="Libre Franklin"/>
                <a:ea typeface="Libre Franklin"/>
                <a:cs typeface="Libre Franklin"/>
                <a:sym typeface="Libre Franklin"/>
              </a:rPr>
              <a:t>).</a:t>
            </a:r>
            <a:endParaRPr/>
          </a:p>
        </p:txBody>
      </p:sp>
      <p:sp>
        <p:nvSpPr>
          <p:cNvPr id="595" name="Google Shape;595;p69"/>
          <p:cNvSpPr txBox="1">
            <a:spLocks noGrp="1"/>
          </p:cNvSpPr>
          <p:nvPr>
            <p:ph type="title"/>
          </p:nvPr>
        </p:nvSpPr>
        <p:spPr>
          <a:xfrm>
            <a:off x="738189" y="452440"/>
            <a:ext cx="10844212" cy="74334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800"/>
              <a:buNone/>
            </a:pPr>
            <a:r>
              <a:rPr lang="en-US" sz="3000"/>
              <a:t>Indigenous Youth Are Targeted by the </a:t>
            </a:r>
            <a:r>
              <a:rPr lang="en-US" sz="3000" u="sng">
                <a:solidFill>
                  <a:schemeClr val="hlink"/>
                </a:solidFill>
                <a:hlinkClick r:id="rId5"/>
              </a:rPr>
              <a:t>Prison Industrial Complex</a:t>
            </a:r>
            <a:endParaRPr sz="3000"/>
          </a:p>
        </p:txBody>
      </p:sp>
      <p:sp>
        <p:nvSpPr>
          <p:cNvPr id="596" name="Google Shape;596;p69"/>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0"/>
          <p:cNvSpPr txBox="1">
            <a:spLocks noGrp="1"/>
          </p:cNvSpPr>
          <p:nvPr>
            <p:ph type="sldNum" idx="12"/>
          </p:nvPr>
        </p:nvSpPr>
        <p:spPr>
          <a:xfrm>
            <a:off x="10973753" y="627666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sp>
        <p:nvSpPr>
          <p:cNvPr id="603" name="Google Shape;603;p70"/>
          <p:cNvSpPr txBox="1">
            <a:spLocks noGrp="1"/>
          </p:cNvSpPr>
          <p:nvPr>
            <p:ph type="body" idx="4294967295"/>
          </p:nvPr>
        </p:nvSpPr>
        <p:spPr>
          <a:xfrm>
            <a:off x="6162571" y="1409699"/>
            <a:ext cx="5457929" cy="4866961"/>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0"/>
              </a:spcBef>
              <a:spcAft>
                <a:spcPts val="0"/>
              </a:spcAft>
              <a:buSzPts val="2200"/>
              <a:buChar char="▪"/>
            </a:pPr>
            <a:r>
              <a:rPr lang="en-US" sz="2000">
                <a:latin typeface="Libre Franklin"/>
                <a:ea typeface="Libre Franklin"/>
                <a:cs typeface="Libre Franklin"/>
                <a:sym typeface="Libre Franklin"/>
              </a:rPr>
              <a:t>1999-2015: CDC reported an average of 2.9 per 1 million Native Americans were killed in “law enforcement actions” per year.</a:t>
            </a:r>
            <a:endParaRPr/>
          </a:p>
          <a:p>
            <a:pPr marL="914400" lvl="1" indent="-292100" algn="l" rtl="0">
              <a:lnSpc>
                <a:spcPct val="100000"/>
              </a:lnSpc>
              <a:spcBef>
                <a:spcPts val="600"/>
              </a:spcBef>
              <a:spcAft>
                <a:spcPts val="0"/>
              </a:spcAft>
              <a:buSzPts val="1000"/>
              <a:buChar char="◻"/>
            </a:pPr>
            <a:r>
              <a:rPr lang="en-US" sz="1800">
                <a:latin typeface="Libre Franklin"/>
                <a:ea typeface="Libre Franklin"/>
                <a:cs typeface="Libre Franklin"/>
                <a:sym typeface="Libre Franklin"/>
              </a:rPr>
              <a:t>Many believe this rate could be higher, as many police-related deaths involving mixed-race individuals or individuals experiencing homelessness lack reporting of race/ethnicity.</a:t>
            </a:r>
            <a:endParaRPr/>
          </a:p>
          <a:p>
            <a:pPr marL="457200" lvl="0" indent="-368300" algn="l" rtl="0">
              <a:lnSpc>
                <a:spcPct val="118181"/>
              </a:lnSpc>
              <a:spcBef>
                <a:spcPts val="600"/>
              </a:spcBef>
              <a:spcAft>
                <a:spcPts val="0"/>
              </a:spcAft>
              <a:buSzPts val="2200"/>
              <a:buChar char="▪"/>
            </a:pPr>
            <a:r>
              <a:rPr lang="en-US" sz="2000">
                <a:latin typeface="Libre Franklin"/>
                <a:ea typeface="Libre Franklin"/>
                <a:cs typeface="Libre Franklin"/>
                <a:sym typeface="Libre Franklin"/>
              </a:rPr>
              <a:t>Police Violence Against Indigenous Women</a:t>
            </a:r>
            <a:endParaRPr/>
          </a:p>
          <a:p>
            <a:pPr marL="914400" lvl="1" indent="-292100" algn="l" rtl="0">
              <a:lnSpc>
                <a:spcPct val="100000"/>
              </a:lnSpc>
              <a:spcBef>
                <a:spcPts val="600"/>
              </a:spcBef>
              <a:spcAft>
                <a:spcPts val="0"/>
              </a:spcAft>
              <a:buSzPts val="1000"/>
              <a:buChar char="◻"/>
            </a:pPr>
            <a:r>
              <a:rPr lang="en-US" sz="1800">
                <a:latin typeface="Libre Franklin"/>
                <a:ea typeface="Libre Franklin"/>
                <a:cs typeface="Libre Franklin"/>
                <a:sym typeface="Libre Franklin"/>
              </a:rPr>
              <a:t>Approximated 1 in 5 murdered Indigenous women were victims of police brutality or lethal neglect. </a:t>
            </a:r>
            <a:endParaRPr/>
          </a:p>
          <a:p>
            <a:pPr marL="914400" lvl="1" indent="-292100" algn="l" rtl="0">
              <a:lnSpc>
                <a:spcPct val="100000"/>
              </a:lnSpc>
              <a:spcBef>
                <a:spcPts val="600"/>
              </a:spcBef>
              <a:spcAft>
                <a:spcPts val="0"/>
              </a:spcAft>
              <a:buSzPts val="1000"/>
              <a:buChar char="◻"/>
            </a:pPr>
            <a:r>
              <a:rPr lang="en-US" sz="1800">
                <a:latin typeface="Libre Franklin"/>
                <a:ea typeface="Libre Franklin"/>
                <a:cs typeface="Libre Franklin"/>
                <a:sym typeface="Libre Franklin"/>
              </a:rPr>
              <a:t>12% of victims were unsheltered.</a:t>
            </a:r>
            <a:endParaRPr/>
          </a:p>
          <a:p>
            <a:pPr marL="914400" lvl="1" indent="-292100" algn="l" rtl="0">
              <a:lnSpc>
                <a:spcPct val="100000"/>
              </a:lnSpc>
              <a:spcBef>
                <a:spcPts val="600"/>
              </a:spcBef>
              <a:spcAft>
                <a:spcPts val="600"/>
              </a:spcAft>
              <a:buSzPts val="1000"/>
              <a:buChar char="◻"/>
            </a:pPr>
            <a:r>
              <a:rPr lang="en-US" sz="1800">
                <a:latin typeface="Libre Franklin"/>
                <a:ea typeface="Libre Franklin"/>
                <a:cs typeface="Libre Franklin"/>
                <a:sym typeface="Libre Franklin"/>
              </a:rPr>
              <a:t>Find the MMIWG2 report </a:t>
            </a:r>
            <a:r>
              <a:rPr lang="en-US" sz="1800" u="sng">
                <a:solidFill>
                  <a:schemeClr val="hlink"/>
                </a:solidFill>
                <a:latin typeface="Libre Franklin"/>
                <a:ea typeface="Libre Franklin"/>
                <a:cs typeface="Libre Franklin"/>
                <a:sym typeface="Libre Franklin"/>
                <a:hlinkClick r:id="rId3"/>
              </a:rPr>
              <a:t>here</a:t>
            </a:r>
            <a:r>
              <a:rPr lang="en-US" sz="1800">
                <a:latin typeface="Libre Franklin"/>
                <a:ea typeface="Libre Franklin"/>
                <a:cs typeface="Libre Franklin"/>
                <a:sym typeface="Libre Franklin"/>
              </a:rPr>
              <a:t>.</a:t>
            </a:r>
            <a:endParaRPr/>
          </a:p>
        </p:txBody>
      </p:sp>
      <p:sp>
        <p:nvSpPr>
          <p:cNvPr id="604" name="Google Shape;604;p70"/>
          <p:cNvSpPr txBox="1">
            <a:spLocks noGrp="1"/>
          </p:cNvSpPr>
          <p:nvPr>
            <p:ph type="title"/>
          </p:nvPr>
        </p:nvSpPr>
        <p:spPr>
          <a:xfrm>
            <a:off x="6140198" y="542364"/>
            <a:ext cx="4833555"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t>Police Brutality</a:t>
            </a:r>
            <a:endParaRPr/>
          </a:p>
        </p:txBody>
      </p:sp>
      <p:sp>
        <p:nvSpPr>
          <p:cNvPr id="605" name="Google Shape;605;p70"/>
          <p:cNvSpPr txBox="1"/>
          <p:nvPr/>
        </p:nvSpPr>
        <p:spPr>
          <a:xfrm>
            <a:off x="0" y="0"/>
            <a:ext cx="555152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Libre Franklin"/>
                <a:ea typeface="Libre Franklin"/>
                <a:cs typeface="Libre Franklin"/>
                <a:sym typeface="Libre Franklin"/>
              </a:rPr>
              <a:t>https://fair.org/home/the-fight-doesnt-end-until-we-stop-it-at-the-source/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71"/>
          <p:cNvSpPr txBox="1">
            <a:spLocks noGrp="1"/>
          </p:cNvSpPr>
          <p:nvPr>
            <p:ph type="sldNum" idx="12"/>
          </p:nvPr>
        </p:nvSpPr>
        <p:spPr>
          <a:xfrm>
            <a:off x="10968043" y="6409008"/>
            <a:ext cx="485773" cy="201827"/>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000"/>
              <a:buNone/>
            </a:pPr>
            <a:fld id="{00000000-1234-1234-1234-123412341234}" type="slidenum">
              <a:rPr lang="en-US"/>
              <a:t>39</a:t>
            </a:fld>
            <a:endParaRPr/>
          </a:p>
        </p:txBody>
      </p:sp>
      <p:sp>
        <p:nvSpPr>
          <p:cNvPr id="612" name="Google Shape;612;p71"/>
          <p:cNvSpPr txBox="1">
            <a:spLocks noGrp="1"/>
          </p:cNvSpPr>
          <p:nvPr>
            <p:ph type="body" idx="4294967295"/>
          </p:nvPr>
        </p:nvSpPr>
        <p:spPr>
          <a:xfrm>
            <a:off x="738185" y="1625028"/>
            <a:ext cx="10708748" cy="4518987"/>
          </a:xfrm>
          <a:prstGeom prst="rect">
            <a:avLst/>
          </a:prstGeom>
          <a:noFill/>
          <a:ln>
            <a:noFill/>
          </a:ln>
        </p:spPr>
        <p:txBody>
          <a:bodyPr spcFirstLastPara="1" wrap="square" lIns="91425" tIns="45700" rIns="91425" bIns="45700" anchor="t" anchorCtr="0">
            <a:noAutofit/>
          </a:bodyPr>
          <a:lstStyle/>
          <a:p>
            <a:pPr marL="285750" lvl="0" indent="-285750" algn="l" rtl="0">
              <a:lnSpc>
                <a:spcPct val="110000"/>
              </a:lnSpc>
              <a:spcBef>
                <a:spcPts val="0"/>
              </a:spcBef>
              <a:spcAft>
                <a:spcPts val="0"/>
              </a:spcAft>
              <a:buSzPts val="2200"/>
              <a:buFont typeface="Arial"/>
              <a:buChar char="•"/>
            </a:pPr>
            <a:r>
              <a:rPr lang="en-US">
                <a:solidFill>
                  <a:schemeClr val="lt1"/>
                </a:solidFill>
                <a:latin typeface="Libre Franklin"/>
                <a:ea typeface="Libre Franklin"/>
                <a:cs typeface="Libre Franklin"/>
                <a:sym typeface="Libre Franklin"/>
              </a:rPr>
              <a:t>According to the Coalition to Stop Violence Against Native Women:</a:t>
            </a:r>
            <a:endParaRPr/>
          </a:p>
          <a:p>
            <a:pPr marL="742950" lvl="1" indent="-292100" algn="l" rtl="0">
              <a:lnSpc>
                <a:spcPct val="110000"/>
              </a:lnSpc>
              <a:spcBef>
                <a:spcPts val="600"/>
              </a:spcBef>
              <a:spcAft>
                <a:spcPts val="0"/>
              </a:spcAft>
              <a:buSzPts val="1000"/>
              <a:buFont typeface="Arial"/>
              <a:buChar char="•"/>
            </a:pPr>
            <a:r>
              <a:rPr lang="en-US">
                <a:solidFill>
                  <a:schemeClr val="lt1"/>
                </a:solidFill>
                <a:latin typeface="Libre Franklin"/>
                <a:ea typeface="Libre Franklin"/>
                <a:cs typeface="Libre Franklin"/>
                <a:sym typeface="Libre Franklin"/>
              </a:rPr>
              <a:t>“Homicide is the 3rd leading cause of death among 10-24 years of age and the fifth leading cause of death for American Indian and Alaska Native women between 25 and 34 years of age.”</a:t>
            </a:r>
            <a:endParaRPr/>
          </a:p>
          <a:p>
            <a:pPr marL="285750" lvl="0" indent="-285750" algn="l" rtl="0">
              <a:lnSpc>
                <a:spcPct val="110000"/>
              </a:lnSpc>
              <a:spcBef>
                <a:spcPts val="600"/>
              </a:spcBef>
              <a:spcAft>
                <a:spcPts val="0"/>
              </a:spcAft>
              <a:buSzPts val="2200"/>
              <a:buFont typeface="Arial"/>
              <a:buChar char="•"/>
            </a:pPr>
            <a:r>
              <a:rPr lang="en-US">
                <a:solidFill>
                  <a:schemeClr val="lt1"/>
                </a:solidFill>
                <a:latin typeface="Libre Franklin"/>
                <a:ea typeface="Libre Franklin"/>
                <a:cs typeface="Libre Franklin"/>
                <a:sym typeface="Libre Franklin"/>
              </a:rPr>
              <a:t>2016: There were </a:t>
            </a:r>
            <a:r>
              <a:rPr lang="en-US" u="sng">
                <a:solidFill>
                  <a:schemeClr val="lt1"/>
                </a:solidFill>
                <a:latin typeface="Libre Franklin"/>
                <a:ea typeface="Libre Franklin"/>
                <a:cs typeface="Libre Franklin"/>
                <a:sym typeface="Libre Franklin"/>
              </a:rPr>
              <a:t>5.712</a:t>
            </a:r>
            <a:r>
              <a:rPr lang="en-US">
                <a:solidFill>
                  <a:schemeClr val="lt1"/>
                </a:solidFill>
                <a:latin typeface="Libre Franklin"/>
                <a:ea typeface="Libre Franklin"/>
                <a:cs typeface="Libre Franklin"/>
                <a:sym typeface="Libre Franklin"/>
              </a:rPr>
              <a:t> reports of missing AI/AN women and girls.</a:t>
            </a:r>
            <a:endParaRPr/>
          </a:p>
          <a:p>
            <a:pPr marL="285750" lvl="0" indent="-285750" algn="l" rtl="0">
              <a:lnSpc>
                <a:spcPct val="110000"/>
              </a:lnSpc>
              <a:spcBef>
                <a:spcPts val="600"/>
              </a:spcBef>
              <a:spcAft>
                <a:spcPts val="0"/>
              </a:spcAft>
              <a:buSzPts val="2200"/>
              <a:buFont typeface="Arial"/>
              <a:buChar char="•"/>
            </a:pPr>
            <a:r>
              <a:rPr lang="en-US">
                <a:solidFill>
                  <a:schemeClr val="lt1"/>
                </a:solidFill>
                <a:latin typeface="Libre Franklin"/>
                <a:ea typeface="Libre Franklin"/>
                <a:cs typeface="Libre Franklin"/>
                <a:sym typeface="Libre Franklin"/>
              </a:rPr>
              <a:t>2018: The Urban Indian Health Institute reported 71% of AI/AN women live in urban areas, where very little research has been done on the violence this population faces.</a:t>
            </a:r>
            <a:endParaRPr/>
          </a:p>
          <a:p>
            <a:pPr marL="285750" lvl="0" indent="-285750" algn="l" rtl="0">
              <a:lnSpc>
                <a:spcPct val="110000"/>
              </a:lnSpc>
              <a:spcBef>
                <a:spcPts val="600"/>
              </a:spcBef>
              <a:spcAft>
                <a:spcPts val="0"/>
              </a:spcAft>
              <a:buSzPts val="2200"/>
              <a:buFont typeface="Arial"/>
              <a:buChar char="•"/>
            </a:pPr>
            <a:r>
              <a:rPr lang="en-US">
                <a:solidFill>
                  <a:schemeClr val="lt1"/>
                </a:solidFill>
                <a:latin typeface="Libre Franklin"/>
                <a:ea typeface="Libre Franklin"/>
                <a:cs typeface="Libre Franklin"/>
                <a:sym typeface="Libre Franklin"/>
              </a:rPr>
              <a:t>Some Barriers to Effective Data Collection Include:</a:t>
            </a:r>
            <a:endParaRPr/>
          </a:p>
          <a:p>
            <a:pPr marL="742950" lvl="1" indent="-292100" algn="l" rtl="0">
              <a:lnSpc>
                <a:spcPct val="110000"/>
              </a:lnSpc>
              <a:spcBef>
                <a:spcPts val="600"/>
              </a:spcBef>
              <a:spcAft>
                <a:spcPts val="0"/>
              </a:spcAft>
              <a:buSzPts val="1000"/>
              <a:buFont typeface="Arial"/>
              <a:buChar char="•"/>
            </a:pPr>
            <a:r>
              <a:rPr lang="en-US">
                <a:solidFill>
                  <a:schemeClr val="lt1"/>
                </a:solidFill>
                <a:latin typeface="Libre Franklin"/>
                <a:ea typeface="Libre Franklin"/>
                <a:cs typeface="Libre Franklin"/>
                <a:sym typeface="Libre Franklin"/>
              </a:rPr>
              <a:t>Underreporting</a:t>
            </a:r>
            <a:endParaRPr/>
          </a:p>
          <a:p>
            <a:pPr marL="742950" lvl="1" indent="-292100" algn="l" rtl="0">
              <a:lnSpc>
                <a:spcPct val="110000"/>
              </a:lnSpc>
              <a:spcBef>
                <a:spcPts val="600"/>
              </a:spcBef>
              <a:spcAft>
                <a:spcPts val="600"/>
              </a:spcAft>
              <a:buSzPts val="1000"/>
              <a:buFont typeface="Arial"/>
              <a:buChar char="•"/>
            </a:pPr>
            <a:r>
              <a:rPr lang="en-US">
                <a:solidFill>
                  <a:schemeClr val="lt1"/>
                </a:solidFill>
                <a:latin typeface="Libre Franklin"/>
                <a:ea typeface="Libre Franklin"/>
                <a:cs typeface="Libre Franklin"/>
                <a:sym typeface="Libre Franklin"/>
              </a:rPr>
              <a:t>Racial Misclassification</a:t>
            </a:r>
            <a:endParaRPr/>
          </a:p>
        </p:txBody>
      </p:sp>
      <p:sp>
        <p:nvSpPr>
          <p:cNvPr id="613" name="Google Shape;613;p71"/>
          <p:cNvSpPr txBox="1"/>
          <p:nvPr/>
        </p:nvSpPr>
        <p:spPr>
          <a:xfrm>
            <a:off x="645643" y="247165"/>
            <a:ext cx="10893833" cy="137786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3700"/>
              <a:buFont typeface="Arial"/>
              <a:buNone/>
            </a:pPr>
            <a:r>
              <a:rPr lang="en-US" sz="3700" b="0" i="0" u="none" strike="noStrike" cap="none">
                <a:solidFill>
                  <a:schemeClr val="lt2"/>
                </a:solidFill>
                <a:latin typeface="Libre Franklin"/>
                <a:ea typeface="Libre Franklin"/>
                <a:cs typeface="Libre Franklin"/>
                <a:sym typeface="Libre Franklin"/>
              </a:rPr>
              <a:t>Missing &amp; Murdered Indigenous Women, Girls, and Two-Spirit Peoples</a:t>
            </a:r>
            <a:endParaRPr sz="1400" b="0" i="0" u="none" strike="noStrike" cap="none">
              <a:solidFill>
                <a:srgbClr val="000000"/>
              </a:solidFill>
              <a:latin typeface="Arial"/>
              <a:ea typeface="Arial"/>
              <a:cs typeface="Arial"/>
              <a:sym typeface="Arial"/>
            </a:endParaRPr>
          </a:p>
        </p:txBody>
      </p:sp>
      <p:sp>
        <p:nvSpPr>
          <p:cNvPr id="614" name="Google Shape;614;p71"/>
          <p:cNvSpPr txBox="1"/>
          <p:nvPr/>
        </p:nvSpPr>
        <p:spPr>
          <a:xfrm>
            <a:off x="4056908" y="5190050"/>
            <a:ext cx="8317210" cy="1086462"/>
          </a:xfrm>
          <a:prstGeom prst="rect">
            <a:avLst/>
          </a:prstGeom>
          <a:noFill/>
          <a:ln>
            <a:noFill/>
          </a:ln>
        </p:spPr>
        <p:txBody>
          <a:bodyPr spcFirstLastPara="1" wrap="square" lIns="91425" tIns="45700" rIns="91425" bIns="45700" anchor="t" anchorCtr="0">
            <a:noAutofit/>
          </a:bodyPr>
          <a:lstStyle/>
          <a:p>
            <a:pPr marL="742950" marR="0" lvl="1" indent="-285750" algn="l" rtl="0">
              <a:lnSpc>
                <a:spcPct val="110000"/>
              </a:lnSpc>
              <a:spcBef>
                <a:spcPts val="0"/>
              </a:spcBef>
              <a:spcAft>
                <a:spcPts val="0"/>
              </a:spcAft>
              <a:buClr>
                <a:srgbClr val="8A8B8F"/>
              </a:buClr>
              <a:buSzPts val="900"/>
              <a:buFont typeface="Arial"/>
              <a:buChar char="•"/>
            </a:pPr>
            <a:r>
              <a:rPr lang="en-US" sz="2000" b="0" i="0" u="none" strike="noStrike" cap="none">
                <a:solidFill>
                  <a:schemeClr val="lt1"/>
                </a:solidFill>
                <a:latin typeface="Libre Franklin"/>
                <a:ea typeface="Libre Franklin"/>
                <a:cs typeface="Libre Franklin"/>
                <a:sym typeface="Libre Franklin"/>
              </a:rPr>
              <a:t>Mismanaged records and lack of protocol</a:t>
            </a:r>
            <a:endParaRPr sz="1400" b="0" i="0" u="none" strike="noStrike" cap="none">
              <a:solidFill>
                <a:srgbClr val="000000"/>
              </a:solidFill>
              <a:latin typeface="Arial"/>
              <a:ea typeface="Arial"/>
              <a:cs typeface="Arial"/>
              <a:sym typeface="Arial"/>
            </a:endParaRPr>
          </a:p>
          <a:p>
            <a:pPr marL="742950" marR="0" lvl="1" indent="-285750" algn="l" rtl="0">
              <a:lnSpc>
                <a:spcPct val="110000"/>
              </a:lnSpc>
              <a:spcBef>
                <a:spcPts val="600"/>
              </a:spcBef>
              <a:spcAft>
                <a:spcPts val="600"/>
              </a:spcAft>
              <a:buClr>
                <a:srgbClr val="8A8B8F"/>
              </a:buClr>
              <a:buSzPts val="900"/>
              <a:buFont typeface="Arial"/>
              <a:buChar char="•"/>
            </a:pPr>
            <a:r>
              <a:rPr lang="en-US" sz="2000" b="0" i="0" u="none" strike="noStrike" cap="none">
                <a:solidFill>
                  <a:schemeClr val="lt1"/>
                </a:solidFill>
                <a:latin typeface="Libre Franklin"/>
                <a:ea typeface="Libre Franklin"/>
                <a:cs typeface="Libre Franklin"/>
                <a:sym typeface="Libre Franklin"/>
              </a:rPr>
              <a:t>Historic distrust between law enforcement and Indigenous communities</a:t>
            </a:r>
            <a:endParaRPr sz="1400" b="0" i="0" u="none" strike="noStrike" cap="none">
              <a:solidFill>
                <a:srgbClr val="000000"/>
              </a:solidFill>
              <a:latin typeface="Arial"/>
              <a:ea typeface="Arial"/>
              <a:cs typeface="Arial"/>
              <a:sym typeface="Arial"/>
            </a:endParaRPr>
          </a:p>
        </p:txBody>
      </p:sp>
      <p:sp>
        <p:nvSpPr>
          <p:cNvPr id="615" name="Google Shape;615;p71"/>
          <p:cNvSpPr txBox="1"/>
          <p:nvPr/>
        </p:nvSpPr>
        <p:spPr>
          <a:xfrm>
            <a:off x="0" y="6294047"/>
            <a:ext cx="169309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Glenbow Museum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0"/>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sz="3200">
                <a:latin typeface="Libre Franklin"/>
                <a:ea typeface="Libre Franklin"/>
                <a:cs typeface="Libre Franklin"/>
                <a:sym typeface="Libre Franklin"/>
              </a:rPr>
              <a:t>Addressing the Consumer Mentality</a:t>
            </a:r>
            <a:endParaRPr sz="3200">
              <a:latin typeface="Libre Franklin"/>
              <a:ea typeface="Libre Franklin"/>
              <a:cs typeface="Libre Franklin"/>
              <a:sym typeface="Libre Franklin"/>
            </a:endParaRPr>
          </a:p>
        </p:txBody>
      </p:sp>
      <p:sp>
        <p:nvSpPr>
          <p:cNvPr id="278" name="Google Shape;278;p40"/>
          <p:cNvSpPr txBox="1">
            <a:spLocks noGrp="1"/>
          </p:cNvSpPr>
          <p:nvPr>
            <p:ph type="body" idx="2"/>
          </p:nvPr>
        </p:nvSpPr>
        <p:spPr>
          <a:xfrm>
            <a:off x="711199" y="1387929"/>
            <a:ext cx="10715627" cy="934517"/>
          </a:xfrm>
          <a:prstGeom prst="rect">
            <a:avLst/>
          </a:prstGeom>
          <a:noFill/>
          <a:ln>
            <a:noFill/>
          </a:ln>
        </p:spPr>
        <p:txBody>
          <a:bodyPr spcFirstLastPara="1" wrap="square" lIns="91425" tIns="45700" rIns="91425" bIns="45700" anchor="b" anchorCtr="0">
            <a:noAutofit/>
          </a:bodyPr>
          <a:lstStyle/>
          <a:p>
            <a:pPr marL="0" lvl="0" indent="0" algn="l" rtl="0">
              <a:lnSpc>
                <a:spcPct val="114000"/>
              </a:lnSpc>
              <a:spcBef>
                <a:spcPts val="0"/>
              </a:spcBef>
              <a:spcAft>
                <a:spcPts val="0"/>
              </a:spcAft>
              <a:buSzPts val="2000"/>
              <a:buNone/>
            </a:pPr>
            <a:r>
              <a:rPr lang="en-US" sz="2300">
                <a:latin typeface="Libre Franklin"/>
                <a:ea typeface="Libre Franklin"/>
                <a:cs typeface="Libre Franklin"/>
                <a:sym typeface="Libre Franklin"/>
              </a:rPr>
              <a:t>When individuals from dominant groups only hear sad stories of marginalized groups, they are susceptible to the following behaviors:</a:t>
            </a:r>
            <a:endParaRPr sz="2300">
              <a:latin typeface="Libre Franklin"/>
              <a:ea typeface="Libre Franklin"/>
              <a:cs typeface="Libre Franklin"/>
              <a:sym typeface="Libre Franklin"/>
            </a:endParaRPr>
          </a:p>
        </p:txBody>
      </p:sp>
      <p:sp>
        <p:nvSpPr>
          <p:cNvPr id="279" name="Google Shape;279;p40"/>
          <p:cNvSpPr txBox="1">
            <a:spLocks noGrp="1"/>
          </p:cNvSpPr>
          <p:nvPr>
            <p:ph type="body" idx="1"/>
          </p:nvPr>
        </p:nvSpPr>
        <p:spPr>
          <a:xfrm>
            <a:off x="738194" y="2322446"/>
            <a:ext cx="10688632" cy="3544452"/>
          </a:xfrm>
          <a:prstGeom prst="rect">
            <a:avLst/>
          </a:prstGeom>
          <a:noFill/>
          <a:ln>
            <a:noFill/>
          </a:ln>
        </p:spPr>
        <p:txBody>
          <a:bodyPr spcFirstLastPara="1" wrap="square" lIns="91425" tIns="45700" rIns="91425" bIns="45700" anchor="t" anchorCtr="0">
            <a:noAutofit/>
          </a:bodyPr>
          <a:lstStyle/>
          <a:p>
            <a:pPr marL="342900" lvl="0" indent="-342900" algn="l" rtl="0">
              <a:lnSpc>
                <a:spcPct val="120000"/>
              </a:lnSpc>
              <a:spcBef>
                <a:spcPts val="0"/>
              </a:spcBef>
              <a:spcAft>
                <a:spcPts val="0"/>
              </a:spcAft>
              <a:buSzPts val="2000"/>
              <a:buChar char="▪"/>
            </a:pPr>
            <a:r>
              <a:rPr lang="en-US" sz="2100">
                <a:latin typeface="Libre Franklin"/>
                <a:ea typeface="Libre Franklin"/>
                <a:cs typeface="Libre Franklin"/>
                <a:sym typeface="Libre Franklin"/>
              </a:rPr>
              <a:t>The [White] Savior Complex</a:t>
            </a:r>
            <a:endParaRPr/>
          </a:p>
          <a:p>
            <a:pPr marL="800100" lvl="1" indent="-342900" algn="l" rtl="0">
              <a:lnSpc>
                <a:spcPct val="100000"/>
              </a:lnSpc>
              <a:spcBef>
                <a:spcPts val="600"/>
              </a:spcBef>
              <a:spcAft>
                <a:spcPts val="0"/>
              </a:spcAft>
              <a:buSzPts val="900"/>
              <a:buChar char="◻"/>
            </a:pPr>
            <a:r>
              <a:rPr lang="en-US" sz="1900">
                <a:latin typeface="Libre Franklin"/>
                <a:ea typeface="Libre Franklin"/>
                <a:cs typeface="Libre Franklin"/>
                <a:sym typeface="Libre Franklin"/>
              </a:rPr>
              <a:t>Feeling accomplished for “saving” a marginalized group from their conditions or themselves. (E.g. </a:t>
            </a:r>
            <a:r>
              <a:rPr lang="en-US" sz="1900" i="1">
                <a:latin typeface="Libre Franklin"/>
                <a:ea typeface="Libre Franklin"/>
                <a:cs typeface="Libre Franklin"/>
                <a:sym typeface="Libre Franklin"/>
              </a:rPr>
              <a:t>The Blind Side</a:t>
            </a:r>
            <a:r>
              <a:rPr lang="en-US" sz="1900">
                <a:latin typeface="Libre Franklin"/>
                <a:ea typeface="Libre Franklin"/>
                <a:cs typeface="Libre Franklin"/>
                <a:sym typeface="Libre Franklin"/>
              </a:rPr>
              <a:t>).</a:t>
            </a:r>
            <a:endParaRPr/>
          </a:p>
          <a:p>
            <a:pPr marL="342900" lvl="0" indent="-342900" algn="l" rtl="0">
              <a:lnSpc>
                <a:spcPct val="120000"/>
              </a:lnSpc>
              <a:spcBef>
                <a:spcPts val="600"/>
              </a:spcBef>
              <a:spcAft>
                <a:spcPts val="0"/>
              </a:spcAft>
              <a:buSzPts val="2000"/>
              <a:buChar char="▪"/>
            </a:pPr>
            <a:r>
              <a:rPr lang="en-US">
                <a:latin typeface="Libre Franklin"/>
                <a:ea typeface="Libre Franklin"/>
                <a:cs typeface="Libre Franklin"/>
                <a:sym typeface="Libre Franklin"/>
              </a:rPr>
              <a:t>American Paternalism</a:t>
            </a:r>
            <a:endParaRPr/>
          </a:p>
          <a:p>
            <a:pPr marL="800100" lvl="1" indent="-342900" algn="l" rtl="0">
              <a:lnSpc>
                <a:spcPct val="100000"/>
              </a:lnSpc>
              <a:spcBef>
                <a:spcPts val="600"/>
              </a:spcBef>
              <a:spcAft>
                <a:spcPts val="0"/>
              </a:spcAft>
              <a:buSzPts val="900"/>
              <a:buChar char="◻"/>
            </a:pPr>
            <a:r>
              <a:rPr lang="en-US">
                <a:latin typeface="Libre Franklin"/>
                <a:ea typeface="Libre Franklin"/>
                <a:cs typeface="Libre Franklin"/>
                <a:sym typeface="Libre Franklin"/>
              </a:rPr>
              <a:t>Feeling that (in this context) Indigenous Peoples need “guidance” or “civilizing” from the “</a:t>
            </a:r>
            <a:r>
              <a:rPr lang="en-US" i="1" u="sng">
                <a:solidFill>
                  <a:schemeClr val="hlink"/>
                </a:solidFill>
                <a:latin typeface="Libre Franklin"/>
                <a:ea typeface="Libre Franklin"/>
                <a:cs typeface="Libre Franklin"/>
                <a:sym typeface="Libre Franklin"/>
                <a:hlinkClick r:id="rId3"/>
              </a:rPr>
              <a:t>Great White Father</a:t>
            </a:r>
            <a:r>
              <a:rPr lang="en-US" i="1">
                <a:latin typeface="Libre Franklin"/>
                <a:ea typeface="Libre Franklin"/>
                <a:cs typeface="Libre Franklin"/>
                <a:sym typeface="Libre Franklin"/>
              </a:rPr>
              <a:t>” </a:t>
            </a:r>
            <a:r>
              <a:rPr lang="en-US">
                <a:latin typeface="Libre Franklin"/>
                <a:ea typeface="Libre Franklin"/>
                <a:cs typeface="Libre Franklin"/>
                <a:sym typeface="Libre Franklin"/>
              </a:rPr>
              <a:t>(first coined for the late Pres. Andrew Jackson).</a:t>
            </a:r>
            <a:endParaRPr/>
          </a:p>
          <a:p>
            <a:pPr marL="342900" lvl="0" indent="-342900" algn="l" rtl="0">
              <a:lnSpc>
                <a:spcPct val="120000"/>
              </a:lnSpc>
              <a:spcBef>
                <a:spcPts val="600"/>
              </a:spcBef>
              <a:spcAft>
                <a:spcPts val="0"/>
              </a:spcAft>
              <a:buSzPts val="2000"/>
              <a:buChar char="▪"/>
            </a:pPr>
            <a:r>
              <a:rPr lang="en-US">
                <a:latin typeface="Libre Franklin"/>
                <a:ea typeface="Libre Franklin"/>
                <a:cs typeface="Libre Franklin"/>
                <a:sym typeface="Libre Franklin"/>
              </a:rPr>
              <a:t>Addiction to “</a:t>
            </a:r>
            <a:r>
              <a:rPr lang="en-US" u="sng">
                <a:solidFill>
                  <a:schemeClr val="hlink"/>
                </a:solidFill>
                <a:latin typeface="Libre Franklin"/>
                <a:ea typeface="Libre Franklin"/>
                <a:cs typeface="Libre Franklin"/>
                <a:sym typeface="Libre Franklin"/>
                <a:hlinkClick r:id="rId4"/>
              </a:rPr>
              <a:t>Trauma Porn</a:t>
            </a:r>
            <a:r>
              <a:rPr lang="en-US">
                <a:latin typeface="Libre Franklin"/>
                <a:ea typeface="Libre Franklin"/>
                <a:cs typeface="Libre Franklin"/>
                <a:sym typeface="Libre Franklin"/>
              </a:rPr>
              <a:t>”</a:t>
            </a:r>
            <a:endParaRPr/>
          </a:p>
          <a:p>
            <a:pPr marL="800100" lvl="1" indent="-342900" algn="l" rtl="0">
              <a:lnSpc>
                <a:spcPct val="100000"/>
              </a:lnSpc>
              <a:spcBef>
                <a:spcPts val="600"/>
              </a:spcBef>
              <a:spcAft>
                <a:spcPts val="600"/>
              </a:spcAft>
              <a:buSzPts val="900"/>
              <a:buChar char="◻"/>
            </a:pPr>
            <a:r>
              <a:rPr lang="en-US">
                <a:latin typeface="Libre Franklin"/>
                <a:ea typeface="Libre Franklin"/>
                <a:cs typeface="Libre Franklin"/>
                <a:sym typeface="Libre Franklin"/>
              </a:rPr>
              <a:t>Finding and consuming sad stories to feel pity, rather than to become informed.</a:t>
            </a:r>
            <a:endParaRPr/>
          </a:p>
        </p:txBody>
      </p:sp>
      <p:sp>
        <p:nvSpPr>
          <p:cNvPr id="281" name="Google Shape;281;p40"/>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2"/>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sp>
        <p:nvSpPr>
          <p:cNvPr id="622" name="Google Shape;622;p72"/>
          <p:cNvSpPr txBox="1">
            <a:spLocks noGrp="1"/>
          </p:cNvSpPr>
          <p:nvPr>
            <p:ph type="body" idx="4294967295"/>
          </p:nvPr>
        </p:nvSpPr>
        <p:spPr>
          <a:xfrm>
            <a:off x="725837" y="1439417"/>
            <a:ext cx="5370163" cy="4860104"/>
          </a:xfrm>
          <a:prstGeom prst="rect">
            <a:avLst/>
          </a:prstGeom>
          <a:noFill/>
          <a:ln>
            <a:noFill/>
          </a:ln>
        </p:spPr>
        <p:txBody>
          <a:bodyPr spcFirstLastPara="1" wrap="square" lIns="91425" tIns="45700" rIns="91425" bIns="45700" anchor="t" anchorCtr="0">
            <a:noAutofit/>
          </a:bodyPr>
          <a:lstStyle/>
          <a:p>
            <a:pPr marL="457200" lvl="0" indent="-368300" algn="l" rtl="0">
              <a:lnSpc>
                <a:spcPct val="118181"/>
              </a:lnSpc>
              <a:spcBef>
                <a:spcPts val="0"/>
              </a:spcBef>
              <a:spcAft>
                <a:spcPts val="0"/>
              </a:spcAft>
              <a:buSzPts val="2200"/>
              <a:buChar char="▪"/>
            </a:pPr>
            <a:r>
              <a:rPr lang="en-US" sz="2300">
                <a:latin typeface="Libre Franklin"/>
                <a:ea typeface="Libre Franklin"/>
                <a:cs typeface="Libre Franklin"/>
                <a:sym typeface="Libre Franklin"/>
              </a:rPr>
              <a:t>“Man Camps”:</a:t>
            </a:r>
            <a:endParaRPr/>
          </a:p>
          <a:p>
            <a:pPr marL="914400" lvl="1" indent="-292100" algn="l" rtl="0">
              <a:lnSpc>
                <a:spcPct val="100000"/>
              </a:lnSpc>
              <a:spcBef>
                <a:spcPts val="600"/>
              </a:spcBef>
              <a:spcAft>
                <a:spcPts val="0"/>
              </a:spcAft>
              <a:buSzPts val="1000"/>
              <a:buChar char="◻"/>
            </a:pPr>
            <a:r>
              <a:rPr lang="en-US">
                <a:latin typeface="Libre Franklin"/>
                <a:ea typeface="Libre Franklin"/>
                <a:cs typeface="Libre Franklin"/>
                <a:sym typeface="Libre Franklin"/>
              </a:rPr>
              <a:t>Temporary housing for (mostly) male laborers working on construction projects like oil pipelines and fracking.</a:t>
            </a:r>
            <a:endParaRPr/>
          </a:p>
          <a:p>
            <a:pPr marL="914400" lvl="1" indent="-292100" algn="l" rtl="0">
              <a:lnSpc>
                <a:spcPct val="100000"/>
              </a:lnSpc>
              <a:spcBef>
                <a:spcPts val="600"/>
              </a:spcBef>
              <a:spcAft>
                <a:spcPts val="0"/>
              </a:spcAft>
              <a:buSzPts val="1000"/>
              <a:buChar char="◻"/>
            </a:pPr>
            <a:r>
              <a:rPr lang="en-US">
                <a:latin typeface="Libre Franklin"/>
                <a:ea typeface="Libre Franklin"/>
                <a:cs typeface="Libre Franklin"/>
                <a:sym typeface="Libre Franklin"/>
              </a:rPr>
              <a:t>Usually located on or near Indigenous territories &amp; communities</a:t>
            </a:r>
            <a:endParaRPr/>
          </a:p>
          <a:p>
            <a:pPr marL="457200" lvl="0" indent="-368300" algn="l" rtl="0">
              <a:lnSpc>
                <a:spcPct val="110000"/>
              </a:lnSpc>
              <a:spcBef>
                <a:spcPts val="600"/>
              </a:spcBef>
              <a:spcAft>
                <a:spcPts val="0"/>
              </a:spcAft>
              <a:buSzPts val="2200"/>
              <a:buChar char="▪"/>
            </a:pPr>
            <a:r>
              <a:rPr lang="en-US" sz="2300">
                <a:latin typeface="Libre Franklin"/>
                <a:ea typeface="Libre Franklin"/>
                <a:cs typeface="Libre Franklin"/>
                <a:sym typeface="Libre Franklin"/>
              </a:rPr>
              <a:t>Reports from the Secwepemcul’ecw community have shown a direct correlation between man camps and violence against women.</a:t>
            </a:r>
            <a:endParaRPr/>
          </a:p>
          <a:p>
            <a:pPr marL="457200" lvl="0" indent="-228600" algn="l" rtl="0">
              <a:lnSpc>
                <a:spcPct val="110000"/>
              </a:lnSpc>
              <a:spcBef>
                <a:spcPts val="600"/>
              </a:spcBef>
              <a:spcAft>
                <a:spcPts val="600"/>
              </a:spcAft>
              <a:buSzPts val="2200"/>
              <a:buNone/>
            </a:pPr>
            <a:endParaRPr/>
          </a:p>
        </p:txBody>
      </p:sp>
      <p:sp>
        <p:nvSpPr>
          <p:cNvPr id="623" name="Google Shape;623;p72"/>
          <p:cNvSpPr txBox="1">
            <a:spLocks noGrp="1"/>
          </p:cNvSpPr>
          <p:nvPr>
            <p:ph type="title"/>
          </p:nvPr>
        </p:nvSpPr>
        <p:spPr>
          <a:xfrm>
            <a:off x="725837" y="346938"/>
            <a:ext cx="5117441" cy="112738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5288"/>
              </a:buClr>
              <a:buSzPts val="2800"/>
              <a:buFont typeface="Libre Franklin"/>
              <a:buNone/>
            </a:pPr>
            <a:r>
              <a:rPr lang="en-US"/>
              <a:t>Sacrificing Climate and Criminal Justice</a:t>
            </a:r>
            <a:endParaRPr/>
          </a:p>
        </p:txBody>
      </p:sp>
      <p:sp>
        <p:nvSpPr>
          <p:cNvPr id="624" name="Google Shape;624;p72"/>
          <p:cNvSpPr txBox="1">
            <a:spLocks noGrp="1"/>
          </p:cNvSpPr>
          <p:nvPr>
            <p:ph type="body" idx="4294967295"/>
          </p:nvPr>
        </p:nvSpPr>
        <p:spPr>
          <a:xfrm>
            <a:off x="6587490" y="1074057"/>
            <a:ext cx="5129793" cy="1285361"/>
          </a:xfrm>
          <a:prstGeom prst="rect">
            <a:avLst/>
          </a:prstGeom>
          <a:noFill/>
          <a:ln>
            <a:noFill/>
          </a:ln>
        </p:spPr>
        <p:txBody>
          <a:bodyPr spcFirstLastPara="1" wrap="square" lIns="91425" tIns="45700" rIns="91425" bIns="45700" anchor="t" anchorCtr="0">
            <a:normAutofit/>
          </a:bodyPr>
          <a:lstStyle/>
          <a:p>
            <a:pPr marL="101600" lvl="0" indent="0" algn="ctr" rtl="0">
              <a:lnSpc>
                <a:spcPct val="118181"/>
              </a:lnSpc>
              <a:spcBef>
                <a:spcPts val="1000"/>
              </a:spcBef>
              <a:spcAft>
                <a:spcPts val="0"/>
              </a:spcAft>
              <a:buSzPts val="2200"/>
              <a:buNone/>
            </a:pPr>
            <a:r>
              <a:rPr lang="en-US" sz="2400">
                <a:solidFill>
                  <a:schemeClr val="lt1"/>
                </a:solidFill>
                <a:latin typeface="Libre Franklin"/>
                <a:ea typeface="Libre Franklin"/>
                <a:cs typeface="Libre Franklin"/>
                <a:sym typeface="Libre Franklin"/>
              </a:rPr>
              <a:t>These women ride to raise awareness of MMIWG2</a:t>
            </a:r>
            <a:endParaRPr/>
          </a:p>
        </p:txBody>
      </p:sp>
      <p:pic>
        <p:nvPicPr>
          <p:cNvPr id="625" name="Google Shape;625;p72" descr="W.A.R.N. RIDE"/>
          <p:cNvPicPr preferRelativeResize="0"/>
          <p:nvPr/>
        </p:nvPicPr>
        <p:blipFill rotWithShape="1">
          <a:blip r:embed="rId3">
            <a:alphaModFix/>
          </a:blip>
          <a:srcRect/>
          <a:stretch/>
        </p:blipFill>
        <p:spPr>
          <a:xfrm>
            <a:off x="7060380" y="2768952"/>
            <a:ext cx="4184012" cy="2363967"/>
          </a:xfrm>
          <a:prstGeom prst="rect">
            <a:avLst/>
          </a:prstGeom>
          <a:noFill/>
          <a:ln>
            <a:noFill/>
          </a:ln>
        </p:spPr>
      </p:pic>
      <p:sp>
        <p:nvSpPr>
          <p:cNvPr id="626" name="Google Shape;626;p72"/>
          <p:cNvSpPr txBox="1"/>
          <p:nvPr/>
        </p:nvSpPr>
        <p:spPr>
          <a:xfrm>
            <a:off x="6096000" y="6299521"/>
            <a:ext cx="157447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Asif Haroon Raja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1"/>
                                        <p:tgtEl>
                                          <p:spTgt spid="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3"/>
          <p:cNvSpPr txBox="1">
            <a:spLocks noGrp="1"/>
          </p:cNvSpPr>
          <p:nvPr>
            <p:ph type="title" idx="4294967295"/>
          </p:nvPr>
        </p:nvSpPr>
        <p:spPr>
          <a:xfrm>
            <a:off x="745067" y="340243"/>
            <a:ext cx="10715627" cy="138770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800"/>
              <a:buNone/>
            </a:pPr>
            <a:r>
              <a:rPr lang="en-US" sz="3700">
                <a:solidFill>
                  <a:schemeClr val="lt1"/>
                </a:solidFill>
                <a:latin typeface="Libre Franklin"/>
                <a:ea typeface="Libre Franklin"/>
                <a:cs typeface="Libre Franklin"/>
                <a:sym typeface="Libre Franklin"/>
              </a:rPr>
              <a:t>The US Has Disrupted Indigenous Relationships for Centuries</a:t>
            </a:r>
            <a:endParaRPr/>
          </a:p>
        </p:txBody>
      </p:sp>
      <p:sp>
        <p:nvSpPr>
          <p:cNvPr id="633" name="Google Shape;633;p73"/>
          <p:cNvSpPr txBox="1">
            <a:spLocks noGrp="1"/>
          </p:cNvSpPr>
          <p:nvPr>
            <p:ph type="body" idx="4294967295"/>
          </p:nvPr>
        </p:nvSpPr>
        <p:spPr>
          <a:xfrm>
            <a:off x="738186" y="2091847"/>
            <a:ext cx="10708748" cy="4585399"/>
          </a:xfrm>
          <a:prstGeom prst="rect">
            <a:avLst/>
          </a:prstGeom>
          <a:noFill/>
          <a:ln>
            <a:noFill/>
          </a:ln>
        </p:spPr>
        <p:txBody>
          <a:bodyPr spcFirstLastPara="1" wrap="square" lIns="91425" tIns="45700" rIns="91425" bIns="45700" anchor="t" anchorCtr="0">
            <a:noAutofit/>
          </a:bodyPr>
          <a:lstStyle/>
          <a:p>
            <a:pPr marL="285750" lvl="0" indent="-285750" algn="l" rtl="0">
              <a:lnSpc>
                <a:spcPct val="110000"/>
              </a:lnSpc>
              <a:spcBef>
                <a:spcPts val="0"/>
              </a:spcBef>
              <a:spcAft>
                <a:spcPts val="0"/>
              </a:spcAft>
              <a:buSzPts val="2200"/>
              <a:buFont typeface="Arial"/>
              <a:buChar char="•"/>
            </a:pPr>
            <a:r>
              <a:rPr lang="en-US">
                <a:solidFill>
                  <a:schemeClr val="lt1"/>
                </a:solidFill>
                <a:latin typeface="Libre Franklin"/>
                <a:ea typeface="Libre Franklin"/>
                <a:cs typeface="Libre Franklin"/>
                <a:sym typeface="Libre Franklin"/>
              </a:rPr>
              <a:t>Incarceration of Indigenous Peoples in the </a:t>
            </a:r>
            <a:r>
              <a:rPr lang="en-US">
                <a:solidFill>
                  <a:schemeClr val="lt1"/>
                </a:solidFill>
              </a:rPr>
              <a:t>US</a:t>
            </a:r>
            <a:r>
              <a:rPr lang="en-US">
                <a:solidFill>
                  <a:schemeClr val="lt1"/>
                </a:solidFill>
                <a:latin typeface="Libre Franklin"/>
                <a:ea typeface="Libre Franklin"/>
                <a:cs typeface="Libre Franklin"/>
                <a:sym typeface="Libre Franklin"/>
              </a:rPr>
              <a:t> Became (and continues to be) a tool of genocide:</a:t>
            </a:r>
            <a:endParaRPr/>
          </a:p>
          <a:p>
            <a:pPr marL="742950" lvl="1" indent="-292100" algn="l" rtl="0">
              <a:lnSpc>
                <a:spcPct val="110000"/>
              </a:lnSpc>
              <a:spcBef>
                <a:spcPts val="600"/>
              </a:spcBef>
              <a:spcAft>
                <a:spcPts val="0"/>
              </a:spcAft>
              <a:buSzPts val="1000"/>
              <a:buFont typeface="Arial"/>
              <a:buChar char="•"/>
            </a:pPr>
            <a:r>
              <a:rPr lang="en-US" u="sng">
                <a:solidFill>
                  <a:srgbClr val="BBEBFF"/>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Bosque Redondo</a:t>
            </a:r>
            <a:endParaRPr>
              <a:solidFill>
                <a:srgbClr val="BBEBFF"/>
              </a:solidFill>
              <a:latin typeface="Libre Franklin"/>
              <a:ea typeface="Libre Franklin"/>
              <a:cs typeface="Libre Franklin"/>
              <a:sym typeface="Libre Franklin"/>
            </a:endParaRPr>
          </a:p>
          <a:p>
            <a:pPr marL="742950" lvl="1" indent="-292100" algn="l" rtl="0">
              <a:lnSpc>
                <a:spcPct val="110000"/>
              </a:lnSpc>
              <a:spcBef>
                <a:spcPts val="600"/>
              </a:spcBef>
              <a:spcAft>
                <a:spcPts val="0"/>
              </a:spcAft>
              <a:buSzPts val="1000"/>
              <a:buFont typeface="Arial"/>
              <a:buChar char="•"/>
            </a:pPr>
            <a:r>
              <a:rPr lang="en-US" u="sng">
                <a:solidFill>
                  <a:srgbClr val="BBEBFF"/>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Boarding Schools</a:t>
            </a:r>
            <a:r>
              <a:rPr lang="en-US">
                <a:solidFill>
                  <a:srgbClr val="BBEBFF"/>
                </a:solidFill>
                <a:latin typeface="Libre Franklin"/>
                <a:ea typeface="Libre Franklin"/>
                <a:cs typeface="Libre Franklin"/>
                <a:sym typeface="Libre Franklin"/>
              </a:rPr>
              <a:t> </a:t>
            </a:r>
            <a:r>
              <a:rPr lang="en-US">
                <a:solidFill>
                  <a:schemeClr val="lt1"/>
                </a:solidFill>
                <a:latin typeface="Libre Franklin"/>
                <a:ea typeface="Libre Franklin"/>
                <a:cs typeface="Libre Franklin"/>
                <a:sym typeface="Libre Franklin"/>
              </a:rPr>
              <a:t>(A Trans-Colonial Tactic of Indigenous Family &amp; Knowledge Disruption)</a:t>
            </a:r>
            <a:endParaRPr/>
          </a:p>
          <a:p>
            <a:pPr marL="1200150" lvl="2" indent="-342900" algn="l" rtl="0">
              <a:lnSpc>
                <a:spcPct val="110000"/>
              </a:lnSpc>
              <a:spcBef>
                <a:spcPts val="600"/>
              </a:spcBef>
              <a:spcAft>
                <a:spcPts val="0"/>
              </a:spcAft>
              <a:buSzPts val="1800"/>
              <a:buFont typeface="Arial"/>
              <a:buChar char="•"/>
            </a:pPr>
            <a:r>
              <a:rPr lang="en-US">
                <a:solidFill>
                  <a:schemeClr val="lt1"/>
                </a:solidFill>
                <a:latin typeface="Libre Franklin"/>
                <a:ea typeface="Libre Franklin"/>
                <a:cs typeface="Libre Franklin"/>
                <a:sym typeface="Libre Franklin"/>
              </a:rPr>
              <a:t>Book: </a:t>
            </a:r>
            <a:r>
              <a:rPr lang="en-US" i="1" u="sng">
                <a:solidFill>
                  <a:srgbClr val="BBEBFF"/>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Stolen Lives</a:t>
            </a:r>
            <a:endParaRPr i="1">
              <a:solidFill>
                <a:srgbClr val="BBEBFF"/>
              </a:solidFill>
              <a:latin typeface="Libre Franklin"/>
              <a:ea typeface="Libre Franklin"/>
              <a:cs typeface="Libre Franklin"/>
              <a:sym typeface="Libre Franklin"/>
            </a:endParaRPr>
          </a:p>
          <a:p>
            <a:pPr marL="742950" lvl="1" indent="-292100" algn="l" rtl="0">
              <a:lnSpc>
                <a:spcPct val="110000"/>
              </a:lnSpc>
              <a:spcBef>
                <a:spcPts val="600"/>
              </a:spcBef>
              <a:spcAft>
                <a:spcPts val="0"/>
              </a:spcAft>
              <a:buSzPts val="1000"/>
              <a:buFont typeface="Arial"/>
              <a:buChar char="•"/>
            </a:pPr>
            <a:r>
              <a:rPr lang="en-US">
                <a:solidFill>
                  <a:schemeClr val="lt1"/>
                </a:solidFill>
                <a:latin typeface="Libre Franklin"/>
                <a:ea typeface="Libre Franklin"/>
                <a:cs typeface="Libre Franklin"/>
                <a:sym typeface="Libre Franklin"/>
              </a:rPr>
              <a:t>The Hiawatha Insane Asylum</a:t>
            </a:r>
            <a:endParaRPr/>
          </a:p>
          <a:p>
            <a:pPr marL="0" lvl="1" indent="0" algn="l" rtl="0">
              <a:lnSpc>
                <a:spcPct val="110000"/>
              </a:lnSpc>
              <a:spcBef>
                <a:spcPts val="600"/>
              </a:spcBef>
              <a:spcAft>
                <a:spcPts val="600"/>
              </a:spcAft>
              <a:buSzPts val="1000"/>
              <a:buNone/>
            </a:pPr>
            <a:endParaRPr sz="1800">
              <a:solidFill>
                <a:schemeClr val="lt1"/>
              </a:solidFill>
            </a:endParaRPr>
          </a:p>
        </p:txBody>
      </p:sp>
      <p:pic>
        <p:nvPicPr>
          <p:cNvPr id="634" name="Google Shape;634;p73" descr="Remembering The Hiawatha Insane Asylum for American Indians"/>
          <p:cNvPicPr preferRelativeResize="0"/>
          <p:nvPr/>
        </p:nvPicPr>
        <p:blipFill rotWithShape="1">
          <a:blip r:embed="rId6">
            <a:alphaModFix/>
          </a:blip>
          <a:srcRect/>
          <a:stretch/>
        </p:blipFill>
        <p:spPr>
          <a:xfrm>
            <a:off x="5538572" y="3845187"/>
            <a:ext cx="4730213" cy="26725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1"/>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74"/>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t>Yet, The Spirit Has Not Left the Peoples</a:t>
            </a:r>
            <a:endParaRPr/>
          </a:p>
        </p:txBody>
      </p:sp>
      <p:sp>
        <p:nvSpPr>
          <p:cNvPr id="642" name="Google Shape;642;p74"/>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pic>
        <p:nvPicPr>
          <p:cNvPr id="643" name="Google Shape;643;p74" descr="We Hold the Rock"/>
          <p:cNvPicPr preferRelativeResize="0"/>
          <p:nvPr/>
        </p:nvPicPr>
        <p:blipFill rotWithShape="1">
          <a:blip r:embed="rId3">
            <a:alphaModFix/>
          </a:blip>
          <a:srcRect/>
          <a:stretch/>
        </p:blipFill>
        <p:spPr>
          <a:xfrm>
            <a:off x="3239477" y="1542397"/>
            <a:ext cx="5713046" cy="42847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1"/>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5"/>
          <p:cNvSpPr txBox="1">
            <a:spLocks noGrp="1"/>
          </p:cNvSpPr>
          <p:nvPr>
            <p:ph type="title" idx="4294967295"/>
          </p:nvPr>
        </p:nvSpPr>
        <p:spPr>
          <a:xfrm>
            <a:off x="671807" y="3429000"/>
            <a:ext cx="10848386" cy="13778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2800"/>
              <a:buFont typeface="Libre Franklin"/>
              <a:buNone/>
            </a:pPr>
            <a:r>
              <a:rPr lang="en-US" sz="6500">
                <a:solidFill>
                  <a:schemeClr val="lt1"/>
                </a:solidFill>
              </a:rPr>
              <a:t>Education &amp; Income</a:t>
            </a:r>
            <a:endParaRPr/>
          </a:p>
        </p:txBody>
      </p:sp>
      <p:sp>
        <p:nvSpPr>
          <p:cNvPr id="649" name="Google Shape;649;p75"/>
          <p:cNvSpPr txBox="1"/>
          <p:nvPr/>
        </p:nvSpPr>
        <p:spPr>
          <a:xfrm>
            <a:off x="0" y="6294047"/>
            <a:ext cx="182293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Paulette Blanchard</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6"/>
          <p:cNvSpPr txBox="1">
            <a:spLocks noGrp="1"/>
          </p:cNvSpPr>
          <p:nvPr>
            <p:ph type="body" idx="1"/>
          </p:nvPr>
        </p:nvSpPr>
        <p:spPr>
          <a:xfrm>
            <a:off x="738194" y="1341882"/>
            <a:ext cx="10688632" cy="4450080"/>
          </a:xfrm>
          <a:prstGeom prst="rect">
            <a:avLst/>
          </a:prstGeom>
          <a:noFill/>
          <a:ln>
            <a:noFill/>
          </a:ln>
        </p:spPr>
        <p:txBody>
          <a:bodyPr spcFirstLastPara="1" wrap="square" lIns="91425" tIns="45700" rIns="91425" bIns="45700" anchor="t" anchorCtr="0">
            <a:noAutofit/>
          </a:bodyPr>
          <a:lstStyle/>
          <a:p>
            <a:pPr marL="457200" lvl="0" indent="-355600" algn="l" rtl="0">
              <a:lnSpc>
                <a:spcPct val="120000"/>
              </a:lnSpc>
              <a:spcBef>
                <a:spcPts val="0"/>
              </a:spcBef>
              <a:spcAft>
                <a:spcPts val="0"/>
              </a:spcAft>
              <a:buSzPts val="2000"/>
              <a:buChar char="▪"/>
            </a:pPr>
            <a:r>
              <a:rPr lang="en-US"/>
              <a:t>Inheriting Trauma:</a:t>
            </a:r>
            <a:endParaRPr/>
          </a:p>
          <a:p>
            <a:pPr marL="914400" lvl="1" indent="-285750" algn="l" rtl="0">
              <a:lnSpc>
                <a:spcPct val="100000"/>
              </a:lnSpc>
              <a:spcBef>
                <a:spcPts val="600"/>
              </a:spcBef>
              <a:spcAft>
                <a:spcPts val="0"/>
              </a:spcAft>
              <a:buSzPts val="900"/>
              <a:buChar char="◻"/>
            </a:pPr>
            <a:r>
              <a:rPr lang="en-US"/>
              <a:t>In a 2011 study, researchers found that “Native American students who experience historical loss have higher levels of depression, anxiety, negative feelings toward oneself and lower levels of resilience” (Altaha &amp; Kraus 2011).</a:t>
            </a:r>
            <a:endParaRPr/>
          </a:p>
          <a:p>
            <a:pPr marL="457200" lvl="0" indent="-355600" algn="l" rtl="0">
              <a:lnSpc>
                <a:spcPct val="120000"/>
              </a:lnSpc>
              <a:spcBef>
                <a:spcPts val="1600"/>
              </a:spcBef>
              <a:spcAft>
                <a:spcPts val="0"/>
              </a:spcAft>
              <a:buSzPts val="2000"/>
              <a:buChar char="▪"/>
            </a:pPr>
            <a:r>
              <a:rPr lang="en-US"/>
              <a:t>Graduation Rates of AI/AN Students, According to The Red Road:</a:t>
            </a:r>
            <a:endParaRPr/>
          </a:p>
          <a:p>
            <a:pPr marL="914400" lvl="1" indent="-285750" algn="l" rtl="0">
              <a:lnSpc>
                <a:spcPct val="100000"/>
              </a:lnSpc>
              <a:spcBef>
                <a:spcPts val="1000"/>
              </a:spcBef>
              <a:spcAft>
                <a:spcPts val="0"/>
              </a:spcAft>
              <a:buSzPts val="900"/>
              <a:buChar char="◻"/>
            </a:pPr>
            <a:r>
              <a:rPr lang="en-US"/>
              <a:t>Compared to the national average of 82%, “Only 70% of the Native students who start kindergarten will graduate from high school…”</a:t>
            </a:r>
            <a:endParaRPr/>
          </a:p>
          <a:p>
            <a:pPr marL="457200" lvl="0" indent="-355600" algn="l" rtl="0">
              <a:lnSpc>
                <a:spcPct val="120000"/>
              </a:lnSpc>
              <a:spcBef>
                <a:spcPts val="1000"/>
              </a:spcBef>
              <a:spcAft>
                <a:spcPts val="0"/>
              </a:spcAft>
              <a:buSzPts val="2000"/>
              <a:buChar char="▪"/>
            </a:pPr>
            <a:r>
              <a:rPr lang="en-US"/>
              <a:t>Some barriers tribal learners face may include…</a:t>
            </a:r>
            <a:endParaRPr/>
          </a:p>
          <a:p>
            <a:pPr marL="914400" lvl="1" indent="-285750" algn="l" rtl="0">
              <a:lnSpc>
                <a:spcPct val="100000"/>
              </a:lnSpc>
              <a:spcBef>
                <a:spcPts val="1000"/>
              </a:spcBef>
              <a:spcAft>
                <a:spcPts val="0"/>
              </a:spcAft>
              <a:buSzPts val="900"/>
              <a:buChar char="◻"/>
            </a:pPr>
            <a:r>
              <a:rPr lang="en-US"/>
              <a:t>Curriculums that do not meet federal requirements</a:t>
            </a:r>
            <a:endParaRPr/>
          </a:p>
          <a:p>
            <a:pPr marL="914400" lvl="1" indent="-285750" algn="l" rtl="0">
              <a:lnSpc>
                <a:spcPct val="100000"/>
              </a:lnSpc>
              <a:spcBef>
                <a:spcPts val="1000"/>
              </a:spcBef>
              <a:spcAft>
                <a:spcPts val="0"/>
              </a:spcAft>
              <a:buSzPts val="900"/>
              <a:buChar char="◻"/>
            </a:pPr>
            <a:r>
              <a:rPr lang="en-US"/>
              <a:t>Lack of skilled teachers, funding, and/or technology</a:t>
            </a:r>
            <a:endParaRPr/>
          </a:p>
          <a:p>
            <a:pPr marL="914400" lvl="1" indent="-285750" algn="l" rtl="0">
              <a:lnSpc>
                <a:spcPct val="100000"/>
              </a:lnSpc>
              <a:spcBef>
                <a:spcPts val="1000"/>
              </a:spcBef>
              <a:spcAft>
                <a:spcPts val="0"/>
              </a:spcAft>
              <a:buSzPts val="900"/>
              <a:buChar char="◻"/>
            </a:pPr>
            <a:r>
              <a:rPr lang="en-US"/>
              <a:t>Physical structural issues of the school facilities</a:t>
            </a:r>
            <a:endParaRPr/>
          </a:p>
        </p:txBody>
      </p:sp>
      <p:sp>
        <p:nvSpPr>
          <p:cNvPr id="656" name="Google Shape;656;p76"/>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3703"/>
              <a:buNone/>
            </a:pPr>
            <a:r>
              <a:rPr lang="en-US"/>
              <a:t>Today’s Indigenous Learners Face Intergenerational Trauma and Lack of Support</a:t>
            </a:r>
            <a:endParaRPr/>
          </a:p>
        </p:txBody>
      </p:sp>
      <p:sp>
        <p:nvSpPr>
          <p:cNvPr id="657" name="Google Shape;657;p76"/>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77"/>
          <p:cNvSpPr txBox="1">
            <a:spLocks noGrp="1"/>
          </p:cNvSpPr>
          <p:nvPr>
            <p:ph type="title"/>
          </p:nvPr>
        </p:nvSpPr>
        <p:spPr>
          <a:xfrm>
            <a:off x="433389" y="1007644"/>
            <a:ext cx="5223699" cy="74334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5288"/>
              </a:buClr>
              <a:buSzPts val="2800"/>
              <a:buFont typeface="Libre Franklin"/>
              <a:buNone/>
            </a:pPr>
            <a:r>
              <a:rPr lang="en-US"/>
              <a:t>A Glance at Washington State</a:t>
            </a:r>
            <a:endParaRPr/>
          </a:p>
        </p:txBody>
      </p:sp>
      <p:sp>
        <p:nvSpPr>
          <p:cNvPr id="664" name="Google Shape;664;p77"/>
          <p:cNvSpPr txBox="1">
            <a:spLocks noGrp="1"/>
          </p:cNvSpPr>
          <p:nvPr>
            <p:ph type="body" idx="4294967295"/>
          </p:nvPr>
        </p:nvSpPr>
        <p:spPr>
          <a:xfrm>
            <a:off x="609599" y="2534498"/>
            <a:ext cx="5129793" cy="257251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None/>
            </a:pPr>
            <a:r>
              <a:rPr lang="en-US" sz="2400">
                <a:latin typeface="Libre Franklin"/>
                <a:ea typeface="Libre Franklin"/>
                <a:cs typeface="Libre Franklin"/>
                <a:sym typeface="Libre Franklin"/>
              </a:rPr>
              <a:t>In a committee meeting for the ATNI Annual Convention in Oct. 2020, Jon Claymore with OSPI reported the following data on high school students from 2019:</a:t>
            </a:r>
            <a:endParaRPr sz="2400">
              <a:latin typeface="Libre Franklin"/>
              <a:ea typeface="Libre Franklin"/>
              <a:cs typeface="Libre Franklin"/>
              <a:sym typeface="Libre Franklin"/>
            </a:endParaRPr>
          </a:p>
        </p:txBody>
      </p:sp>
      <p:sp>
        <p:nvSpPr>
          <p:cNvPr id="666" name="Google Shape;666;p77"/>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graphicFrame>
        <p:nvGraphicFramePr>
          <p:cNvPr id="667" name="Google Shape;667;p77"/>
          <p:cNvGraphicFramePr/>
          <p:nvPr/>
        </p:nvGraphicFramePr>
        <p:xfrm>
          <a:off x="6587490" y="1750991"/>
          <a:ext cx="5223700" cy="3943160"/>
        </p:xfrm>
        <a:graphic>
          <a:graphicData uri="http://schemas.openxmlformats.org/drawingml/2006/table">
            <a:tbl>
              <a:tblPr>
                <a:noFill/>
                <a:tableStyleId>{E7B75B14-C373-40ED-9157-F3FE261D9B57}</a:tableStyleId>
              </a:tblPr>
              <a:tblGrid>
                <a:gridCol w="1132175">
                  <a:extLst>
                    <a:ext uri="{9D8B030D-6E8A-4147-A177-3AD203B41FA5}">
                      <a16:colId xmlns:a16="http://schemas.microsoft.com/office/drawing/2014/main" val="20000"/>
                    </a:ext>
                  </a:extLst>
                </a:gridCol>
                <a:gridCol w="1263075">
                  <a:extLst>
                    <a:ext uri="{9D8B030D-6E8A-4147-A177-3AD203B41FA5}">
                      <a16:colId xmlns:a16="http://schemas.microsoft.com/office/drawing/2014/main" val="20001"/>
                    </a:ext>
                  </a:extLst>
                </a:gridCol>
                <a:gridCol w="1057975">
                  <a:extLst>
                    <a:ext uri="{9D8B030D-6E8A-4147-A177-3AD203B41FA5}">
                      <a16:colId xmlns:a16="http://schemas.microsoft.com/office/drawing/2014/main" val="20002"/>
                    </a:ext>
                  </a:extLst>
                </a:gridCol>
                <a:gridCol w="1770475">
                  <a:extLst>
                    <a:ext uri="{9D8B030D-6E8A-4147-A177-3AD203B41FA5}">
                      <a16:colId xmlns:a16="http://schemas.microsoft.com/office/drawing/2014/main" val="20003"/>
                    </a:ext>
                  </a:extLst>
                </a:gridCol>
              </a:tblGrid>
              <a:tr h="10611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lt1"/>
                          </a:solidFill>
                        </a:rPr>
                        <a:t> </a:t>
                      </a:r>
                      <a:endParaRPr sz="14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Native High School Student Ranking</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 of Native Learners</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 of Avg. WA students</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extLst>
                  <a:ext uri="{0D108BD9-81ED-4DB2-BD59-A6C34878D82A}">
                    <a16:rowId xmlns:a16="http://schemas.microsoft.com/office/drawing/2014/main" val="10000"/>
                  </a:ext>
                </a:extLst>
              </a:tr>
              <a:tr h="694325">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Drop-out Rate</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1 out of 6</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24%</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9%</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extLst>
                  <a:ext uri="{0D108BD9-81ED-4DB2-BD59-A6C34878D82A}">
                    <a16:rowId xmlns:a16="http://schemas.microsoft.com/office/drawing/2014/main" val="10001"/>
                  </a:ext>
                </a:extLst>
              </a:tr>
              <a:tr h="694325">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Success in ELA</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6 out of 6</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31%</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60%</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extLst>
                  <a:ext uri="{0D108BD9-81ED-4DB2-BD59-A6C34878D82A}">
                    <a16:rowId xmlns:a16="http://schemas.microsoft.com/office/drawing/2014/main" val="10002"/>
                  </a:ext>
                </a:extLst>
              </a:tr>
              <a:tr h="694325">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Success in Math</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6 out of 6</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22%</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49%</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extLst>
                  <a:ext uri="{0D108BD9-81ED-4DB2-BD59-A6C34878D82A}">
                    <a16:rowId xmlns:a16="http://schemas.microsoft.com/office/drawing/2014/main" val="10003"/>
                  </a:ext>
                </a:extLst>
              </a:tr>
              <a:tr h="694325">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Success in Science</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5 out of 6</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24%</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47%</a:t>
                      </a:r>
                      <a:endParaRPr sz="1600" u="none" strike="noStrike" cap="none">
                        <a:solidFill>
                          <a:schemeClr val="lt1"/>
                        </a:solidFill>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2B6A94">
                        <a:alpha val="38823"/>
                      </a:srgb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8"/>
          <p:cNvSpPr txBox="1">
            <a:spLocks noGrp="1"/>
          </p:cNvSpPr>
          <p:nvPr>
            <p:ph type="body" idx="4294967295"/>
          </p:nvPr>
        </p:nvSpPr>
        <p:spPr>
          <a:xfrm>
            <a:off x="731306" y="218662"/>
            <a:ext cx="10715625" cy="1148366"/>
          </a:xfrm>
          <a:prstGeom prst="rect">
            <a:avLst/>
          </a:prstGeom>
          <a:noFill/>
          <a:ln>
            <a:noFill/>
          </a:ln>
        </p:spPr>
        <p:txBody>
          <a:bodyPr spcFirstLastPara="1" wrap="square" lIns="91425" tIns="45700" rIns="91425" bIns="45700" anchor="t" anchorCtr="0">
            <a:noAutofit/>
          </a:bodyPr>
          <a:lstStyle/>
          <a:p>
            <a:pPr marL="88900" lvl="0" indent="0" algn="ctr" rtl="0">
              <a:lnSpc>
                <a:spcPct val="118181"/>
              </a:lnSpc>
              <a:spcBef>
                <a:spcPts val="1000"/>
              </a:spcBef>
              <a:spcAft>
                <a:spcPts val="0"/>
              </a:spcAft>
              <a:buSzPts val="2200"/>
              <a:buNone/>
            </a:pPr>
            <a:r>
              <a:rPr lang="en-US" sz="2400">
                <a:solidFill>
                  <a:schemeClr val="lt1"/>
                </a:solidFill>
              </a:rPr>
              <a:t>Indigenous Learners in High Education</a:t>
            </a:r>
            <a:endParaRPr sz="2400">
              <a:solidFill>
                <a:schemeClr val="lt1"/>
              </a:solidFill>
            </a:endParaRPr>
          </a:p>
        </p:txBody>
      </p:sp>
      <p:sp>
        <p:nvSpPr>
          <p:cNvPr id="674" name="Google Shape;674;p78"/>
          <p:cNvSpPr txBox="1">
            <a:spLocks noGrp="1"/>
          </p:cNvSpPr>
          <p:nvPr>
            <p:ph type="body" idx="4294967295"/>
          </p:nvPr>
        </p:nvSpPr>
        <p:spPr>
          <a:xfrm>
            <a:off x="738187" y="1571287"/>
            <a:ext cx="10715625" cy="4867613"/>
          </a:xfrm>
          <a:prstGeom prst="rect">
            <a:avLst/>
          </a:prstGeom>
          <a:noFill/>
          <a:ln>
            <a:noFill/>
          </a:ln>
        </p:spPr>
        <p:txBody>
          <a:bodyPr spcFirstLastPara="1" wrap="square" lIns="91425" tIns="45700" rIns="91425" bIns="45700" anchor="t" anchorCtr="0">
            <a:noAutofit/>
          </a:bodyPr>
          <a:lstStyle/>
          <a:p>
            <a:pPr marL="514350" lvl="0" indent="-285750" algn="l" rtl="0">
              <a:lnSpc>
                <a:spcPct val="114000"/>
              </a:lnSpc>
              <a:spcBef>
                <a:spcPts val="0"/>
              </a:spcBef>
              <a:spcAft>
                <a:spcPts val="0"/>
              </a:spcAft>
              <a:buSzPts val="2200"/>
              <a:buFont typeface="Arial"/>
              <a:buChar char="•"/>
            </a:pPr>
            <a:r>
              <a:rPr lang="en-US" sz="1800">
                <a:solidFill>
                  <a:schemeClr val="lt1"/>
                </a:solidFill>
              </a:rPr>
              <a:t>Partnership with Native Americans reports:</a:t>
            </a:r>
            <a:endParaRPr sz="1800">
              <a:solidFill>
                <a:schemeClr val="lt1"/>
              </a:solidFill>
            </a:endParaRPr>
          </a:p>
          <a:p>
            <a:pPr marL="971550" lvl="1" indent="-292100" algn="l" rtl="0">
              <a:lnSpc>
                <a:spcPct val="114000"/>
              </a:lnSpc>
              <a:spcBef>
                <a:spcPts val="600"/>
              </a:spcBef>
              <a:spcAft>
                <a:spcPts val="0"/>
              </a:spcAft>
              <a:buSzPts val="1000"/>
              <a:buFont typeface="Arial"/>
              <a:buChar char="•"/>
            </a:pPr>
            <a:r>
              <a:rPr lang="en-US" sz="1800">
                <a:solidFill>
                  <a:schemeClr val="lt1"/>
                </a:solidFill>
                <a:latin typeface="Libre Franklin"/>
                <a:ea typeface="Libre Franklin"/>
                <a:cs typeface="Libre Franklin"/>
                <a:sym typeface="Libre Franklin"/>
              </a:rPr>
              <a:t>+60% of </a:t>
            </a:r>
            <a:r>
              <a:rPr lang="en-US" sz="1800">
                <a:solidFill>
                  <a:schemeClr val="lt1"/>
                </a:solidFill>
              </a:rPr>
              <a:t>US</a:t>
            </a:r>
            <a:r>
              <a:rPr lang="en-US" sz="1800">
                <a:solidFill>
                  <a:schemeClr val="lt1"/>
                </a:solidFill>
                <a:latin typeface="Libre Franklin"/>
                <a:ea typeface="Libre Franklin"/>
                <a:cs typeface="Libre Franklin"/>
                <a:sym typeface="Libre Franklin"/>
              </a:rPr>
              <a:t> high school students go on to college, while only 17% of AI/AN students are able to access higher education. (Oliff 2017)</a:t>
            </a:r>
            <a:endParaRPr sz="1800"/>
          </a:p>
          <a:p>
            <a:pPr marL="971550" lvl="1" indent="-292100" algn="l" rtl="0">
              <a:lnSpc>
                <a:spcPct val="114000"/>
              </a:lnSpc>
              <a:spcBef>
                <a:spcPts val="600"/>
              </a:spcBef>
              <a:spcAft>
                <a:spcPts val="0"/>
              </a:spcAft>
              <a:buSzPts val="1000"/>
              <a:buFont typeface="Arial"/>
              <a:buChar char="•"/>
            </a:pPr>
            <a:r>
              <a:rPr lang="en-US" sz="1800">
                <a:solidFill>
                  <a:schemeClr val="lt1"/>
                </a:solidFill>
                <a:latin typeface="Libre Franklin"/>
                <a:ea typeface="Libre Franklin"/>
                <a:cs typeface="Libre Franklin"/>
                <a:sym typeface="Libre Franklin"/>
              </a:rPr>
              <a:t>Postsecondary National Policy Institute reported 25% of AI/AN Peoples aged 25+ held associate’s degree (or higher) in 2019, compared to 42% of Americans aged 25+.</a:t>
            </a:r>
            <a:endParaRPr sz="1800"/>
          </a:p>
          <a:p>
            <a:pPr marL="797814" lvl="0" indent="-283464" algn="l" rtl="0">
              <a:lnSpc>
                <a:spcPct val="114000"/>
              </a:lnSpc>
              <a:spcBef>
                <a:spcPts val="600"/>
              </a:spcBef>
              <a:spcAft>
                <a:spcPts val="0"/>
              </a:spcAft>
              <a:buSzPts val="2200"/>
              <a:buFont typeface="Arial"/>
              <a:buChar char="•"/>
            </a:pPr>
            <a:r>
              <a:rPr lang="en-US" sz="1800">
                <a:solidFill>
                  <a:schemeClr val="lt1"/>
                </a:solidFill>
              </a:rPr>
              <a:t>Indigenous learners face challenges &amp; barriers, including…</a:t>
            </a:r>
            <a:endParaRPr sz="1800">
              <a:solidFill>
                <a:schemeClr val="lt1"/>
              </a:solidFill>
            </a:endParaRPr>
          </a:p>
          <a:p>
            <a:pPr marL="971550" lvl="1" indent="-292100" algn="l" rtl="0">
              <a:lnSpc>
                <a:spcPct val="114000"/>
              </a:lnSpc>
              <a:spcBef>
                <a:spcPts val="600"/>
              </a:spcBef>
              <a:spcAft>
                <a:spcPts val="0"/>
              </a:spcAft>
              <a:buSzPts val="1000"/>
              <a:buFont typeface="Arial"/>
              <a:buChar char="•"/>
            </a:pPr>
            <a:r>
              <a:rPr lang="en-US" sz="1800">
                <a:solidFill>
                  <a:schemeClr val="lt1"/>
                </a:solidFill>
                <a:latin typeface="Libre Franklin"/>
                <a:ea typeface="Libre Franklin"/>
                <a:cs typeface="Libre Franklin"/>
                <a:sym typeface="Libre Franklin"/>
              </a:rPr>
              <a:t>Lack of access to technology, educational resources, and/or the physical campus</a:t>
            </a:r>
            <a:endParaRPr sz="1800"/>
          </a:p>
          <a:p>
            <a:pPr marL="971550" lvl="1" indent="-292100" algn="l" rtl="0">
              <a:lnSpc>
                <a:spcPct val="114000"/>
              </a:lnSpc>
              <a:spcBef>
                <a:spcPts val="600"/>
              </a:spcBef>
              <a:spcAft>
                <a:spcPts val="0"/>
              </a:spcAft>
              <a:buSzPts val="1000"/>
              <a:buFont typeface="Arial"/>
              <a:buChar char="•"/>
            </a:pPr>
            <a:r>
              <a:rPr lang="en-US" sz="1800">
                <a:solidFill>
                  <a:schemeClr val="lt1"/>
                </a:solidFill>
                <a:latin typeface="Libre Franklin"/>
                <a:ea typeface="Libre Franklin"/>
                <a:cs typeface="Libre Franklin"/>
                <a:sym typeface="Libre Franklin"/>
              </a:rPr>
              <a:t>Lack of culturally-responsive mental health support</a:t>
            </a:r>
            <a:endParaRPr sz="1800"/>
          </a:p>
          <a:p>
            <a:pPr marL="971550" lvl="1" indent="-292100" algn="l" rtl="0">
              <a:lnSpc>
                <a:spcPct val="114000"/>
              </a:lnSpc>
              <a:spcBef>
                <a:spcPts val="600"/>
              </a:spcBef>
              <a:spcAft>
                <a:spcPts val="0"/>
              </a:spcAft>
              <a:buSzPts val="1000"/>
              <a:buFont typeface="Arial"/>
              <a:buChar char="•"/>
            </a:pPr>
            <a:r>
              <a:rPr lang="en-US" sz="1800">
                <a:solidFill>
                  <a:schemeClr val="lt1"/>
                </a:solidFill>
                <a:latin typeface="Libre Franklin"/>
                <a:ea typeface="Libre Franklin"/>
                <a:cs typeface="Libre Franklin"/>
                <a:sym typeface="Libre Franklin"/>
              </a:rPr>
              <a:t>The ever-present white colonial structures from which many disciplines are founded</a:t>
            </a:r>
            <a:endParaRPr sz="1800"/>
          </a:p>
          <a:p>
            <a:pPr marL="971550" lvl="1" indent="-292100" algn="l" rtl="0">
              <a:lnSpc>
                <a:spcPct val="114000"/>
              </a:lnSpc>
              <a:spcBef>
                <a:spcPts val="600"/>
              </a:spcBef>
              <a:spcAft>
                <a:spcPts val="0"/>
              </a:spcAft>
              <a:buSzPts val="1000"/>
              <a:buFont typeface="Arial"/>
              <a:buChar char="•"/>
            </a:pPr>
            <a:r>
              <a:rPr lang="en-US" sz="1800" b="1" i="1" u="sng">
                <a:solidFill>
                  <a:schemeClr val="lt1"/>
                </a:solidFill>
                <a:latin typeface="Libre Franklin"/>
                <a:ea typeface="Libre Franklin"/>
                <a:cs typeface="Libre Franklin"/>
                <a:sym typeface="Libre Franklin"/>
              </a:rPr>
              <a:t>MAJOR</a:t>
            </a:r>
            <a:r>
              <a:rPr lang="en-US" sz="1800">
                <a:solidFill>
                  <a:schemeClr val="lt1"/>
                </a:solidFill>
                <a:latin typeface="Libre Franklin"/>
                <a:ea typeface="Libre Franklin"/>
                <a:cs typeface="Libre Franklin"/>
                <a:sym typeface="Libre Franklin"/>
              </a:rPr>
              <a:t> lack of Indigenous faculty (making up </a:t>
            </a:r>
            <a:r>
              <a:rPr lang="en-US" sz="1800" u="sng">
                <a:solidFill>
                  <a:srgbClr val="BBEBFF"/>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less than 1%</a:t>
            </a:r>
            <a:r>
              <a:rPr lang="en-US" sz="1800">
                <a:solidFill>
                  <a:schemeClr val="lt1"/>
                </a:solidFill>
                <a:latin typeface="Libre Franklin"/>
                <a:ea typeface="Libre Franklin"/>
                <a:cs typeface="Libre Franklin"/>
                <a:sym typeface="Libre Franklin"/>
              </a:rPr>
              <a:t> of all </a:t>
            </a:r>
            <a:r>
              <a:rPr lang="en-US" sz="1800">
                <a:solidFill>
                  <a:schemeClr val="lt1"/>
                </a:solidFill>
              </a:rPr>
              <a:t>US</a:t>
            </a:r>
            <a:r>
              <a:rPr lang="en-US" sz="1800">
                <a:solidFill>
                  <a:schemeClr val="lt1"/>
                </a:solidFill>
                <a:latin typeface="Libre Franklin"/>
                <a:ea typeface="Libre Franklin"/>
                <a:cs typeface="Libre Franklin"/>
                <a:sym typeface="Libre Franklin"/>
              </a:rPr>
              <a:t>-based faculty)</a:t>
            </a:r>
            <a:endParaRPr sz="1800"/>
          </a:p>
          <a:p>
            <a:pPr marL="971550" lvl="1" indent="-292100" algn="l" rtl="0">
              <a:lnSpc>
                <a:spcPct val="114000"/>
              </a:lnSpc>
              <a:spcBef>
                <a:spcPts val="600"/>
              </a:spcBef>
              <a:spcAft>
                <a:spcPts val="0"/>
              </a:spcAft>
              <a:buSzPts val="1000"/>
              <a:buFont typeface="Arial"/>
              <a:buChar char="•"/>
            </a:pPr>
            <a:r>
              <a:rPr lang="en-US" sz="1800">
                <a:solidFill>
                  <a:schemeClr val="lt1"/>
                </a:solidFill>
                <a:latin typeface="Libre Franklin"/>
                <a:ea typeface="Libre Franklin"/>
                <a:cs typeface="Libre Franklin"/>
                <a:sym typeface="Libre Franklin"/>
              </a:rPr>
              <a:t>Discrimination from non-Indigenous faculty</a:t>
            </a:r>
            <a:endParaRPr sz="1800"/>
          </a:p>
          <a:p>
            <a:pPr marL="88900" lvl="0" indent="0" algn="l" rtl="0">
              <a:lnSpc>
                <a:spcPct val="118181"/>
              </a:lnSpc>
              <a:spcBef>
                <a:spcPts val="1600"/>
              </a:spcBef>
              <a:spcAft>
                <a:spcPts val="0"/>
              </a:spcAft>
              <a:buSzPts val="2200"/>
              <a:buNone/>
            </a:pPr>
            <a:endParaRPr sz="1800"/>
          </a:p>
        </p:txBody>
      </p:sp>
      <p:sp>
        <p:nvSpPr>
          <p:cNvPr id="675" name="Google Shape;675;p78"/>
          <p:cNvSpPr txBox="1"/>
          <p:nvPr/>
        </p:nvSpPr>
        <p:spPr>
          <a:xfrm>
            <a:off x="0" y="6294047"/>
            <a:ext cx="19736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Wikimedia Commons</a:t>
            </a:r>
            <a:endParaRPr/>
          </a:p>
          <a:p>
            <a:pPr marL="0" marR="0" lvl="0" indent="0" algn="l" rtl="0">
              <a:lnSpc>
                <a:spcPct val="100000"/>
              </a:lnSpc>
              <a:spcBef>
                <a:spcPts val="0"/>
              </a:spcBef>
              <a:spcAft>
                <a:spcPts val="0"/>
              </a:spcAft>
              <a:buNone/>
            </a:pPr>
            <a:r>
              <a:rPr lang="en-US" sz="1400" b="0" i="1" u="sng" strike="noStrike" cap="none">
                <a:solidFill>
                  <a:schemeClr val="lt1"/>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July 2011</a:t>
            </a:r>
            <a:endParaRPr sz="1400" b="0" i="1" u="none" strike="noStrike" cap="none">
              <a:solidFill>
                <a:schemeClr val="lt1"/>
              </a:solidFill>
              <a:latin typeface="Libre Franklin"/>
              <a:ea typeface="Libre Franklin"/>
              <a:cs typeface="Libre Franklin"/>
              <a:sym typeface="Libre Frankli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79"/>
          <p:cNvSpPr txBox="1">
            <a:spLocks noGrp="1"/>
          </p:cNvSpPr>
          <p:nvPr>
            <p:ph type="title" idx="4294967295"/>
          </p:nvPr>
        </p:nvSpPr>
        <p:spPr>
          <a:xfrm>
            <a:off x="738186" y="0"/>
            <a:ext cx="10715627" cy="2063496"/>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800"/>
              <a:buNone/>
            </a:pPr>
            <a:r>
              <a:rPr lang="en-US" sz="3600">
                <a:solidFill>
                  <a:schemeClr val="lt1"/>
                </a:solidFill>
                <a:latin typeface="Libre Franklin"/>
                <a:ea typeface="Libre Franklin"/>
                <a:cs typeface="Libre Franklin"/>
                <a:sym typeface="Libre Franklin"/>
              </a:rPr>
              <a:t>Higher Education Is a Class Barrier With a Lasting Cost</a:t>
            </a:r>
            <a:endParaRPr/>
          </a:p>
        </p:txBody>
      </p:sp>
      <p:pic>
        <p:nvPicPr>
          <p:cNvPr id="682" name="Google Shape;682;p79"/>
          <p:cNvPicPr preferRelativeResize="0"/>
          <p:nvPr/>
        </p:nvPicPr>
        <p:blipFill rotWithShape="1">
          <a:blip r:embed="rId3">
            <a:alphaModFix/>
          </a:blip>
          <a:srcRect/>
          <a:stretch/>
        </p:blipFill>
        <p:spPr>
          <a:xfrm>
            <a:off x="3611879" y="1731264"/>
            <a:ext cx="4968240" cy="496824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0"/>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sp>
        <p:nvSpPr>
          <p:cNvPr id="689" name="Google Shape;689;p80"/>
          <p:cNvSpPr txBox="1">
            <a:spLocks noGrp="1"/>
          </p:cNvSpPr>
          <p:nvPr>
            <p:ph type="title"/>
          </p:nvPr>
        </p:nvSpPr>
        <p:spPr>
          <a:xfrm>
            <a:off x="725837" y="894402"/>
            <a:ext cx="5117441"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t>Doing the Math…</a:t>
            </a:r>
            <a:endParaRPr/>
          </a:p>
        </p:txBody>
      </p:sp>
      <p:sp>
        <p:nvSpPr>
          <p:cNvPr id="690" name="Google Shape;690;p80"/>
          <p:cNvSpPr txBox="1">
            <a:spLocks noGrp="1"/>
          </p:cNvSpPr>
          <p:nvPr>
            <p:ph type="body" idx="1"/>
          </p:nvPr>
        </p:nvSpPr>
        <p:spPr>
          <a:xfrm>
            <a:off x="725488" y="1637749"/>
            <a:ext cx="5118100" cy="3978826"/>
          </a:xfrm>
          <a:prstGeom prst="rect">
            <a:avLst/>
          </a:prstGeom>
          <a:noFill/>
          <a:ln>
            <a:noFill/>
          </a:ln>
        </p:spPr>
        <p:txBody>
          <a:bodyPr spcFirstLastPara="1" wrap="square" lIns="91425" tIns="45700" rIns="91425" bIns="45700" anchor="t" anchorCtr="0">
            <a:noAutofit/>
          </a:bodyPr>
          <a:lstStyle/>
          <a:p>
            <a:pPr marL="457200" lvl="0" indent="-368300" algn="l" rtl="0">
              <a:lnSpc>
                <a:spcPct val="118181"/>
              </a:lnSpc>
              <a:spcBef>
                <a:spcPts val="1000"/>
              </a:spcBef>
              <a:spcAft>
                <a:spcPts val="0"/>
              </a:spcAft>
              <a:buSzPts val="2200"/>
              <a:buChar char="▪"/>
            </a:pPr>
            <a:r>
              <a:rPr lang="en-US"/>
              <a:t>If only 25% of AI/AN Peoples hold degrees, then </a:t>
            </a:r>
            <a:r>
              <a:rPr lang="en-US" u="sng"/>
              <a:t>75%</a:t>
            </a:r>
            <a:r>
              <a:rPr lang="en-US"/>
              <a:t>:</a:t>
            </a:r>
            <a:endParaRPr/>
          </a:p>
          <a:p>
            <a:pPr marL="914400" lvl="1" indent="-292100" algn="l" rtl="0">
              <a:lnSpc>
                <a:spcPct val="100000"/>
              </a:lnSpc>
              <a:spcBef>
                <a:spcPts val="1000"/>
              </a:spcBef>
              <a:spcAft>
                <a:spcPts val="0"/>
              </a:spcAft>
              <a:buSzPts val="1000"/>
              <a:buChar char="◻"/>
            </a:pPr>
            <a:r>
              <a:rPr lang="en-US"/>
              <a:t>Earned less than $43,000 annually</a:t>
            </a:r>
            <a:endParaRPr/>
          </a:p>
          <a:p>
            <a:pPr marL="914400" lvl="1" indent="-292100" algn="l" rtl="0">
              <a:lnSpc>
                <a:spcPct val="100000"/>
              </a:lnSpc>
              <a:spcBef>
                <a:spcPts val="1000"/>
              </a:spcBef>
              <a:spcAft>
                <a:spcPts val="0"/>
              </a:spcAft>
              <a:buSzPts val="1000"/>
              <a:buChar char="◻"/>
            </a:pPr>
            <a:r>
              <a:rPr lang="en-US"/>
              <a:t>Faced unemployment at +3.3%</a:t>
            </a:r>
            <a:endParaRPr/>
          </a:p>
          <a:p>
            <a:pPr marL="457200" lvl="0" indent="-368300" algn="l" rtl="0">
              <a:lnSpc>
                <a:spcPct val="118181"/>
              </a:lnSpc>
              <a:spcBef>
                <a:spcPts val="1000"/>
              </a:spcBef>
              <a:spcAft>
                <a:spcPts val="0"/>
              </a:spcAft>
              <a:buSzPts val="2200"/>
              <a:buChar char="▪"/>
            </a:pPr>
            <a:r>
              <a:rPr lang="en-US"/>
              <a:t>In addition…</a:t>
            </a:r>
            <a:endParaRPr/>
          </a:p>
          <a:p>
            <a:pPr marL="914400" lvl="1" indent="-292100" algn="l" rtl="0">
              <a:lnSpc>
                <a:spcPct val="100000"/>
              </a:lnSpc>
              <a:spcBef>
                <a:spcPts val="1000"/>
              </a:spcBef>
              <a:spcAft>
                <a:spcPts val="0"/>
              </a:spcAft>
              <a:buSzPts val="1000"/>
              <a:buChar char="◻"/>
            </a:pPr>
            <a:r>
              <a:rPr lang="en-US"/>
              <a:t>31-33% of Native American workers reported experiencing discrimination through pay, consideration for promotion, or just applying for a job (Findling, Casey, et. al. 2019).</a:t>
            </a:r>
            <a:endParaRPr/>
          </a:p>
        </p:txBody>
      </p:sp>
      <p:sp>
        <p:nvSpPr>
          <p:cNvPr id="691" name="Google Shape;691;p80"/>
          <p:cNvSpPr txBox="1">
            <a:spLocks noGrp="1"/>
          </p:cNvSpPr>
          <p:nvPr>
            <p:ph type="body" idx="2"/>
          </p:nvPr>
        </p:nvSpPr>
        <p:spPr>
          <a:xfrm>
            <a:off x="6587490" y="894402"/>
            <a:ext cx="5118100" cy="5144448"/>
          </a:xfrm>
          <a:prstGeom prst="rect">
            <a:avLst/>
          </a:prstGeom>
          <a:noFill/>
          <a:ln>
            <a:noFill/>
          </a:ln>
        </p:spPr>
        <p:txBody>
          <a:bodyPr spcFirstLastPara="1" wrap="square" lIns="91425" tIns="45700" rIns="91425" bIns="45700" anchor="t" anchorCtr="0">
            <a:noAutofit/>
          </a:bodyPr>
          <a:lstStyle/>
          <a:p>
            <a:pPr marL="88900" lvl="0" indent="0" algn="l" rtl="0">
              <a:lnSpc>
                <a:spcPct val="118181"/>
              </a:lnSpc>
              <a:spcBef>
                <a:spcPts val="1000"/>
              </a:spcBef>
              <a:spcAft>
                <a:spcPts val="0"/>
              </a:spcAft>
              <a:buSzPts val="2200"/>
              <a:buNone/>
            </a:pPr>
            <a:r>
              <a:rPr lang="en-US" sz="2400"/>
              <a:t>On some reservations...</a:t>
            </a:r>
            <a:endParaRPr/>
          </a:p>
          <a:p>
            <a:pPr marL="457200" lvl="0" indent="-368300" algn="l" rtl="0">
              <a:lnSpc>
                <a:spcPct val="118181"/>
              </a:lnSpc>
              <a:spcBef>
                <a:spcPts val="1000"/>
              </a:spcBef>
              <a:spcAft>
                <a:spcPts val="0"/>
              </a:spcAft>
              <a:buSzPts val="2200"/>
              <a:buChar char="▪"/>
            </a:pPr>
            <a:r>
              <a:rPr lang="en-US"/>
              <a:t>Workers face unemployment rates as high as 85%.</a:t>
            </a:r>
            <a:endParaRPr/>
          </a:p>
          <a:p>
            <a:pPr marL="457200" lvl="0" indent="-368300" algn="l" rtl="0">
              <a:lnSpc>
                <a:spcPct val="118181"/>
              </a:lnSpc>
              <a:spcBef>
                <a:spcPts val="1000"/>
              </a:spcBef>
              <a:spcAft>
                <a:spcPts val="0"/>
              </a:spcAft>
              <a:buSzPts val="2200"/>
              <a:buChar char="▪"/>
            </a:pPr>
            <a:r>
              <a:rPr lang="en-US"/>
              <a:t>While tribal &amp; federal government entities are the largest employers:</a:t>
            </a:r>
            <a:endParaRPr/>
          </a:p>
          <a:p>
            <a:pPr marL="914400" lvl="1" indent="-292100" algn="l" rtl="0">
              <a:lnSpc>
                <a:spcPct val="100000"/>
              </a:lnSpc>
              <a:spcBef>
                <a:spcPts val="1000"/>
              </a:spcBef>
              <a:spcAft>
                <a:spcPts val="0"/>
              </a:spcAft>
              <a:buSzPts val="1000"/>
              <a:buChar char="◻"/>
            </a:pPr>
            <a:r>
              <a:rPr lang="en-US"/>
              <a:t>The scarcity of economic opportunity leave 4-8/10 adults without jobs.</a:t>
            </a:r>
            <a:endParaRPr/>
          </a:p>
          <a:p>
            <a:pPr marL="914400" lvl="1" indent="-292100" algn="l" rtl="0">
              <a:lnSpc>
                <a:spcPct val="100000"/>
              </a:lnSpc>
              <a:spcBef>
                <a:spcPts val="1000"/>
              </a:spcBef>
              <a:spcAft>
                <a:spcPts val="0"/>
              </a:spcAft>
              <a:buSzPts val="1000"/>
              <a:buChar char="◻"/>
            </a:pPr>
            <a:r>
              <a:rPr lang="en-US"/>
              <a:t>~28.2% of AI/AN Peoples live below the poverty line.</a:t>
            </a:r>
            <a:endParaRPr/>
          </a:p>
          <a:p>
            <a:pPr marL="914400" lvl="1" indent="-292100" algn="l" rtl="0">
              <a:lnSpc>
                <a:spcPct val="100000"/>
              </a:lnSpc>
              <a:spcBef>
                <a:spcPts val="1000"/>
              </a:spcBef>
              <a:spcAft>
                <a:spcPts val="0"/>
              </a:spcAft>
              <a:buSzPts val="1000"/>
              <a:buChar char="◻"/>
            </a:pPr>
            <a:r>
              <a:rPr lang="en-US"/>
              <a:t>Many heads of household are forced to leave their homelands to find work.</a:t>
            </a:r>
            <a:endParaRPr/>
          </a:p>
          <a:p>
            <a:pPr marL="914400" lvl="1" indent="-228600" algn="l" rtl="0">
              <a:lnSpc>
                <a:spcPct val="100000"/>
              </a:lnSpc>
              <a:spcBef>
                <a:spcPts val="1000"/>
              </a:spcBef>
              <a:spcAft>
                <a:spcPts val="0"/>
              </a:spcAft>
              <a:buSzPts val="1000"/>
              <a:buNone/>
            </a:pPr>
            <a:endParaRPr/>
          </a:p>
        </p:txBody>
      </p:sp>
      <p:sp>
        <p:nvSpPr>
          <p:cNvPr id="692" name="Google Shape;692;p80"/>
          <p:cNvSpPr txBox="1"/>
          <p:nvPr/>
        </p:nvSpPr>
        <p:spPr>
          <a:xfrm>
            <a:off x="6096000" y="6159725"/>
            <a:ext cx="136608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Paul Shultz</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Dec. 29, 2004</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1"/>
          <p:cNvSpPr txBox="1">
            <a:spLocks noGrp="1"/>
          </p:cNvSpPr>
          <p:nvPr>
            <p:ph type="title" idx="4294967295"/>
          </p:nvPr>
        </p:nvSpPr>
        <p:spPr>
          <a:xfrm>
            <a:off x="738186" y="3057326"/>
            <a:ext cx="10715627" cy="74334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800"/>
              <a:buNone/>
            </a:pPr>
            <a:r>
              <a:rPr lang="en-US" sz="4400">
                <a:solidFill>
                  <a:schemeClr val="lt1"/>
                </a:solidFill>
                <a:latin typeface="Libre Franklin"/>
                <a:ea typeface="Libre Franklin"/>
                <a:cs typeface="Libre Franklin"/>
                <a:sym typeface="Libre Franklin"/>
              </a:rPr>
              <a:t>Where do you stand?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005288"/>
              </a:buClr>
              <a:buSzPts val="2800"/>
              <a:buFont typeface="Libre Franklin"/>
              <a:buNone/>
            </a:pPr>
            <a:r>
              <a:rPr lang="en-US"/>
              <a:t>Combating the Consumer Mentality</a:t>
            </a:r>
            <a:endParaRPr/>
          </a:p>
        </p:txBody>
      </p:sp>
      <p:sp>
        <p:nvSpPr>
          <p:cNvPr id="288" name="Google Shape;288;p41"/>
          <p:cNvSpPr txBox="1">
            <a:spLocks noGrp="1"/>
          </p:cNvSpPr>
          <p:nvPr>
            <p:ph type="body" idx="2"/>
          </p:nvPr>
        </p:nvSpPr>
        <p:spPr>
          <a:xfrm>
            <a:off x="711199" y="1579099"/>
            <a:ext cx="10715627" cy="743347"/>
          </a:xfrm>
          <a:prstGeom prst="rect">
            <a:avLst/>
          </a:prstGeom>
          <a:noFill/>
          <a:ln>
            <a:noFill/>
          </a:ln>
        </p:spPr>
        <p:txBody>
          <a:bodyPr spcFirstLastPara="1" wrap="square" lIns="91425" tIns="45700" rIns="91425" bIns="45700" anchor="b" anchorCtr="0">
            <a:noAutofit/>
          </a:bodyPr>
          <a:lstStyle/>
          <a:p>
            <a:pPr marL="0" lvl="0" indent="0" algn="l" rtl="0">
              <a:lnSpc>
                <a:spcPct val="114000"/>
              </a:lnSpc>
              <a:spcBef>
                <a:spcPts val="0"/>
              </a:spcBef>
              <a:spcAft>
                <a:spcPts val="0"/>
              </a:spcAft>
              <a:buSzPts val="2000"/>
              <a:buNone/>
            </a:pPr>
            <a:r>
              <a:rPr lang="en-US"/>
              <a:t>We must all acknowledge the prevalence of consumerism in media portrayals of marginalized peoples.</a:t>
            </a:r>
            <a:endParaRPr/>
          </a:p>
        </p:txBody>
      </p:sp>
      <p:sp>
        <p:nvSpPr>
          <p:cNvPr id="290" name="Google Shape;290;p41"/>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291" name="Google Shape;291;p41"/>
          <p:cNvSpPr txBox="1">
            <a:spLocks noGrp="1"/>
          </p:cNvSpPr>
          <p:nvPr>
            <p:ph type="body" idx="1"/>
          </p:nvPr>
        </p:nvSpPr>
        <p:spPr>
          <a:xfrm>
            <a:off x="738194" y="2322445"/>
            <a:ext cx="5129793" cy="3572169"/>
          </a:xfrm>
          <a:prstGeom prst="rect">
            <a:avLst/>
          </a:prstGeom>
          <a:noFill/>
          <a:ln>
            <a:noFill/>
          </a:ln>
        </p:spPr>
        <p:txBody>
          <a:bodyPr spcFirstLastPara="1" wrap="square" lIns="91425" tIns="45700" rIns="91425" bIns="45700" anchor="t" anchorCtr="0">
            <a:noAutofit/>
          </a:bodyPr>
          <a:lstStyle/>
          <a:p>
            <a:pPr marL="342900" lvl="0" indent="-342900" algn="l" rtl="0">
              <a:lnSpc>
                <a:spcPct val="114000"/>
              </a:lnSpc>
              <a:spcBef>
                <a:spcPts val="0"/>
              </a:spcBef>
              <a:spcAft>
                <a:spcPts val="0"/>
              </a:spcAft>
              <a:buSzPts val="2000"/>
              <a:buChar char="▪"/>
            </a:pPr>
            <a:r>
              <a:rPr lang="en-US"/>
              <a:t>During this module:</a:t>
            </a:r>
            <a:endParaRPr/>
          </a:p>
          <a:p>
            <a:pPr marL="800100" lvl="1" indent="-342900" algn="l" rtl="0">
              <a:lnSpc>
                <a:spcPct val="114000"/>
              </a:lnSpc>
              <a:spcBef>
                <a:spcPts val="0"/>
              </a:spcBef>
              <a:spcAft>
                <a:spcPts val="0"/>
              </a:spcAft>
              <a:buSzPts val="2000"/>
              <a:buChar char="▪"/>
            </a:pPr>
            <a:r>
              <a:rPr lang="en-US"/>
              <a:t>Take breaks to decompress and reflect.</a:t>
            </a:r>
            <a:endParaRPr/>
          </a:p>
          <a:p>
            <a:pPr marL="800100" lvl="1" indent="-342900" algn="l" rtl="0">
              <a:lnSpc>
                <a:spcPct val="114000"/>
              </a:lnSpc>
              <a:spcBef>
                <a:spcPts val="0"/>
              </a:spcBef>
              <a:spcAft>
                <a:spcPts val="0"/>
              </a:spcAft>
              <a:buSzPts val="2000"/>
              <a:buChar char="▪"/>
            </a:pPr>
            <a:r>
              <a:rPr lang="en-US"/>
              <a:t>Survey your motivations.</a:t>
            </a:r>
            <a:endParaRPr/>
          </a:p>
          <a:p>
            <a:pPr marL="800100" lvl="1" indent="-342900" algn="l" rtl="0">
              <a:lnSpc>
                <a:spcPct val="114000"/>
              </a:lnSpc>
              <a:spcBef>
                <a:spcPts val="0"/>
              </a:spcBef>
              <a:spcAft>
                <a:spcPts val="0"/>
              </a:spcAft>
              <a:buSzPts val="2000"/>
              <a:buChar char="▪"/>
            </a:pPr>
            <a:r>
              <a:rPr lang="en-US"/>
              <a:t>Think critically of the modern manifestations of historical colonization efforts.</a:t>
            </a:r>
            <a:endParaRPr/>
          </a:p>
          <a:p>
            <a:pPr marL="800100" lvl="1" indent="-342900" algn="l" rtl="0">
              <a:lnSpc>
                <a:spcPct val="114000"/>
              </a:lnSpc>
              <a:spcBef>
                <a:spcPts val="0"/>
              </a:spcBef>
              <a:spcAft>
                <a:spcPts val="0"/>
              </a:spcAft>
              <a:buSzPts val="2000"/>
              <a:buChar char="▪"/>
            </a:pPr>
            <a:r>
              <a:rPr lang="en-US"/>
              <a:t>Assess your privileges, and how they can be used to uplift Indigenous efforts.</a:t>
            </a:r>
            <a:endParaRPr/>
          </a:p>
          <a:p>
            <a:pPr marL="0" lvl="0" indent="0" algn="l" rtl="0">
              <a:lnSpc>
                <a:spcPct val="120000"/>
              </a:lnSpc>
              <a:spcBef>
                <a:spcPts val="1000"/>
              </a:spcBef>
              <a:spcAft>
                <a:spcPts val="0"/>
              </a:spcAft>
              <a:buSzPts val="2000"/>
              <a:buNone/>
            </a:pPr>
            <a:endParaRPr/>
          </a:p>
        </p:txBody>
      </p:sp>
      <p:sp>
        <p:nvSpPr>
          <p:cNvPr id="292" name="Google Shape;292;p41"/>
          <p:cNvSpPr txBox="1"/>
          <p:nvPr/>
        </p:nvSpPr>
        <p:spPr>
          <a:xfrm>
            <a:off x="6322005" y="2322446"/>
            <a:ext cx="5131808" cy="324968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20000"/>
              </a:lnSpc>
              <a:spcBef>
                <a:spcPts val="0"/>
              </a:spcBef>
              <a:spcAft>
                <a:spcPts val="0"/>
              </a:spcAft>
              <a:buClr>
                <a:srgbClr val="8A8B8F"/>
              </a:buClr>
              <a:buSzPts val="2000"/>
              <a:buFont typeface="Noto Sans Symbols"/>
              <a:buChar char="▪"/>
            </a:pPr>
            <a:r>
              <a:rPr lang="en-US" sz="2200" b="0" i="0" u="none" strike="noStrike" cap="none">
                <a:solidFill>
                  <a:schemeClr val="dk1"/>
                </a:solidFill>
                <a:latin typeface="Libre Franklin"/>
                <a:ea typeface="Libre Franklin"/>
                <a:cs typeface="Libre Franklin"/>
                <a:sym typeface="Libre Franklin"/>
              </a:rPr>
              <a:t>If you are Indigenous:</a:t>
            </a:r>
            <a:endParaRPr sz="1400" b="0" i="0" u="none" strike="noStrike" cap="none">
              <a:solidFill>
                <a:srgbClr val="000000"/>
              </a:solidFill>
              <a:latin typeface="Arial"/>
              <a:ea typeface="Arial"/>
              <a:cs typeface="Arial"/>
              <a:sym typeface="Arial"/>
            </a:endParaRPr>
          </a:p>
          <a:p>
            <a:pPr marL="800100" marR="0" lvl="1" indent="-342900" algn="l" rtl="0">
              <a:lnSpc>
                <a:spcPct val="120000"/>
              </a:lnSpc>
              <a:spcBef>
                <a:spcPts val="0"/>
              </a:spcBef>
              <a:spcAft>
                <a:spcPts val="0"/>
              </a:spcAft>
              <a:buClr>
                <a:srgbClr val="8A8B8F"/>
              </a:buClr>
              <a:buSzPts val="2000"/>
              <a:buFont typeface="Noto Sans Symbols"/>
              <a:buChar char="◻"/>
            </a:pPr>
            <a:r>
              <a:rPr lang="en-US" sz="2000" b="0" i="0" u="none" strike="noStrike" cap="none">
                <a:solidFill>
                  <a:schemeClr val="dk1"/>
                </a:solidFill>
                <a:latin typeface="Libre Franklin"/>
                <a:ea typeface="Libre Franklin"/>
                <a:cs typeface="Libre Franklin"/>
                <a:sym typeface="Libre Franklin"/>
              </a:rPr>
              <a:t>Be intentional about caring for your mind, body, and spirit.</a:t>
            </a:r>
            <a:endParaRPr sz="1400" b="0" i="0" u="none" strike="noStrike" cap="none">
              <a:solidFill>
                <a:srgbClr val="000000"/>
              </a:solidFill>
              <a:latin typeface="Arial"/>
              <a:ea typeface="Arial"/>
              <a:cs typeface="Arial"/>
              <a:sym typeface="Arial"/>
            </a:endParaRPr>
          </a:p>
          <a:p>
            <a:pPr marL="457200" marR="0" lvl="1" indent="0" algn="l" rtl="0">
              <a:lnSpc>
                <a:spcPct val="120000"/>
              </a:lnSpc>
              <a:spcBef>
                <a:spcPts val="0"/>
              </a:spcBef>
              <a:spcAft>
                <a:spcPts val="0"/>
              </a:spcAft>
              <a:buClr>
                <a:srgbClr val="8A8B8F"/>
              </a:buClr>
              <a:buSzPts val="2000"/>
              <a:buFont typeface="Noto Sans Symbols"/>
              <a:buNone/>
            </a:pPr>
            <a:endParaRPr sz="1800" b="0" i="0" u="none" strike="noStrike" cap="none">
              <a:solidFill>
                <a:schemeClr val="dk1"/>
              </a:solidFill>
              <a:latin typeface="Libre Franklin"/>
              <a:ea typeface="Libre Franklin"/>
              <a:cs typeface="Libre Franklin"/>
              <a:sym typeface="Libre Franklin"/>
            </a:endParaRPr>
          </a:p>
          <a:p>
            <a:pPr marL="800100" marR="0" lvl="1" indent="-342900" algn="l" rtl="0">
              <a:lnSpc>
                <a:spcPct val="120000"/>
              </a:lnSpc>
              <a:spcBef>
                <a:spcPts val="0"/>
              </a:spcBef>
              <a:spcAft>
                <a:spcPts val="0"/>
              </a:spcAft>
              <a:buClr>
                <a:srgbClr val="8A8B8F"/>
              </a:buClr>
              <a:buSzPts val="2000"/>
              <a:buFont typeface="Noto Sans Symbols"/>
              <a:buChar char="◻"/>
            </a:pPr>
            <a:r>
              <a:rPr lang="en-US" sz="2000" b="0" i="0" u="none" strike="noStrike" cap="none">
                <a:solidFill>
                  <a:schemeClr val="dk1"/>
                </a:solidFill>
                <a:latin typeface="Libre Franklin"/>
                <a:ea typeface="Libre Franklin"/>
                <a:cs typeface="Libre Franklin"/>
                <a:sym typeface="Libre Franklin"/>
              </a:rPr>
              <a:t>You do not have to do this alone! Reach out to your mentors, your family, and other loved-ones for support.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8"/>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5288"/>
              </a:buClr>
              <a:buSzPts val="2800"/>
              <a:buFont typeface="Libre Franklin"/>
              <a:buNone/>
            </a:pPr>
            <a:r>
              <a:rPr lang="en-US"/>
              <a:t>“Human Trauma and Climate Trauma As One”</a:t>
            </a:r>
            <a:endParaRPr/>
          </a:p>
        </p:txBody>
      </p:sp>
      <p:sp>
        <p:nvSpPr>
          <p:cNvPr id="706" name="Google Shape;706;p8"/>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50</a:t>
            </a:fld>
            <a:endParaRPr/>
          </a:p>
        </p:txBody>
      </p:sp>
      <p:pic>
        <p:nvPicPr>
          <p:cNvPr id="707" name="Google Shape;707;p8" descr="Human Trauma and Climate Trauma As One | Sheila Watt-Cloutier | TEDxYYC"/>
          <p:cNvPicPr preferRelativeResize="0"/>
          <p:nvPr/>
        </p:nvPicPr>
        <p:blipFill rotWithShape="1">
          <a:blip r:embed="rId3">
            <a:alphaModFix/>
          </a:blip>
          <a:srcRect/>
          <a:stretch/>
        </p:blipFill>
        <p:spPr>
          <a:xfrm>
            <a:off x="2840311" y="1589536"/>
            <a:ext cx="6511378" cy="36789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4"/>
                                        </p:tgtEl>
                                        <p:attrNameLst>
                                          <p:attrName>style.visibility</p:attrName>
                                        </p:attrNameLst>
                                      </p:cBhvr>
                                      <p:to>
                                        <p:strVal val="visible"/>
                                      </p:to>
                                    </p:set>
                                    <p:animEffect transition="in" filter="fade">
                                      <p:cBhvr>
                                        <p:cTn id="7" dur="1"/>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7"/>
          <p:cNvSpPr txBox="1">
            <a:spLocks noGrp="1"/>
          </p:cNvSpPr>
          <p:nvPr>
            <p:ph type="title"/>
          </p:nvPr>
        </p:nvSpPr>
        <p:spPr>
          <a:xfrm>
            <a:off x="609599" y="2450760"/>
            <a:ext cx="5117441" cy="195647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5288"/>
              </a:buClr>
              <a:buSzPts val="2800"/>
              <a:buFont typeface="Libre Franklin"/>
              <a:buNone/>
            </a:pPr>
            <a:r>
              <a:rPr lang="en-US" sz="3700">
                <a:latin typeface="Libre Franklin"/>
                <a:ea typeface="Libre Franklin"/>
                <a:cs typeface="Libre Franklin"/>
                <a:sym typeface="Libre Franklin"/>
              </a:rPr>
              <a:t>What does “intersectionality” mean in the context of colonial systems?</a:t>
            </a:r>
            <a:endParaRPr sz="3700">
              <a:latin typeface="Libre Franklin"/>
              <a:ea typeface="Libre Franklin"/>
              <a:cs typeface="Libre Franklin"/>
              <a:sym typeface="Libre Franklin"/>
            </a:endParaRPr>
          </a:p>
        </p:txBody>
      </p:sp>
      <p:sp>
        <p:nvSpPr>
          <p:cNvPr id="299" name="Google Shape;299;p7"/>
          <p:cNvSpPr txBox="1">
            <a:spLocks noGrp="1"/>
          </p:cNvSpPr>
          <p:nvPr>
            <p:ph type="body" idx="4294967295"/>
          </p:nvPr>
        </p:nvSpPr>
        <p:spPr>
          <a:xfrm>
            <a:off x="6722076" y="1546910"/>
            <a:ext cx="4860325" cy="3764177"/>
          </a:xfrm>
          <a:prstGeom prst="rect">
            <a:avLst/>
          </a:prstGeom>
          <a:noFill/>
          <a:ln>
            <a:noFill/>
          </a:ln>
        </p:spPr>
        <p:txBody>
          <a:bodyPr spcFirstLastPara="1" wrap="square" lIns="91425" tIns="45700" rIns="91425" bIns="45700" anchor="t" anchorCtr="0">
            <a:noAutofit/>
          </a:bodyPr>
          <a:lstStyle/>
          <a:p>
            <a:pPr marL="0" lvl="0" indent="0" algn="ctr" rtl="0">
              <a:lnSpc>
                <a:spcPct val="118181"/>
              </a:lnSpc>
              <a:spcBef>
                <a:spcPts val="0"/>
              </a:spcBef>
              <a:spcAft>
                <a:spcPts val="0"/>
              </a:spcAft>
              <a:buSzPts val="2200"/>
              <a:buNone/>
            </a:pPr>
            <a:r>
              <a:rPr lang="en-US" sz="2400">
                <a:solidFill>
                  <a:schemeClr val="lt1"/>
                </a:solidFill>
                <a:latin typeface="Libre Franklin"/>
                <a:ea typeface="Libre Franklin"/>
                <a:cs typeface="Libre Franklin"/>
                <a:sym typeface="Libre Franklin"/>
              </a:rPr>
              <a:t>Intersectionality is used in this module to describe the ways in which the societal structures implemented by settler colonists interact in order to bolster American/colonial dominance and to extinguish and/or marginalize Indigenous communities.</a:t>
            </a:r>
            <a:endParaRPr sz="2400">
              <a:solidFill>
                <a:schemeClr val="lt1"/>
              </a:solidFill>
              <a:latin typeface="Libre Franklin"/>
              <a:ea typeface="Libre Franklin"/>
              <a:cs typeface="Libre Franklin"/>
              <a:sym typeface="Libre Franklin"/>
            </a:endParaRPr>
          </a:p>
        </p:txBody>
      </p:sp>
      <p:sp>
        <p:nvSpPr>
          <p:cNvPr id="301" name="Google Shape;301;p7"/>
          <p:cNvSpPr txBox="1">
            <a:spLocks noGrp="1"/>
          </p:cNvSpPr>
          <p:nvPr>
            <p:ph type="sldNum" idx="12"/>
          </p:nvPr>
        </p:nvSpPr>
        <p:spPr>
          <a:xfrm>
            <a:off x="11030903" y="629952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302" name="Google Shape;302;p7"/>
          <p:cNvSpPr txBox="1"/>
          <p:nvPr/>
        </p:nvSpPr>
        <p:spPr>
          <a:xfrm>
            <a:off x="6096000" y="6141426"/>
            <a:ext cx="178446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l"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Paulette Blanchard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2"/>
          <p:cNvSpPr txBox="1">
            <a:spLocks noGrp="1"/>
          </p:cNvSpPr>
          <p:nvPr>
            <p:ph type="title" idx="4294967295"/>
          </p:nvPr>
        </p:nvSpPr>
        <p:spPr>
          <a:xfrm>
            <a:off x="741626" y="195941"/>
            <a:ext cx="10708748" cy="172263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800"/>
              <a:buNone/>
            </a:pPr>
            <a:r>
              <a:rPr lang="en-US" sz="3200">
                <a:solidFill>
                  <a:schemeClr val="lt2"/>
                </a:solidFill>
                <a:latin typeface="Libre Franklin"/>
                <a:ea typeface="Libre Franklin"/>
                <a:cs typeface="Libre Franklin"/>
                <a:sym typeface="Libre Franklin"/>
              </a:rPr>
              <a:t>This Intersectionality Amounts to Systemic Racism &amp; Heterosexism Against Indigenous Peoples</a:t>
            </a:r>
            <a:endParaRPr/>
          </a:p>
        </p:txBody>
      </p:sp>
      <p:sp>
        <p:nvSpPr>
          <p:cNvPr id="309" name="Google Shape;309;p42"/>
          <p:cNvSpPr txBox="1">
            <a:spLocks noGrp="1"/>
          </p:cNvSpPr>
          <p:nvPr>
            <p:ph type="body" idx="4294967295"/>
          </p:nvPr>
        </p:nvSpPr>
        <p:spPr>
          <a:xfrm>
            <a:off x="741625" y="5556277"/>
            <a:ext cx="10708748" cy="1018694"/>
          </a:xfrm>
          <a:prstGeom prst="rect">
            <a:avLst/>
          </a:prstGeom>
          <a:noFill/>
          <a:ln>
            <a:noFill/>
          </a:ln>
        </p:spPr>
        <p:txBody>
          <a:bodyPr spcFirstLastPara="1" wrap="square" lIns="91425" tIns="45700" rIns="91425" bIns="45700" anchor="t" anchorCtr="0">
            <a:noAutofit/>
          </a:bodyPr>
          <a:lstStyle/>
          <a:p>
            <a:pPr marL="88900" lvl="0" indent="0" algn="ctr" rtl="0">
              <a:lnSpc>
                <a:spcPct val="125000"/>
              </a:lnSpc>
              <a:spcBef>
                <a:spcPts val="0"/>
              </a:spcBef>
              <a:spcAft>
                <a:spcPts val="0"/>
              </a:spcAft>
              <a:buSzPts val="2200"/>
              <a:buNone/>
            </a:pPr>
            <a:r>
              <a:rPr lang="en-US">
                <a:solidFill>
                  <a:schemeClr val="lt2"/>
                </a:solidFill>
                <a:latin typeface="Libre Franklin"/>
                <a:ea typeface="Libre Franklin"/>
                <a:cs typeface="Libre Franklin"/>
                <a:sym typeface="Libre Franklin"/>
              </a:rPr>
              <a:t>As we begin to discuss the historic and on-going genocide of Indigenous Peoples in the </a:t>
            </a:r>
            <a:r>
              <a:rPr lang="en-US">
                <a:solidFill>
                  <a:schemeClr val="lt2"/>
                </a:solidFill>
              </a:rPr>
              <a:t>US</a:t>
            </a:r>
            <a:r>
              <a:rPr lang="en-US">
                <a:solidFill>
                  <a:schemeClr val="lt2"/>
                </a:solidFill>
                <a:latin typeface="Libre Franklin"/>
                <a:ea typeface="Libre Franklin"/>
                <a:cs typeface="Libre Franklin"/>
                <a:sym typeface="Libre Franklin"/>
              </a:rPr>
              <a:t>, we must start on the same level of understanding regarding these systems.</a:t>
            </a:r>
            <a:endParaRPr/>
          </a:p>
        </p:txBody>
      </p:sp>
      <p:pic>
        <p:nvPicPr>
          <p:cNvPr id="310" name="Google Shape;310;p42"/>
          <p:cNvPicPr preferRelativeResize="0"/>
          <p:nvPr/>
        </p:nvPicPr>
        <p:blipFill rotWithShape="1">
          <a:blip r:embed="rId3">
            <a:alphaModFix/>
          </a:blip>
          <a:srcRect/>
          <a:stretch/>
        </p:blipFill>
        <p:spPr>
          <a:xfrm>
            <a:off x="2857498" y="2100063"/>
            <a:ext cx="6477001" cy="3238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3"/>
          <p:cNvSpPr txBox="1">
            <a:spLocks noGrp="1"/>
          </p:cNvSpPr>
          <p:nvPr>
            <p:ph type="title" idx="4294967295"/>
          </p:nvPr>
        </p:nvSpPr>
        <p:spPr>
          <a:xfrm>
            <a:off x="738186" y="1055484"/>
            <a:ext cx="10715627" cy="7433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Libre Franklin"/>
              <a:buNone/>
            </a:pPr>
            <a:r>
              <a:rPr lang="en-US" sz="3600">
                <a:solidFill>
                  <a:schemeClr val="lt2"/>
                </a:solidFill>
                <a:latin typeface="Libre Franklin"/>
                <a:ea typeface="Libre Franklin"/>
                <a:cs typeface="Libre Franklin"/>
                <a:sym typeface="Libre Franklin"/>
              </a:rPr>
              <a:t>Reviewing “Colonization”</a:t>
            </a:r>
            <a:endParaRPr sz="3600">
              <a:solidFill>
                <a:schemeClr val="lt2"/>
              </a:solidFill>
              <a:latin typeface="Libre Franklin"/>
              <a:ea typeface="Libre Franklin"/>
              <a:cs typeface="Libre Franklin"/>
              <a:sym typeface="Libre Franklin"/>
            </a:endParaRPr>
          </a:p>
        </p:txBody>
      </p:sp>
      <p:sp>
        <p:nvSpPr>
          <p:cNvPr id="317" name="Google Shape;317;p43"/>
          <p:cNvSpPr txBox="1">
            <a:spLocks noGrp="1"/>
          </p:cNvSpPr>
          <p:nvPr>
            <p:ph type="body" idx="4294967295"/>
          </p:nvPr>
        </p:nvSpPr>
        <p:spPr>
          <a:xfrm>
            <a:off x="480670" y="2838487"/>
            <a:ext cx="11230657" cy="3241183"/>
          </a:xfrm>
          <a:prstGeom prst="rect">
            <a:avLst/>
          </a:prstGeom>
          <a:noFill/>
          <a:ln>
            <a:noFill/>
          </a:ln>
        </p:spPr>
        <p:txBody>
          <a:bodyPr spcFirstLastPara="1" wrap="square" lIns="91425" tIns="45700" rIns="91425" bIns="45700" anchor="t" anchorCtr="0">
            <a:noAutofit/>
          </a:bodyPr>
          <a:lstStyle/>
          <a:p>
            <a:pPr marL="0" lvl="0" indent="0" algn="ctr" rtl="0">
              <a:lnSpc>
                <a:spcPct val="118181"/>
              </a:lnSpc>
              <a:spcBef>
                <a:spcPts val="0"/>
              </a:spcBef>
              <a:spcAft>
                <a:spcPts val="0"/>
              </a:spcAft>
              <a:buSzPts val="2200"/>
              <a:buNone/>
            </a:pPr>
            <a:r>
              <a:rPr lang="en-US">
                <a:solidFill>
                  <a:schemeClr val="lt2"/>
                </a:solidFill>
                <a:latin typeface="Libre Franklin"/>
                <a:ea typeface="Libre Franklin"/>
                <a:cs typeface="Libre Franklin"/>
                <a:sym typeface="Libre Franklin"/>
              </a:rPr>
              <a:t>In the context of North American Indigenous peoples, colonization in the process in which European powers have exerted control over Indigenous communities through “legislation”, religion, education, and violent force in order to subordinate them. Through this, European settlers seized ownership of land, capital, and natural resources for financial and political power.</a:t>
            </a:r>
            <a:endParaRPr/>
          </a:p>
          <a:p>
            <a:pPr marL="0" lvl="0" indent="0" algn="ctr" rtl="0">
              <a:lnSpc>
                <a:spcPct val="118181"/>
              </a:lnSpc>
              <a:spcBef>
                <a:spcPts val="0"/>
              </a:spcBef>
              <a:spcAft>
                <a:spcPts val="0"/>
              </a:spcAft>
              <a:buSzPts val="2200"/>
              <a:buNone/>
            </a:pPr>
            <a:br>
              <a:rPr lang="en-US">
                <a:solidFill>
                  <a:schemeClr val="lt2"/>
                </a:solidFill>
                <a:latin typeface="Libre Franklin"/>
                <a:ea typeface="Libre Franklin"/>
                <a:cs typeface="Libre Franklin"/>
                <a:sym typeface="Libre Franklin"/>
              </a:rPr>
            </a:br>
            <a:r>
              <a:rPr lang="en-US">
                <a:solidFill>
                  <a:schemeClr val="lt2"/>
                </a:solidFill>
                <a:latin typeface="Libre Franklin"/>
                <a:ea typeface="Libre Franklin"/>
                <a:cs typeface="Libre Franklin"/>
                <a:sym typeface="Libre Franklin"/>
              </a:rPr>
              <a:t>Colonization today can be both external (systemic oppression) and internal (lack of self/cultural worth).</a:t>
            </a:r>
            <a:endParaRPr/>
          </a:p>
        </p:txBody>
      </p:sp>
      <p:sp>
        <p:nvSpPr>
          <p:cNvPr id="318" name="Google Shape;318;p43"/>
          <p:cNvSpPr txBox="1"/>
          <p:nvPr/>
        </p:nvSpPr>
        <p:spPr>
          <a:xfrm>
            <a:off x="8671484" y="6119336"/>
            <a:ext cx="3520516" cy="7386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Image Credit:</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Paul Brodie</a:t>
            </a:r>
            <a:endParaRPr/>
          </a:p>
          <a:p>
            <a:pPr marL="0" marR="0" lvl="0" indent="0" algn="r" rtl="0">
              <a:lnSpc>
                <a:spcPct val="100000"/>
              </a:lnSpc>
              <a:spcBef>
                <a:spcPts val="0"/>
              </a:spcBef>
              <a:spcAft>
                <a:spcPts val="0"/>
              </a:spcAft>
              <a:buNone/>
            </a:pPr>
            <a:r>
              <a:rPr lang="en-US" sz="1400" b="0" i="1" u="none" strike="noStrike" cap="none">
                <a:solidFill>
                  <a:schemeClr val="lt1"/>
                </a:solidFill>
                <a:latin typeface="Libre Franklin"/>
                <a:ea typeface="Libre Franklin"/>
                <a:cs typeface="Libre Franklin"/>
                <a:sym typeface="Libre Franklin"/>
              </a:rPr>
              <a:t>State Historical Society of North Dakota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0"/>
          <p:cNvSpPr txBox="1">
            <a:spLocks noGrp="1"/>
          </p:cNvSpPr>
          <p:nvPr>
            <p:ph type="title"/>
          </p:nvPr>
        </p:nvSpPr>
        <p:spPr>
          <a:xfrm>
            <a:off x="738189" y="452440"/>
            <a:ext cx="10715627" cy="7433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5288"/>
              </a:buClr>
              <a:buSzPts val="2800"/>
              <a:buFont typeface="Libre Franklin"/>
              <a:buNone/>
            </a:pPr>
            <a:r>
              <a:rPr lang="en-US" sz="3200">
                <a:latin typeface="Libre Franklin"/>
                <a:ea typeface="Libre Franklin"/>
                <a:cs typeface="Libre Franklin"/>
                <a:sym typeface="Libre Franklin"/>
              </a:rPr>
              <a:t>Pillars of Colonization</a:t>
            </a:r>
            <a:endParaRPr sz="3200">
              <a:latin typeface="Libre Franklin"/>
              <a:ea typeface="Libre Franklin"/>
              <a:cs typeface="Libre Franklin"/>
              <a:sym typeface="Libre Franklin"/>
            </a:endParaRPr>
          </a:p>
        </p:txBody>
      </p:sp>
      <p:sp>
        <p:nvSpPr>
          <p:cNvPr id="325" name="Google Shape;325;p10"/>
          <p:cNvSpPr txBox="1">
            <a:spLocks noGrp="1"/>
          </p:cNvSpPr>
          <p:nvPr>
            <p:ph type="body" idx="1"/>
          </p:nvPr>
        </p:nvSpPr>
        <p:spPr>
          <a:xfrm>
            <a:off x="726018" y="1549400"/>
            <a:ext cx="5268383" cy="399415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30000"/>
              </a:lnSpc>
              <a:spcBef>
                <a:spcPts val="0"/>
              </a:spcBef>
              <a:spcAft>
                <a:spcPts val="0"/>
              </a:spcAft>
              <a:buSzPts val="2000"/>
              <a:buNone/>
            </a:pPr>
            <a:r>
              <a:rPr lang="en-US"/>
              <a:t>Capitalism</a:t>
            </a:r>
            <a:endParaRPr/>
          </a:p>
          <a:p>
            <a:pPr marL="342900" lvl="0" indent="-215900" algn="l" rtl="0">
              <a:lnSpc>
                <a:spcPct val="130000"/>
              </a:lnSpc>
              <a:spcBef>
                <a:spcPts val="0"/>
              </a:spcBef>
              <a:spcAft>
                <a:spcPts val="0"/>
              </a:spcAft>
              <a:buSzPts val="2000"/>
              <a:buNone/>
            </a:pPr>
            <a:endParaRPr/>
          </a:p>
          <a:p>
            <a:pPr marL="0" lvl="0" indent="0" algn="ctr" rtl="0">
              <a:lnSpc>
                <a:spcPct val="130000"/>
              </a:lnSpc>
              <a:spcBef>
                <a:spcPts val="0"/>
              </a:spcBef>
              <a:spcAft>
                <a:spcPts val="0"/>
              </a:spcAft>
              <a:buSzPts val="2000"/>
              <a:buNone/>
            </a:pPr>
            <a:r>
              <a:rPr lang="en-US" sz="2200">
                <a:latin typeface="Libre Franklin"/>
                <a:ea typeface="Libre Franklin"/>
                <a:cs typeface="Libre Franklin"/>
                <a:sym typeface="Libre Franklin"/>
              </a:rPr>
              <a:t>“An economic system characterized by private or corporate ownership of capital goods, by investments that are determined by private decision, and by prices, production, and the distribution of goods that are determined mainly by competition in a free market.”</a:t>
            </a:r>
            <a:endParaRPr sz="2200">
              <a:latin typeface="Libre Franklin"/>
              <a:ea typeface="Libre Franklin"/>
              <a:cs typeface="Libre Franklin"/>
              <a:sym typeface="Libre Franklin"/>
            </a:endParaRPr>
          </a:p>
        </p:txBody>
      </p:sp>
      <p:sp>
        <p:nvSpPr>
          <p:cNvPr id="326" name="Google Shape;326;p10"/>
          <p:cNvSpPr txBox="1">
            <a:spLocks noGrp="1"/>
          </p:cNvSpPr>
          <p:nvPr>
            <p:ph type="body" idx="2"/>
          </p:nvPr>
        </p:nvSpPr>
        <p:spPr>
          <a:xfrm>
            <a:off x="6314018" y="1549400"/>
            <a:ext cx="5268383" cy="3994150"/>
          </a:xfrm>
          <a:prstGeom prst="rect">
            <a:avLst/>
          </a:prstGeom>
          <a:noFill/>
          <a:ln>
            <a:noFill/>
          </a:ln>
        </p:spPr>
        <p:txBody>
          <a:bodyPr spcFirstLastPara="1" wrap="square" lIns="91425" tIns="45700" rIns="91425" bIns="45700" anchor="t" anchorCtr="0">
            <a:normAutofit/>
          </a:bodyPr>
          <a:lstStyle/>
          <a:p>
            <a:pPr marL="0" lvl="0" indent="0" algn="ctr" rtl="0">
              <a:lnSpc>
                <a:spcPct val="130000"/>
              </a:lnSpc>
              <a:spcBef>
                <a:spcPts val="0"/>
              </a:spcBef>
              <a:spcAft>
                <a:spcPts val="0"/>
              </a:spcAft>
              <a:buSzPts val="2000"/>
              <a:buNone/>
            </a:pPr>
            <a:r>
              <a:rPr lang="en-US"/>
              <a:t>Imperialism</a:t>
            </a:r>
            <a:endParaRPr/>
          </a:p>
          <a:p>
            <a:pPr marL="0" lvl="0" indent="0" algn="ctr" rtl="0">
              <a:lnSpc>
                <a:spcPct val="130000"/>
              </a:lnSpc>
              <a:spcBef>
                <a:spcPts val="0"/>
              </a:spcBef>
              <a:spcAft>
                <a:spcPts val="0"/>
              </a:spcAft>
              <a:buSzPts val="2000"/>
              <a:buNone/>
            </a:pPr>
            <a:endParaRPr/>
          </a:p>
          <a:p>
            <a:pPr marL="0" lvl="0" indent="0" algn="ctr" rtl="0">
              <a:lnSpc>
                <a:spcPct val="130000"/>
              </a:lnSpc>
              <a:spcBef>
                <a:spcPts val="0"/>
              </a:spcBef>
              <a:spcAft>
                <a:spcPts val="0"/>
              </a:spcAft>
              <a:buSzPts val="2000"/>
              <a:buNone/>
            </a:pPr>
            <a:r>
              <a:rPr lang="en-US" sz="2200">
                <a:latin typeface="Libre Franklin"/>
                <a:ea typeface="Libre Franklin"/>
                <a:cs typeface="Libre Franklin"/>
                <a:sym typeface="Libre Franklin"/>
              </a:rPr>
              <a:t>“The policy, practice, or advocacy of extending the power and dominion of a nation especially by direct territorial acquisitions or by gaining indirect control over the political or economic life of other areas.”</a:t>
            </a:r>
            <a:endParaRPr sz="2200">
              <a:latin typeface="Libre Franklin"/>
              <a:ea typeface="Libre Franklin"/>
              <a:cs typeface="Libre Franklin"/>
              <a:sym typeface="Libre Franklin"/>
            </a:endParaRPr>
          </a:p>
        </p:txBody>
      </p:sp>
      <p:sp>
        <p:nvSpPr>
          <p:cNvPr id="328" name="Google Shape;328;p10"/>
          <p:cNvSpPr txBox="1">
            <a:spLocks noGrp="1"/>
          </p:cNvSpPr>
          <p:nvPr>
            <p:ph type="sldNum" idx="12"/>
          </p:nvPr>
        </p:nvSpPr>
        <p:spPr>
          <a:xfrm>
            <a:off x="10539413" y="6173791"/>
            <a:ext cx="91440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5725</Words>
  <Application>Microsoft Office PowerPoint</Application>
  <PresentationFormat>Widescreen</PresentationFormat>
  <Paragraphs>541</Paragraphs>
  <Slides>50</Slides>
  <Notes>50</Notes>
  <HiddenSlides>0</HiddenSlides>
  <MMClips>0</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Office Theme</vt:lpstr>
      <vt:lpstr>Office Theme</vt:lpstr>
      <vt:lpstr>Module #1:</vt:lpstr>
      <vt:lpstr>Learning Outcomes</vt:lpstr>
      <vt:lpstr>Before diving in, ask yourselves…</vt:lpstr>
      <vt:lpstr>Addressing the Consumer Mentality</vt:lpstr>
      <vt:lpstr>Combating the Consumer Mentality</vt:lpstr>
      <vt:lpstr>What does “intersectionality” mean in the context of colonial systems?</vt:lpstr>
      <vt:lpstr>This Intersectionality Amounts to Systemic Racism &amp; Heterosexism Against Indigenous Peoples</vt:lpstr>
      <vt:lpstr>Reviewing “Colonization”</vt:lpstr>
      <vt:lpstr>Pillars of Colonization</vt:lpstr>
      <vt:lpstr>Upheld By Federal/State Laws &amp; Policy</vt:lpstr>
      <vt:lpstr>Manifestations of Colonization</vt:lpstr>
      <vt:lpstr>Nutrition</vt:lpstr>
      <vt:lpstr>Pre-Contact Diet</vt:lpstr>
      <vt:lpstr>Post-Contact Diet</vt:lpstr>
      <vt:lpstr>Food Deserts</vt:lpstr>
      <vt:lpstr>Commodities: A Weapon of Mass Production</vt:lpstr>
      <vt:lpstr>PowerPoint Presentation</vt:lpstr>
      <vt:lpstr>FDPIR Boxes Today</vt:lpstr>
      <vt:lpstr>Healthcare</vt:lpstr>
      <vt:lpstr>The Road to Healthcare Is Riddled With Barriers</vt:lpstr>
      <vt:lpstr>To Indigenous Communities, Yet Another Pandemic</vt:lpstr>
      <vt:lpstr>Beyond the Pandemic</vt:lpstr>
      <vt:lpstr>Indigenous Sovereignty</vt:lpstr>
      <vt:lpstr>The American Empire</vt:lpstr>
      <vt:lpstr>The Illegal Occupation of a Sovereign Nation</vt:lpstr>
      <vt:lpstr>US Systemic Strategies of Community Disruption</vt:lpstr>
      <vt:lpstr>The Fish Wars (1950s-1974)</vt:lpstr>
      <vt:lpstr>PowerPoint Presentation</vt:lpstr>
      <vt:lpstr>Environmental Impacts of “Development”</vt:lpstr>
      <vt:lpstr>PowerPoint Presentation</vt:lpstr>
      <vt:lpstr>PowerPoint Presentation</vt:lpstr>
      <vt:lpstr>Justice &amp; Imprisonment</vt:lpstr>
      <vt:lpstr>Tribal Jurisdiction</vt:lpstr>
      <vt:lpstr>“The decision has impacted law enforcement in Indian country, undermined the territorial integrity of tribal governments, and launched the Supreme Court's on-going efforts to sweep away much of tribal civil jurisdiction over non-tribal citizens.”  - Judith Royster (2003)</vt:lpstr>
      <vt:lpstr>PowerPoint Presentation</vt:lpstr>
      <vt:lpstr>PowerPoint Presentation</vt:lpstr>
      <vt:lpstr>Indigenous Youth Are Targeted by the Prison Industrial Complex</vt:lpstr>
      <vt:lpstr>Police Brutality</vt:lpstr>
      <vt:lpstr>PowerPoint Presentation</vt:lpstr>
      <vt:lpstr>Sacrificing Climate and Criminal Justice</vt:lpstr>
      <vt:lpstr>The US Has Disrupted Indigenous Relationships for Centuries</vt:lpstr>
      <vt:lpstr>Yet, The Spirit Has Not Left the Peoples</vt:lpstr>
      <vt:lpstr>Education &amp; Income</vt:lpstr>
      <vt:lpstr>Today’s Indigenous Learners Face Intergenerational Trauma and Lack of Support</vt:lpstr>
      <vt:lpstr>A Glance at Washington State</vt:lpstr>
      <vt:lpstr>PowerPoint Presentation</vt:lpstr>
      <vt:lpstr>Higher Education Is a Class Barrier With a Lasting Cost</vt:lpstr>
      <vt:lpstr>Doing the Math…</vt:lpstr>
      <vt:lpstr>Where do you stand?</vt:lpstr>
      <vt:lpstr>“Human Trauma and Climate Trauma As 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dc:title>
  <dc:creator>FEMA User</dc:creator>
  <cp:lastModifiedBy>Jennifer Tobin</cp:lastModifiedBy>
  <cp:revision>3</cp:revision>
  <dcterms:created xsi:type="dcterms:W3CDTF">2012-11-19T20:41:22Z</dcterms:created>
  <dcterms:modified xsi:type="dcterms:W3CDTF">2022-11-15T17:03:57Z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0x0101009148F5A04DDD49CBA7127AADA5FB792B00AADE34325A8B49CDA8BB4DB53328F21400D3764D8EE60BC84DA436FD09F3D61B62</vt:lpwstr>
  </property>
</Properties>
</file>